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6" r:id="rId2"/>
    <p:sldId id="257" r:id="rId3"/>
    <p:sldId id="258" r:id="rId4"/>
    <p:sldId id="285" r:id="rId5"/>
    <p:sldId id="286" r:id="rId6"/>
    <p:sldId id="289" r:id="rId7"/>
    <p:sldId id="287" r:id="rId8"/>
    <p:sldId id="288" r:id="rId9"/>
    <p:sldId id="27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3A6"/>
    <a:srgbClr val="1C58B0"/>
    <a:srgbClr val="1F63C7"/>
    <a:srgbClr val="969696"/>
    <a:srgbClr val="FAA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8" autoAdjust="0"/>
    <p:restoredTop sz="94660"/>
  </p:normalViewPr>
  <p:slideViewPr>
    <p:cSldViewPr>
      <p:cViewPr varScale="1">
        <p:scale>
          <a:sx n="69" d="100"/>
          <a:sy n="69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459F88-AA88-4622-B867-F29499BC53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2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3C971-5BE6-43E8-AE85-B46D304C62C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A362D-FF17-4C35-8D39-7303BE01E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A362D-FF17-4C35-8D39-7303BE01EBF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 algn="ctr">
              <a:defRPr b="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r">
              <a:defRPr/>
            </a:lvl1pPr>
          </a:lstStyle>
          <a:p>
            <a:fld id="{1B0BAECB-7E35-4043-9AAA-6DE81761DF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7162800" y="5729288"/>
            <a:ext cx="1384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sz="2800" b="1" i="1">
                <a:solidFill>
                  <a:schemeClr val="accent2"/>
                </a:solidFill>
              </a:rPr>
              <a:t>LOGO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514600" y="5791200"/>
            <a:ext cx="47244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667000"/>
            <a:ext cx="5715000" cy="914400"/>
          </a:xfrm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6A384-76C0-4A76-973C-A3E5EC3B6F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764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0769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D1BAF-B283-4913-B67A-FC07B05E93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543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53200"/>
            <a:ext cx="18288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29200" y="62484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8140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0485BF64-F2BE-4537-829E-20536DFE4E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565F0-95FD-499E-B703-35F6F4CAFF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1E298-853F-44A4-BCC6-29354682DD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767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0F104-729B-426B-8F21-ED9A02CAD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AD271-07C9-4B3A-9468-7734EB619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9DF13-7A08-4963-9EE1-52725F510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C36F4E-BB7F-4381-B505-7D870F3016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C265E-2073-4D0E-86BF-BDA622D29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77B48-79E9-4A57-8EA9-75EE424D90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79"/>
          <p:cNvGrpSpPr>
            <a:grpSpLocks/>
          </p:cNvGrpSpPr>
          <p:nvPr/>
        </p:nvGrpSpPr>
        <p:grpSpPr bwMode="auto">
          <a:xfrm>
            <a:off x="685800" y="685800"/>
            <a:ext cx="8458200" cy="260350"/>
            <a:chOff x="2448" y="384"/>
            <a:chExt cx="3312" cy="212"/>
          </a:xfrm>
        </p:grpSpPr>
        <p:sp>
          <p:nvSpPr>
            <p:cNvPr id="1101" name="Rectangle 77"/>
            <p:cNvSpPr>
              <a:spLocks noChangeArrowheads="1"/>
            </p:cNvSpPr>
            <p:nvPr userDrawn="1"/>
          </p:nvSpPr>
          <p:spPr bwMode="gray">
            <a:xfrm>
              <a:off x="2448" y="384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gray">
            <a:xfrm>
              <a:off x="2448" y="500"/>
              <a:ext cx="3312" cy="96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tint val="0"/>
                    <a:invGamma/>
                    <a:alpha val="0"/>
                  </a:srgbClr>
                </a:gs>
                <a:gs pos="100000">
                  <a:srgbClr val="969696">
                    <a:alpha val="27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62000" y="65532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029200" y="6248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5814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F373566B-7836-46F6-95C1-2584CFC6C6E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14400" y="457200"/>
            <a:ext cx="7543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097" name="Group 73"/>
          <p:cNvGrpSpPr>
            <a:grpSpLocks/>
          </p:cNvGrpSpPr>
          <p:nvPr/>
        </p:nvGrpSpPr>
        <p:grpSpPr bwMode="auto">
          <a:xfrm>
            <a:off x="360363" y="457200"/>
            <a:ext cx="533400" cy="609600"/>
            <a:chOff x="4128" y="1920"/>
            <a:chExt cx="1010" cy="1104"/>
          </a:xfrm>
        </p:grpSpPr>
        <p:sp>
          <p:nvSpPr>
            <p:cNvPr id="1093" name="Freeform 69"/>
            <p:cNvSpPr>
              <a:spLocks/>
            </p:cNvSpPr>
            <p:nvPr userDrawn="1"/>
          </p:nvSpPr>
          <p:spPr bwMode="gray">
            <a:xfrm>
              <a:off x="412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/>
            </p:cNvSpPr>
            <p:nvPr userDrawn="1"/>
          </p:nvSpPr>
          <p:spPr bwMode="gray">
            <a:xfrm rot="5400000">
              <a:off x="412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/>
            </p:cNvSpPr>
            <p:nvPr userDrawn="1"/>
          </p:nvSpPr>
          <p:spPr bwMode="gray">
            <a:xfrm>
              <a:off x="460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/>
            </p:cNvSpPr>
            <p:nvPr userDrawn="1"/>
          </p:nvSpPr>
          <p:spPr bwMode="gray">
            <a:xfrm rot="5400000">
              <a:off x="460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4" name="Text Box 80"/>
          <p:cNvSpPr txBox="1">
            <a:spLocks noChangeArrowheads="1"/>
          </p:cNvSpPr>
          <p:nvPr/>
        </p:nvSpPr>
        <p:spPr bwMode="gray">
          <a:xfrm>
            <a:off x="3352800" y="304800"/>
            <a:ext cx="550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 b="1"/>
              <a:t>Add your company slogan</a:t>
            </a:r>
          </a:p>
        </p:txBody>
      </p:sp>
      <p:sp>
        <p:nvSpPr>
          <p:cNvPr id="1106" name="Text Box 82"/>
          <p:cNvSpPr txBox="1">
            <a:spLocks noChangeArrowheads="1"/>
          </p:cNvSpPr>
          <p:nvPr/>
        </p:nvSpPr>
        <p:spPr bwMode="white">
          <a:xfrm>
            <a:off x="7848600" y="61722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accent2"/>
                </a:solidFill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07520" y="1676400"/>
            <a:ext cx="5715000" cy="1371600"/>
          </a:xfrm>
        </p:spPr>
        <p:txBody>
          <a:bodyPr/>
          <a:lstStyle/>
          <a:p>
            <a:pPr algn="ctr"/>
            <a:r>
              <a:rPr lang="en-US" dirty="0" smtClean="0">
                <a:latin typeface="Cambria" pitchFamily="18" charset="0"/>
              </a:rPr>
              <a:t>Voice </a:t>
            </a:r>
            <a:r>
              <a:rPr lang="en-US" dirty="0" smtClean="0">
                <a:latin typeface="Cambria" pitchFamily="18" charset="0"/>
              </a:rPr>
              <a:t>Command</a:t>
            </a:r>
            <a:r>
              <a:rPr lang="en-US" dirty="0" smtClean="0">
                <a:latin typeface="Cambria" pitchFamily="18" charset="0"/>
              </a:rPr>
              <a:t/>
            </a:r>
            <a:br>
              <a:rPr lang="en-US" dirty="0" smtClean="0">
                <a:latin typeface="Cambria" pitchFamily="18" charset="0"/>
              </a:rPr>
            </a:br>
            <a:r>
              <a:rPr lang="en-US" dirty="0" smtClean="0">
                <a:latin typeface="Cambria" pitchFamily="18" charset="0"/>
              </a:rPr>
              <a:t>Calculator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3225692" y="3678382"/>
            <a:ext cx="4495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400" b="1" u="sng" dirty="0" smtClean="0"/>
              <a:t>Instructor</a:t>
            </a:r>
            <a:r>
              <a:rPr lang="en-US" sz="2400" b="1" dirty="0" smtClean="0"/>
              <a:t>:  </a:t>
            </a:r>
            <a:r>
              <a:rPr lang="en-US" sz="2400" b="1" dirty="0" err="1" smtClean="0"/>
              <a:t>Mst.Kamrun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Nesa</a:t>
            </a:r>
            <a:endParaRPr lang="en-US" sz="2400" b="1" dirty="0"/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2602720" y="1828800"/>
            <a:ext cx="533400" cy="609600"/>
            <a:chOff x="4128" y="1920"/>
            <a:chExt cx="1010" cy="1104"/>
          </a:xfrm>
        </p:grpSpPr>
        <p:sp>
          <p:nvSpPr>
            <p:cNvPr id="72712" name="Freeform 8"/>
            <p:cNvSpPr>
              <a:spLocks/>
            </p:cNvSpPr>
            <p:nvPr/>
          </p:nvSpPr>
          <p:spPr bwMode="gray">
            <a:xfrm>
              <a:off x="412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713" name="Freeform 9"/>
            <p:cNvSpPr>
              <a:spLocks/>
            </p:cNvSpPr>
            <p:nvPr/>
          </p:nvSpPr>
          <p:spPr bwMode="gray">
            <a:xfrm rot="5400000">
              <a:off x="412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714" name="Freeform 10"/>
            <p:cNvSpPr>
              <a:spLocks/>
            </p:cNvSpPr>
            <p:nvPr/>
          </p:nvSpPr>
          <p:spPr bwMode="gray">
            <a:xfrm>
              <a:off x="4608" y="1920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715" name="Freeform 11"/>
            <p:cNvSpPr>
              <a:spLocks/>
            </p:cNvSpPr>
            <p:nvPr/>
          </p:nvSpPr>
          <p:spPr bwMode="gray">
            <a:xfrm rot="5400000">
              <a:off x="4609" y="2495"/>
              <a:ext cx="528" cy="5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40" y="530"/>
                </a:cxn>
                <a:cxn ang="0">
                  <a:pos x="528" y="528"/>
                </a:cxn>
                <a:cxn ang="0">
                  <a:pos x="528" y="336"/>
                </a:cxn>
                <a:cxn ang="0">
                  <a:pos x="196" y="0"/>
                </a:cxn>
                <a:cxn ang="0">
                  <a:pos x="0" y="0"/>
                </a:cxn>
              </a:cxnLst>
              <a:rect l="0" t="0" r="r" b="b"/>
              <a:pathLst>
                <a:path w="528" h="530">
                  <a:moveTo>
                    <a:pt x="0" y="0"/>
                  </a:moveTo>
                  <a:lnTo>
                    <a:pt x="0" y="192"/>
                  </a:lnTo>
                  <a:lnTo>
                    <a:pt x="340" y="530"/>
                  </a:lnTo>
                  <a:lnTo>
                    <a:pt x="528" y="528"/>
                  </a:lnTo>
                  <a:lnTo>
                    <a:pt x="528" y="336"/>
                  </a:lnTo>
                  <a:lnTo>
                    <a:pt x="196" y="0"/>
                  </a:lnTo>
                  <a:lnTo>
                    <a:pt x="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200399" y="1219200"/>
            <a:ext cx="305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Cambria" pitchFamily="18" charset="0"/>
                <a:ea typeface="Cambria" pitchFamily="18" charset="0"/>
              </a:rPr>
              <a:t>Project Name:</a:t>
            </a:r>
            <a:endParaRPr lang="en-US" sz="2400" b="1" u="sng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96990" y="5715000"/>
            <a:ext cx="1513609" cy="5334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549652" y="5127919"/>
            <a:ext cx="5410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chemeClr val="bg1"/>
                </a:solidFill>
              </a:rPr>
              <a:t>Develop by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Md. </a:t>
            </a:r>
            <a:r>
              <a:rPr lang="en-US" dirty="0" err="1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Kajam</a:t>
            </a:r>
            <a:r>
              <a:rPr lang="en-US" dirty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-all </a:t>
            </a:r>
            <a:r>
              <a:rPr lang="en-US" dirty="0" err="1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Koraish</a:t>
            </a:r>
            <a:endParaRPr lang="en-US" dirty="0" smtClean="0">
              <a:solidFill>
                <a:schemeClr val="bg1"/>
              </a:solidFill>
              <a:latin typeface="ChondanaOMJ" pitchFamily="2" charset="0"/>
              <a:cs typeface="ChondanaOMJ" pitchFamily="2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Roll : 616387 , Reg. 1502175569</a:t>
            </a:r>
            <a:r>
              <a:rPr lang="en-US" dirty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</a:br>
            <a:r>
              <a:rPr lang="en-US" dirty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Student, Computer Science and </a:t>
            </a:r>
            <a:r>
              <a:rPr lang="en-US" dirty="0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Technology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Bogura</a:t>
            </a:r>
            <a:r>
              <a:rPr lang="en-US" dirty="0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 Polytechnic Institute, </a:t>
            </a:r>
            <a:r>
              <a:rPr lang="en-US" dirty="0" err="1" smtClean="0">
                <a:solidFill>
                  <a:schemeClr val="bg1"/>
                </a:solidFill>
                <a:latin typeface="ChondanaOMJ" pitchFamily="2" charset="0"/>
                <a:cs typeface="ChondanaOMJ" pitchFamily="2" charset="0"/>
              </a:rPr>
              <a:t>Bogura</a:t>
            </a:r>
            <a:endParaRPr lang="en-US" dirty="0">
              <a:solidFill>
                <a:schemeClr val="bg1"/>
              </a:solidFill>
              <a:latin typeface="ChondanaOMJ" pitchFamily="2" charset="0"/>
              <a:cs typeface="ChondanaOMJ" pitchFamily="2" charset="0"/>
            </a:endParaRPr>
          </a:p>
        </p:txBody>
      </p:sp>
      <p:sp>
        <p:nvSpPr>
          <p:cNvPr id="2" name="Right Arrow Callout 1"/>
          <p:cNvSpPr/>
          <p:nvPr/>
        </p:nvSpPr>
        <p:spPr>
          <a:xfrm>
            <a:off x="8534400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1</a:t>
            </a:r>
            <a:endParaRPr lang="en-US" sz="24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Contents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1828800" y="1338262"/>
            <a:ext cx="3505200" cy="512763"/>
            <a:chOff x="1152" y="1104"/>
            <a:chExt cx="3357" cy="419"/>
          </a:xfrm>
        </p:grpSpPr>
        <p:grpSp>
          <p:nvGrpSpPr>
            <p:cNvPr id="40963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4096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6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680" y="1152"/>
              <a:ext cx="26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 smtClean="0">
                  <a:latin typeface="Calibri" pitchFamily="34" charset="0"/>
                </a:rPr>
                <a:t>Introduction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0973" name="Text Box 13"/>
            <p:cNvSpPr txBox="1">
              <a:spLocks noChangeArrowheads="1"/>
            </p:cNvSpPr>
            <p:nvPr/>
          </p:nvSpPr>
          <p:spPr bwMode="gray">
            <a:xfrm>
              <a:off x="1276" y="116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1828800" y="1925637"/>
            <a:ext cx="3505200" cy="512763"/>
            <a:chOff x="1152" y="1680"/>
            <a:chExt cx="3357" cy="419"/>
          </a:xfrm>
        </p:grpSpPr>
        <p:grpSp>
          <p:nvGrpSpPr>
            <p:cNvPr id="40967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4096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96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0970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1680" y="1728"/>
              <a:ext cx="268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>
                  <a:latin typeface="Calibri" pitchFamily="34" charset="0"/>
                  <a:cs typeface="Calibri" pitchFamily="34" charset="0"/>
                </a:rPr>
                <a:t>Objectives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gray">
            <a:xfrm>
              <a:off x="1237" y="1742"/>
              <a:ext cx="30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56"/>
          <p:cNvGrpSpPr>
            <a:grpSpLocks/>
          </p:cNvGrpSpPr>
          <p:nvPr/>
        </p:nvGrpSpPr>
        <p:grpSpPr bwMode="auto">
          <a:xfrm>
            <a:off x="1828800" y="2514600"/>
            <a:ext cx="3505200" cy="537239"/>
            <a:chOff x="1152" y="2242"/>
            <a:chExt cx="3357" cy="439"/>
          </a:xfrm>
        </p:grpSpPr>
        <p:grpSp>
          <p:nvGrpSpPr>
            <p:cNvPr id="40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4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 smtClean="0">
                  <a:latin typeface="Calibri" pitchFamily="34" charset="0"/>
                </a:rPr>
                <a:t>Methodology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gray">
            <a:xfrm>
              <a:off x="1152" y="2304"/>
              <a:ext cx="465" cy="3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828800" y="3068638"/>
            <a:ext cx="3505200" cy="537239"/>
            <a:chOff x="1152" y="2818"/>
            <a:chExt cx="3357" cy="439"/>
          </a:xfrm>
        </p:grpSpPr>
        <p:grpSp>
          <p:nvGrpSpPr>
            <p:cNvPr id="48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5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 smtClean="0">
                  <a:latin typeface="Calibri" pitchFamily="34" charset="0"/>
                </a:rPr>
                <a:t>Program Explanation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gray">
            <a:xfrm>
              <a:off x="1152" y="2880"/>
              <a:ext cx="465" cy="3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</a:rPr>
                <a:t>4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6"/>
          <p:cNvGrpSpPr>
            <a:grpSpLocks/>
          </p:cNvGrpSpPr>
          <p:nvPr/>
        </p:nvGrpSpPr>
        <p:grpSpPr bwMode="auto">
          <a:xfrm>
            <a:off x="1828800" y="3657598"/>
            <a:ext cx="3505200" cy="537239"/>
            <a:chOff x="1152" y="2242"/>
            <a:chExt cx="3357" cy="439"/>
          </a:xfrm>
        </p:grpSpPr>
        <p:grpSp>
          <p:nvGrpSpPr>
            <p:cNvPr id="56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60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26"/>
            <p:cNvSpPr txBox="1">
              <a:spLocks noChangeArrowheads="1"/>
            </p:cNvSpPr>
            <p:nvPr/>
          </p:nvSpPr>
          <p:spPr bwMode="auto">
            <a:xfrm>
              <a:off x="1680" y="2290"/>
              <a:ext cx="26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 smtClean="0">
                  <a:latin typeface="Calibri" pitchFamily="34" charset="0"/>
                </a:rPr>
                <a:t>Results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gray">
            <a:xfrm>
              <a:off x="1152" y="2304"/>
              <a:ext cx="465" cy="3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</a:rPr>
                <a:t>5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57"/>
          <p:cNvGrpSpPr>
            <a:grpSpLocks/>
          </p:cNvGrpSpPr>
          <p:nvPr/>
        </p:nvGrpSpPr>
        <p:grpSpPr bwMode="auto">
          <a:xfrm>
            <a:off x="1828800" y="4211636"/>
            <a:ext cx="3505200" cy="537239"/>
            <a:chOff x="1152" y="2818"/>
            <a:chExt cx="3357" cy="439"/>
          </a:xfrm>
        </p:grpSpPr>
        <p:grpSp>
          <p:nvGrpSpPr>
            <p:cNvPr id="64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68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1680" y="2866"/>
              <a:ext cx="268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dirty="0" smtClean="0">
                  <a:latin typeface="Calibri" pitchFamily="34" charset="0"/>
                </a:rPr>
                <a:t>Conclusion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gray">
            <a:xfrm>
              <a:off x="1152" y="2880"/>
              <a:ext cx="465" cy="3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b="1" dirty="0" smtClean="0">
                  <a:solidFill>
                    <a:schemeClr val="bg1"/>
                  </a:solidFill>
                </a:rPr>
                <a:t>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941" y="1234679"/>
            <a:ext cx="27813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Right Arrow Callout 70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2</a:t>
            </a:r>
            <a:endParaRPr lang="en-US" sz="24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162800" cy="3581400"/>
          </a:xfrm>
        </p:spPr>
        <p:txBody>
          <a:bodyPr/>
          <a:lstStyle/>
          <a:p>
            <a:r>
              <a:rPr lang="as-IN" dirty="0" smtClean="0">
                <a:latin typeface="ArhialkhanGMJ" pitchFamily="2" charset="0"/>
                <a:cs typeface="ArhialkhanGMJ" pitchFamily="2" charset="0"/>
              </a:rPr>
              <a:t>আমাদের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দৈনন্দিন জীবনে ক্যালকুলেটর একটি গুরুত্বপূর্ণ টুল।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ভয়েস ক্যালকুলেটর ব্যবহার করে ব্যবহারকারী হাত ব্যবহার না করেও গণনা করতে পারে।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প্রযুক্তি ও </a:t>
            </a:r>
            <a:r>
              <a:rPr lang="en-US" dirty="0" smtClean="0">
                <a:latin typeface="ArhialkhanGMJ" pitchFamily="2" charset="0"/>
                <a:cs typeface="ArhialkhanGMJ" pitchFamily="2" charset="0"/>
              </a:rPr>
              <a:t>Ai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সমন্বিত একটি সহজ এবং ব্যবহারবান্ধব ক্যালকুলেটর তৈরি করা লক্ষ্য।</a:t>
            </a:r>
          </a:p>
          <a:p>
            <a:r>
              <a:rPr lang="en-US" dirty="0">
                <a:latin typeface="ArhialkhanGMJ" pitchFamily="2" charset="0"/>
                <a:cs typeface="ArhialkhanGMJ" pitchFamily="2" charset="0"/>
              </a:rPr>
              <a:t>Accessibility (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প্রবেশযোগ্যতা) বাড়ানো: যারা টাইপ করতে পারেন না, তাদের জন্য সহায়ক।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</a:t>
            </a:r>
            <a:r>
              <a:rPr lang="as-IN" dirty="0"/>
              <a:t>প্রজেক্টের ভূমিকা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Callout 7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itchFamily="82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7162800" cy="4267200"/>
          </a:xfrm>
        </p:spPr>
        <p:txBody>
          <a:bodyPr/>
          <a:lstStyle/>
          <a:p>
            <a:r>
              <a:rPr lang="as-IN" dirty="0" smtClean="0">
                <a:latin typeface="ArhialkhanGMJ" pitchFamily="2" charset="0"/>
                <a:cs typeface="ArhialkhanGMJ" pitchFamily="2" charset="0"/>
              </a:rPr>
              <a:t>ব্যবহারকারীর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ভয়েস থেকে সংখ্যাগত এবং গাণিতিক কমান্ড শনাক্ত করা।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স্বয়ংক্রিয়ভাবে গণনা করা এবং ফলাফল প্রদর্শন করা।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ব্যবহারকারী বন্ধুত্বপূর্ণ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GUI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তৈরি করা।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নিরাপদ এবং নির্ভরযোগ্য গণনা নিশ্চিত করা।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ভবিষ্যতে বাংলা সংখ্যা ও আরও জটিল গাণিতিক ফাংশন যোগ করা।</a:t>
            </a:r>
          </a:p>
          <a:p>
            <a:pPr>
              <a:buNone/>
            </a:pPr>
            <a:endParaRPr lang="en-US" sz="2800" dirty="0">
              <a:solidFill>
                <a:schemeClr val="tx2"/>
              </a:solidFill>
              <a:latin typeface="ArhialkhanGMJ" pitchFamily="2" charset="0"/>
              <a:cs typeface="ArhialkhanGMJ" pitchFamily="2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</a:t>
            </a:r>
            <a:r>
              <a:rPr lang="as-IN" dirty="0"/>
              <a:t>উদ্দেশ্য</a:t>
            </a:r>
            <a:r>
              <a:rPr lang="en-US" dirty="0" smtClean="0"/>
              <a:t>)</a:t>
            </a:r>
            <a:endParaRPr lang="en-US" u="sng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Callout 8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itchFamily="82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572000"/>
          </a:xfrm>
        </p:spPr>
        <p:txBody>
          <a:bodyPr/>
          <a:lstStyle/>
          <a:p>
            <a:r>
              <a:rPr lang="en-US" sz="2400" b="1" u="sng" dirty="0" smtClean="0"/>
              <a:t>Programming </a:t>
            </a:r>
            <a:r>
              <a:rPr lang="en-US" sz="2400" b="1" u="sng" dirty="0"/>
              <a:t>Language &amp; Libraries</a:t>
            </a:r>
            <a:r>
              <a:rPr lang="en-US" sz="2400" b="1" dirty="0"/>
              <a:t>:</a:t>
            </a:r>
            <a:r>
              <a:rPr lang="en-US" sz="2400" dirty="0"/>
              <a:t> Python, </a:t>
            </a:r>
            <a:r>
              <a:rPr lang="en-US" sz="2400" dirty="0" err="1"/>
              <a:t>CustomTkinter</a:t>
            </a:r>
            <a:r>
              <a:rPr lang="en-US" sz="2400" dirty="0"/>
              <a:t>, </a:t>
            </a:r>
            <a:r>
              <a:rPr lang="en-US" sz="2400" dirty="0" err="1"/>
              <a:t>SpeechRecognition</a:t>
            </a:r>
            <a:r>
              <a:rPr lang="en-US" sz="2400" dirty="0"/>
              <a:t>, threading, math।</a:t>
            </a:r>
          </a:p>
          <a:p>
            <a:r>
              <a:rPr lang="en-US" sz="2400" b="1" u="sng" dirty="0"/>
              <a:t>Voice Input</a:t>
            </a:r>
            <a:r>
              <a:rPr lang="en-US" sz="2400" b="1" dirty="0"/>
              <a:t>:</a:t>
            </a:r>
            <a:r>
              <a:rPr lang="en-US" sz="2400" dirty="0"/>
              <a:t> Google Speech API </a:t>
            </a:r>
            <a:r>
              <a:rPr lang="as-IN" sz="2400" dirty="0"/>
              <a:t>ব্যবহার করে বাংলায় ও ইংরেজিতে শব্দ শনাক্তকরণ।</a:t>
            </a:r>
          </a:p>
          <a:p>
            <a:r>
              <a:rPr lang="en-US" sz="2400" b="1" u="sng" dirty="0"/>
              <a:t>GUI Design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CustomTkinter</a:t>
            </a:r>
            <a:r>
              <a:rPr lang="en-US" sz="2400" dirty="0"/>
              <a:t> </a:t>
            </a:r>
            <a:r>
              <a:rPr lang="as-IN" sz="2400" dirty="0"/>
              <a:t>ব্যবহার করে </a:t>
            </a:r>
            <a:r>
              <a:rPr lang="en-US" sz="2400" dirty="0"/>
              <a:t>modern look and feel।</a:t>
            </a:r>
          </a:p>
          <a:p>
            <a:r>
              <a:rPr lang="en-US" sz="2400" b="1" u="sng" dirty="0"/>
              <a:t>Input Validation</a:t>
            </a:r>
            <a:r>
              <a:rPr lang="en-US" sz="2400" b="1" dirty="0"/>
              <a:t>:</a:t>
            </a:r>
            <a:r>
              <a:rPr lang="en-US" sz="2400" dirty="0"/>
              <a:t> Regular expressions </a:t>
            </a:r>
            <a:r>
              <a:rPr lang="as-IN" sz="2400" dirty="0"/>
              <a:t>ব্যবহার করে শুধু অনুমোদিত </a:t>
            </a:r>
            <a:r>
              <a:rPr lang="en-US" sz="2400" dirty="0"/>
              <a:t>mathematical operators </a:t>
            </a:r>
            <a:r>
              <a:rPr lang="as-IN" sz="2400" dirty="0"/>
              <a:t>গ্রহণ।</a:t>
            </a:r>
          </a:p>
          <a:p>
            <a:r>
              <a:rPr lang="en-US" sz="2400" b="1" u="sng" dirty="0"/>
              <a:t>Threading &amp; Animation</a:t>
            </a:r>
            <a:r>
              <a:rPr lang="en-US" sz="2400" b="1" dirty="0"/>
              <a:t>:</a:t>
            </a:r>
            <a:r>
              <a:rPr lang="en-US" sz="2400" dirty="0"/>
              <a:t> UI hang </a:t>
            </a:r>
            <a:r>
              <a:rPr lang="as-IN" sz="2400" dirty="0"/>
              <a:t>না করার জন্য </a:t>
            </a:r>
            <a:r>
              <a:rPr lang="en-US" sz="2400" dirty="0"/>
              <a:t>voice recognition background thread </a:t>
            </a:r>
            <a:r>
              <a:rPr lang="as-IN" sz="2400" dirty="0"/>
              <a:t>এ চালানো।</a:t>
            </a:r>
          </a:p>
          <a:p>
            <a:r>
              <a:rPr lang="en-US" sz="2400" b="1" u="sng" dirty="0"/>
              <a:t>Safe Evaluation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Eval</a:t>
            </a:r>
            <a:r>
              <a:rPr lang="en-US" sz="2400" dirty="0"/>
              <a:t> </a:t>
            </a:r>
            <a:r>
              <a:rPr lang="as-IN" sz="2400" dirty="0"/>
              <a:t>ব্যবহার করার আগে শুধু </a:t>
            </a:r>
            <a:r>
              <a:rPr lang="en-US" sz="2400" dirty="0"/>
              <a:t>safe characters </a:t>
            </a:r>
            <a:r>
              <a:rPr lang="as-IN" sz="2400" dirty="0"/>
              <a:t>অনুমোদন।</a:t>
            </a:r>
          </a:p>
          <a:p>
            <a:endParaRPr lang="en-US" sz="20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Methodology  (</a:t>
            </a:r>
            <a:r>
              <a:rPr lang="as-IN" dirty="0"/>
              <a:t>পদ্ধতি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Callout 5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lgerian" pitchFamily="82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Program </a:t>
            </a:r>
            <a:r>
              <a:rPr lang="en-US" dirty="0" smtClean="0">
                <a:latin typeface="Calibri" pitchFamily="34" charset="0"/>
              </a:rPr>
              <a:t>Explanation (</a:t>
            </a:r>
            <a:r>
              <a:rPr lang="as-IN" dirty="0">
                <a:latin typeface="Calibri" pitchFamily="34" charset="0"/>
              </a:rPr>
              <a:t>প্রোগ্রাম ব্যাখ্যা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Explanation with raw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Explanation in PDF file –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more information -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3800" y="6109855"/>
            <a:ext cx="1295400" cy="6096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Callout 5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6</a:t>
            </a:r>
            <a:endParaRPr lang="en-US" sz="2400" b="1" dirty="0">
              <a:latin typeface="Algerian" pitchFamily="82" charset="0"/>
            </a:endParaRPr>
          </a:p>
        </p:txBody>
      </p:sp>
      <p:pic>
        <p:nvPicPr>
          <p:cNvPr id="1026" name="Picture 2" descr="D:\Voice Command Calculator\Image\visual-studio-code-banner-ima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77437"/>
              </p:ext>
            </p:extLst>
          </p:nvPr>
        </p:nvGraphicFramePr>
        <p:xfrm>
          <a:off x="5410200" y="3352800"/>
          <a:ext cx="1949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ackager Shell Object" showAsIcon="1" r:id="rId4" imgW="1949040" imgH="488520" progId="Package">
                  <p:embed/>
                </p:oleObj>
              </mc:Choice>
              <mc:Fallback>
                <p:oleObj name="Packager Shell Object" showAsIcon="1" r:id="rId4" imgW="194904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0200" y="3352800"/>
                        <a:ext cx="194945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95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6477000" cy="4267200"/>
          </a:xfrm>
        </p:spPr>
        <p:txBody>
          <a:bodyPr/>
          <a:lstStyle/>
          <a:p>
            <a:r>
              <a:rPr lang="as-IN" dirty="0" smtClean="0">
                <a:latin typeface="ArhialkhanGMJ" pitchFamily="2" charset="0"/>
                <a:cs typeface="ArhialkhanGMJ" pitchFamily="2" charset="0"/>
              </a:rPr>
              <a:t>ব্যবহারকারী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সহজে ভয়েস কমান্ড দিয়ে গণনা করতে পারবে।</a:t>
            </a:r>
          </a:p>
          <a:p>
            <a:r>
              <a:rPr lang="en-US" dirty="0">
                <a:latin typeface="ArhialkhanGMJ" pitchFamily="2" charset="0"/>
                <a:cs typeface="ArhialkhanGMJ" pitchFamily="2" charset="0"/>
              </a:rPr>
              <a:t>Entry field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তে ধাপে ধাপে ভয়েস ইনপুট প্রদর্শিত হবে।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√, ², +, -, *, / ফাংশনগুলো সঠিকভাবে কাজ করছে।</a:t>
            </a:r>
          </a:p>
          <a:p>
            <a:r>
              <a:rPr lang="en-US" dirty="0">
                <a:latin typeface="ArhialkhanGMJ" pitchFamily="2" charset="0"/>
                <a:cs typeface="ArhialkhanGMJ" pitchFamily="2" charset="0"/>
              </a:rPr>
              <a:t>UI freeze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ছাড়া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seamless voice input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ও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animation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দেখায়।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ছোট প্রটোটাইপ হিসেবে সফলভাবে কাজ করছে।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Results (</a:t>
            </a:r>
            <a:r>
              <a:rPr lang="as-IN" dirty="0"/>
              <a:t>ফলাফল </a:t>
            </a:r>
            <a:r>
              <a:rPr lang="en-US" dirty="0" smtClean="0">
                <a:latin typeface="Cambria" pitchFamily="18" charset="0"/>
              </a:rPr>
              <a:t>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Callout 5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7</a:t>
            </a:r>
            <a:endParaRPr lang="en-US" sz="2400" b="1" dirty="0">
              <a:latin typeface="Algerian" pitchFamily="82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97196"/>
            <a:ext cx="2518929" cy="377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4267200"/>
          </a:xfrm>
        </p:spPr>
        <p:txBody>
          <a:bodyPr/>
          <a:lstStyle/>
          <a:p>
            <a:r>
              <a:rPr lang="as-IN" b="1" dirty="0"/>
              <a:t>উপসংহার (</a:t>
            </a:r>
            <a:r>
              <a:rPr lang="en-US" b="1" dirty="0"/>
              <a:t>Conclusion)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প্রজেক্টটি প্রমাণ করেছে যে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voice-enabled calculator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ব্যবহারকারীর জন্য সুবিধাজনক হতে পারে।</a:t>
            </a:r>
          </a:p>
          <a:p>
            <a:r>
              <a:rPr lang="en-US" dirty="0" smtClean="0">
                <a:latin typeface="ArhialkhanGMJ" pitchFamily="2" charset="0"/>
                <a:cs typeface="ArhialkhanGMJ" pitchFamily="2" charset="0"/>
              </a:rPr>
              <a:t>Threading,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animation,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এবং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input validation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এর মাধ্যমে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UI smooth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রাখা সম্ভব।</a:t>
            </a:r>
          </a:p>
          <a:p>
            <a:r>
              <a:rPr lang="as-IN" dirty="0">
                <a:latin typeface="ArhialkhanGMJ" pitchFamily="2" charset="0"/>
                <a:cs typeface="ArhialkhanGMJ" pitchFamily="2" charset="0"/>
              </a:rPr>
              <a:t>ভবিষ্যতে আরও ফিচার যোগ করে </a:t>
            </a:r>
            <a:r>
              <a:rPr lang="en-US" dirty="0">
                <a:latin typeface="ArhialkhanGMJ" pitchFamily="2" charset="0"/>
                <a:cs typeface="ArhialkhanGMJ" pitchFamily="2" charset="0"/>
              </a:rPr>
              <a:t>advanced calculator </a:t>
            </a:r>
            <a:r>
              <a:rPr lang="as-IN" dirty="0">
                <a:latin typeface="ArhialkhanGMJ" pitchFamily="2" charset="0"/>
                <a:cs typeface="ArhialkhanGMJ" pitchFamily="2" charset="0"/>
              </a:rPr>
              <a:t>তৈরি করা সম্ভব।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</a:t>
            </a:r>
            <a:r>
              <a:rPr lang="as-IN" dirty="0" smtClean="0"/>
              <a:t>উপসংহার</a:t>
            </a:r>
            <a:r>
              <a:rPr lang="en-US" dirty="0" smtClean="0"/>
              <a:t>)</a:t>
            </a:r>
            <a:endParaRPr lang="en-US" u="sng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04800"/>
            <a:ext cx="2438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8600" y="6172200"/>
            <a:ext cx="990600" cy="4572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Callout 5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8</a:t>
            </a:r>
            <a:endParaRPr lang="en-US" sz="2400" b="1" dirty="0">
              <a:latin typeface="Algerian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981200" y="2667000"/>
            <a:ext cx="52578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4" name="Oval 3"/>
          <p:cNvSpPr/>
          <p:nvPr/>
        </p:nvSpPr>
        <p:spPr>
          <a:xfrm>
            <a:off x="7162800" y="5715000"/>
            <a:ext cx="1295400" cy="609600"/>
          </a:xfrm>
          <a:prstGeom prst="ellipse">
            <a:avLst/>
          </a:prstGeom>
          <a:solidFill>
            <a:srgbClr val="1A5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Callout 4"/>
          <p:cNvSpPr/>
          <p:nvPr/>
        </p:nvSpPr>
        <p:spPr>
          <a:xfrm>
            <a:off x="8667168" y="6248400"/>
            <a:ext cx="476832" cy="51868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lgerian" pitchFamily="82" charset="0"/>
              </a:rPr>
              <a:t>9</a:t>
            </a:r>
            <a:endParaRPr lang="en-US" sz="2400" b="1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2TGp_WorldWide_light_v2">
  <a:themeElements>
    <a:clrScheme name="Office Theme 1">
      <a:dk1>
        <a:srgbClr val="000000"/>
      </a:dk1>
      <a:lt1>
        <a:srgbClr val="FFFFFF"/>
      </a:lt1>
      <a:dk2>
        <a:srgbClr val="4B54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4B54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212TGp_WorldWide_light_v2</Template>
  <TotalTime>915</TotalTime>
  <Words>349</Words>
  <Application>Microsoft Office PowerPoint</Application>
  <PresentationFormat>On-screen Show (4:3)</PresentationFormat>
  <Paragraphs>75</Paragraphs>
  <Slides>9</Slides>
  <Notes>8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212TGp_WorldWide_light_v2</vt:lpstr>
      <vt:lpstr>Package</vt:lpstr>
      <vt:lpstr>Voice Command Calculator</vt:lpstr>
      <vt:lpstr>Contents</vt:lpstr>
      <vt:lpstr>Introduction (প্রজেক্টের ভূমিকা )</vt:lpstr>
      <vt:lpstr>Objectives (উদ্দেশ্য)</vt:lpstr>
      <vt:lpstr>Methodology  (পদ্ধতি)</vt:lpstr>
      <vt:lpstr>Program Explanation (প্রোগ্রাম ব্যাখ্যা)</vt:lpstr>
      <vt:lpstr>Results (ফলাফল )</vt:lpstr>
      <vt:lpstr>Conclusion (উপসংহার)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Asif</dc:creator>
  <cp:lastModifiedBy>KORAISH</cp:lastModifiedBy>
  <cp:revision>88</cp:revision>
  <dcterms:created xsi:type="dcterms:W3CDTF">2009-03-29T14:55:43Z</dcterms:created>
  <dcterms:modified xsi:type="dcterms:W3CDTF">2025-08-15T10:20:14Z</dcterms:modified>
</cp:coreProperties>
</file>