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17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3C4D9E-CE5B-471D-8968-65ABD69AF9B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CB845F5-837E-48C2-AA4C-7673D59C2BCA}">
      <dgm:prSet/>
      <dgm:spPr/>
      <dgm:t>
        <a:bodyPr/>
        <a:lstStyle/>
        <a:p>
          <a:r>
            <a:rPr lang="en-US"/>
            <a:t>Predict NCAA March Madness upsets using machine learning models</a:t>
          </a:r>
        </a:p>
      </dgm:t>
    </dgm:pt>
    <dgm:pt modelId="{4B416C0A-F31F-420C-8B7E-4F2C2D265525}" type="parTrans" cxnId="{DED9989C-5A83-4A99-9F76-1A178183C739}">
      <dgm:prSet/>
      <dgm:spPr/>
      <dgm:t>
        <a:bodyPr/>
        <a:lstStyle/>
        <a:p>
          <a:endParaRPr lang="en-US"/>
        </a:p>
      </dgm:t>
    </dgm:pt>
    <dgm:pt modelId="{C7AD26D6-45BD-4790-8754-AAD6E6BAED1B}" type="sibTrans" cxnId="{DED9989C-5A83-4A99-9F76-1A178183C739}">
      <dgm:prSet/>
      <dgm:spPr/>
      <dgm:t>
        <a:bodyPr/>
        <a:lstStyle/>
        <a:p>
          <a:endParaRPr lang="en-US"/>
        </a:p>
      </dgm:t>
    </dgm:pt>
    <dgm:pt modelId="{E487B2BC-C4AF-4E89-B5C3-D99D36A50112}">
      <dgm:prSet/>
      <dgm:spPr/>
      <dgm:t>
        <a:bodyPr/>
        <a:lstStyle/>
        <a:p>
          <a:r>
            <a:rPr lang="en-US"/>
            <a:t>Upsets = lower-ranked team beats higher-ranked team</a:t>
          </a:r>
        </a:p>
      </dgm:t>
    </dgm:pt>
    <dgm:pt modelId="{7A0424E9-BDCF-4D86-A288-9B537264D762}" type="parTrans" cxnId="{86F73F6F-DC59-41A6-AF8B-577D85CEC01A}">
      <dgm:prSet/>
      <dgm:spPr/>
      <dgm:t>
        <a:bodyPr/>
        <a:lstStyle/>
        <a:p>
          <a:endParaRPr lang="en-US"/>
        </a:p>
      </dgm:t>
    </dgm:pt>
    <dgm:pt modelId="{C7D079B1-2E93-4F90-8927-B962A6F87DAC}" type="sibTrans" cxnId="{86F73F6F-DC59-41A6-AF8B-577D85CEC01A}">
      <dgm:prSet/>
      <dgm:spPr/>
      <dgm:t>
        <a:bodyPr/>
        <a:lstStyle/>
        <a:p>
          <a:endParaRPr lang="en-US"/>
        </a:p>
      </dgm:t>
    </dgm:pt>
    <dgm:pt modelId="{33AA70D0-ADE7-48F9-9D23-5FA9A8154FF2}" type="pres">
      <dgm:prSet presAssocID="{133C4D9E-CE5B-471D-8968-65ABD69AF9B9}" presName="root" presStyleCnt="0">
        <dgm:presLayoutVars>
          <dgm:dir/>
          <dgm:resizeHandles val="exact"/>
        </dgm:presLayoutVars>
      </dgm:prSet>
      <dgm:spPr/>
    </dgm:pt>
    <dgm:pt modelId="{A21D4FD4-4808-4386-808F-05ADE471CC40}" type="pres">
      <dgm:prSet presAssocID="{ECB845F5-837E-48C2-AA4C-7673D59C2BCA}" presName="compNode" presStyleCnt="0"/>
      <dgm:spPr/>
    </dgm:pt>
    <dgm:pt modelId="{6B3252AA-F2CE-420C-BC61-964F7FF63BFA}" type="pres">
      <dgm:prSet presAssocID="{ECB845F5-837E-48C2-AA4C-7673D59C2BC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DB3954B-B911-4760-9D7A-75082AD67B71}" type="pres">
      <dgm:prSet presAssocID="{ECB845F5-837E-48C2-AA4C-7673D59C2BCA}" presName="spaceRect" presStyleCnt="0"/>
      <dgm:spPr/>
    </dgm:pt>
    <dgm:pt modelId="{F056342E-83F5-4ED1-AD6F-1989F36CAA55}" type="pres">
      <dgm:prSet presAssocID="{ECB845F5-837E-48C2-AA4C-7673D59C2BCA}" presName="textRect" presStyleLbl="revTx" presStyleIdx="0" presStyleCnt="2">
        <dgm:presLayoutVars>
          <dgm:chMax val="1"/>
          <dgm:chPref val="1"/>
        </dgm:presLayoutVars>
      </dgm:prSet>
      <dgm:spPr/>
    </dgm:pt>
    <dgm:pt modelId="{41DCD19D-9BFF-4F0A-B78E-7A8D221272D1}" type="pres">
      <dgm:prSet presAssocID="{C7AD26D6-45BD-4790-8754-AAD6E6BAED1B}" presName="sibTrans" presStyleCnt="0"/>
      <dgm:spPr/>
    </dgm:pt>
    <dgm:pt modelId="{D291C83A-A8D5-47A3-92F3-1518E50578EB}" type="pres">
      <dgm:prSet presAssocID="{E487B2BC-C4AF-4E89-B5C3-D99D36A50112}" presName="compNode" presStyleCnt="0"/>
      <dgm:spPr/>
    </dgm:pt>
    <dgm:pt modelId="{3B412C70-F216-4B12-9A20-8FAF93C03792}" type="pres">
      <dgm:prSet presAssocID="{E487B2BC-C4AF-4E89-B5C3-D99D36A5011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CD9E09B-0728-4619-B126-76BA31ED02E7}" type="pres">
      <dgm:prSet presAssocID="{E487B2BC-C4AF-4E89-B5C3-D99D36A50112}" presName="spaceRect" presStyleCnt="0"/>
      <dgm:spPr/>
    </dgm:pt>
    <dgm:pt modelId="{7336EDC2-B9DC-4603-9DB0-0583BC595192}" type="pres">
      <dgm:prSet presAssocID="{E487B2BC-C4AF-4E89-B5C3-D99D36A5011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3C4DE2D-FF86-4ABE-A1B2-110FEADDC845}" type="presOf" srcId="{E487B2BC-C4AF-4E89-B5C3-D99D36A50112}" destId="{7336EDC2-B9DC-4603-9DB0-0583BC595192}" srcOrd="0" destOrd="0" presId="urn:microsoft.com/office/officeart/2018/2/layout/IconLabelList"/>
    <dgm:cxn modelId="{86F73F6F-DC59-41A6-AF8B-577D85CEC01A}" srcId="{133C4D9E-CE5B-471D-8968-65ABD69AF9B9}" destId="{E487B2BC-C4AF-4E89-B5C3-D99D36A50112}" srcOrd="1" destOrd="0" parTransId="{7A0424E9-BDCF-4D86-A288-9B537264D762}" sibTransId="{C7D079B1-2E93-4F90-8927-B962A6F87DAC}"/>
    <dgm:cxn modelId="{BAE1187B-86AC-4116-BA77-2669464CDF49}" type="presOf" srcId="{ECB845F5-837E-48C2-AA4C-7673D59C2BCA}" destId="{F056342E-83F5-4ED1-AD6F-1989F36CAA55}" srcOrd="0" destOrd="0" presId="urn:microsoft.com/office/officeart/2018/2/layout/IconLabelList"/>
    <dgm:cxn modelId="{DED9989C-5A83-4A99-9F76-1A178183C739}" srcId="{133C4D9E-CE5B-471D-8968-65ABD69AF9B9}" destId="{ECB845F5-837E-48C2-AA4C-7673D59C2BCA}" srcOrd="0" destOrd="0" parTransId="{4B416C0A-F31F-420C-8B7E-4F2C2D265525}" sibTransId="{C7AD26D6-45BD-4790-8754-AAD6E6BAED1B}"/>
    <dgm:cxn modelId="{3041DBEC-E4FB-4095-820D-9F06BD00CA9F}" type="presOf" srcId="{133C4D9E-CE5B-471D-8968-65ABD69AF9B9}" destId="{33AA70D0-ADE7-48F9-9D23-5FA9A8154FF2}" srcOrd="0" destOrd="0" presId="urn:microsoft.com/office/officeart/2018/2/layout/IconLabelList"/>
    <dgm:cxn modelId="{010E3067-78DB-447E-BEE9-B1E1483AA3FA}" type="presParOf" srcId="{33AA70D0-ADE7-48F9-9D23-5FA9A8154FF2}" destId="{A21D4FD4-4808-4386-808F-05ADE471CC40}" srcOrd="0" destOrd="0" presId="urn:microsoft.com/office/officeart/2018/2/layout/IconLabelList"/>
    <dgm:cxn modelId="{014EA4B0-50E4-47B4-921E-DEDF28988DAA}" type="presParOf" srcId="{A21D4FD4-4808-4386-808F-05ADE471CC40}" destId="{6B3252AA-F2CE-420C-BC61-964F7FF63BFA}" srcOrd="0" destOrd="0" presId="urn:microsoft.com/office/officeart/2018/2/layout/IconLabelList"/>
    <dgm:cxn modelId="{AF25255A-244E-45E7-943B-11E2A59FF1BC}" type="presParOf" srcId="{A21D4FD4-4808-4386-808F-05ADE471CC40}" destId="{EDB3954B-B911-4760-9D7A-75082AD67B71}" srcOrd="1" destOrd="0" presId="urn:microsoft.com/office/officeart/2018/2/layout/IconLabelList"/>
    <dgm:cxn modelId="{26DFF163-AFF7-40C3-9115-709890446E57}" type="presParOf" srcId="{A21D4FD4-4808-4386-808F-05ADE471CC40}" destId="{F056342E-83F5-4ED1-AD6F-1989F36CAA55}" srcOrd="2" destOrd="0" presId="urn:microsoft.com/office/officeart/2018/2/layout/IconLabelList"/>
    <dgm:cxn modelId="{AC78DC35-B4C9-4F32-999B-AF01004D2B6E}" type="presParOf" srcId="{33AA70D0-ADE7-48F9-9D23-5FA9A8154FF2}" destId="{41DCD19D-9BFF-4F0A-B78E-7A8D221272D1}" srcOrd="1" destOrd="0" presId="urn:microsoft.com/office/officeart/2018/2/layout/IconLabelList"/>
    <dgm:cxn modelId="{5D65CB3E-65A4-47FD-8B8C-3C91107A311E}" type="presParOf" srcId="{33AA70D0-ADE7-48F9-9D23-5FA9A8154FF2}" destId="{D291C83A-A8D5-47A3-92F3-1518E50578EB}" srcOrd="2" destOrd="0" presId="urn:microsoft.com/office/officeart/2018/2/layout/IconLabelList"/>
    <dgm:cxn modelId="{2207277F-E4FB-43F8-9726-F4ED4BBD7FAF}" type="presParOf" srcId="{D291C83A-A8D5-47A3-92F3-1518E50578EB}" destId="{3B412C70-F216-4B12-9A20-8FAF93C03792}" srcOrd="0" destOrd="0" presId="urn:microsoft.com/office/officeart/2018/2/layout/IconLabelList"/>
    <dgm:cxn modelId="{FAAC93FE-2C7F-45F3-BD51-634D6EDA8B7C}" type="presParOf" srcId="{D291C83A-A8D5-47A3-92F3-1518E50578EB}" destId="{ECD9E09B-0728-4619-B126-76BA31ED02E7}" srcOrd="1" destOrd="0" presId="urn:microsoft.com/office/officeart/2018/2/layout/IconLabelList"/>
    <dgm:cxn modelId="{C9950C7B-F144-401F-A82D-EB7C478DB94B}" type="presParOf" srcId="{D291C83A-A8D5-47A3-92F3-1518E50578EB}" destId="{7336EDC2-B9DC-4603-9DB0-0583BC59519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2234A4-F48B-46EA-AAED-1A79A34833A8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F4D565D-B306-4C55-9DDF-E15C4F85E338}">
      <dgm:prSet/>
      <dgm:spPr/>
      <dgm:t>
        <a:bodyPr/>
        <a:lstStyle/>
        <a:p>
          <a:r>
            <a:rPr lang="en-US" dirty="0"/>
            <a:t>Loaded dataset: </a:t>
          </a:r>
          <a:r>
            <a:rPr lang="en-US" dirty="0" err="1"/>
            <a:t>full_matchups.csv</a:t>
          </a:r>
          <a:endParaRPr lang="en-US" dirty="0"/>
        </a:p>
      </dgm:t>
    </dgm:pt>
    <dgm:pt modelId="{27E1DA5D-A1FB-4C6B-9AE2-34779D25C832}" type="parTrans" cxnId="{BBF1182F-DBB7-4EFD-A9BC-AD2358CF4C27}">
      <dgm:prSet/>
      <dgm:spPr/>
      <dgm:t>
        <a:bodyPr/>
        <a:lstStyle/>
        <a:p>
          <a:endParaRPr lang="en-US"/>
        </a:p>
      </dgm:t>
    </dgm:pt>
    <dgm:pt modelId="{433D583C-49DE-48FF-B11C-323C7E7A3B32}" type="sibTrans" cxnId="{BBF1182F-DBB7-4EFD-A9BC-AD2358CF4C27}">
      <dgm:prSet/>
      <dgm:spPr/>
      <dgm:t>
        <a:bodyPr/>
        <a:lstStyle/>
        <a:p>
          <a:endParaRPr lang="en-US"/>
        </a:p>
      </dgm:t>
    </dgm:pt>
    <dgm:pt modelId="{057AF500-2CEC-446C-83ED-2057FC12929C}">
      <dgm:prSet/>
      <dgm:spPr/>
      <dgm:t>
        <a:bodyPr/>
        <a:lstStyle/>
        <a:p>
          <a:r>
            <a:rPr lang="en-US"/>
            <a:t>Dropped rows with missing scores</a:t>
          </a:r>
        </a:p>
      </dgm:t>
    </dgm:pt>
    <dgm:pt modelId="{30C679B9-9DB5-4579-8F66-42D2BE647167}" type="parTrans" cxnId="{9E80AA8E-676A-4EED-B10A-1AA8FBF29B67}">
      <dgm:prSet/>
      <dgm:spPr/>
      <dgm:t>
        <a:bodyPr/>
        <a:lstStyle/>
        <a:p>
          <a:endParaRPr lang="en-US"/>
        </a:p>
      </dgm:t>
    </dgm:pt>
    <dgm:pt modelId="{EB5178F1-4F25-4E21-8253-97B0255BBC34}" type="sibTrans" cxnId="{9E80AA8E-676A-4EED-B10A-1AA8FBF29B67}">
      <dgm:prSet/>
      <dgm:spPr/>
      <dgm:t>
        <a:bodyPr/>
        <a:lstStyle/>
        <a:p>
          <a:endParaRPr lang="en-US"/>
        </a:p>
      </dgm:t>
    </dgm:pt>
    <dgm:pt modelId="{A6C22ABA-22DB-46A8-A2FB-746F7B2ED78F}">
      <dgm:prSet/>
      <dgm:spPr/>
      <dgm:t>
        <a:bodyPr/>
        <a:lstStyle/>
        <a:p>
          <a:r>
            <a:rPr lang="en-US"/>
            <a:t>Created 'actual_winner' and 'is_upset' labels</a:t>
          </a:r>
        </a:p>
      </dgm:t>
    </dgm:pt>
    <dgm:pt modelId="{AA1FEC6D-8A6A-45E8-BB23-746F970B6BC4}" type="parTrans" cxnId="{5CF04A89-9483-4648-83EA-2E1978831546}">
      <dgm:prSet/>
      <dgm:spPr/>
      <dgm:t>
        <a:bodyPr/>
        <a:lstStyle/>
        <a:p>
          <a:endParaRPr lang="en-US"/>
        </a:p>
      </dgm:t>
    </dgm:pt>
    <dgm:pt modelId="{FCDA2F2E-8CBB-4885-9E9E-39D27EE7E2AB}" type="sibTrans" cxnId="{5CF04A89-9483-4648-83EA-2E1978831546}">
      <dgm:prSet/>
      <dgm:spPr/>
      <dgm:t>
        <a:bodyPr/>
        <a:lstStyle/>
        <a:p>
          <a:endParaRPr lang="en-US"/>
        </a:p>
      </dgm:t>
    </dgm:pt>
    <dgm:pt modelId="{810C41D4-BB29-5C40-A3B9-0D075D4BA4CA}" type="pres">
      <dgm:prSet presAssocID="{D52234A4-F48B-46EA-AAED-1A79A34833A8}" presName="outerComposite" presStyleCnt="0">
        <dgm:presLayoutVars>
          <dgm:chMax val="5"/>
          <dgm:dir/>
          <dgm:resizeHandles val="exact"/>
        </dgm:presLayoutVars>
      </dgm:prSet>
      <dgm:spPr/>
    </dgm:pt>
    <dgm:pt modelId="{CD24827F-2444-E44E-A83E-B5B20E339669}" type="pres">
      <dgm:prSet presAssocID="{D52234A4-F48B-46EA-AAED-1A79A34833A8}" presName="dummyMaxCanvas" presStyleCnt="0">
        <dgm:presLayoutVars/>
      </dgm:prSet>
      <dgm:spPr/>
    </dgm:pt>
    <dgm:pt modelId="{4AE80A77-3999-F145-9EAC-7B7F34059257}" type="pres">
      <dgm:prSet presAssocID="{D52234A4-F48B-46EA-AAED-1A79A34833A8}" presName="ThreeNodes_1" presStyleLbl="node1" presStyleIdx="0" presStyleCnt="3">
        <dgm:presLayoutVars>
          <dgm:bulletEnabled val="1"/>
        </dgm:presLayoutVars>
      </dgm:prSet>
      <dgm:spPr/>
    </dgm:pt>
    <dgm:pt modelId="{D1DC917A-0BB8-E54E-8677-D9CEF830B2D4}" type="pres">
      <dgm:prSet presAssocID="{D52234A4-F48B-46EA-AAED-1A79A34833A8}" presName="ThreeNodes_2" presStyleLbl="node1" presStyleIdx="1" presStyleCnt="3">
        <dgm:presLayoutVars>
          <dgm:bulletEnabled val="1"/>
        </dgm:presLayoutVars>
      </dgm:prSet>
      <dgm:spPr/>
    </dgm:pt>
    <dgm:pt modelId="{A65D3D9D-C479-444D-B821-00B4629F1951}" type="pres">
      <dgm:prSet presAssocID="{D52234A4-F48B-46EA-AAED-1A79A34833A8}" presName="ThreeNodes_3" presStyleLbl="node1" presStyleIdx="2" presStyleCnt="3">
        <dgm:presLayoutVars>
          <dgm:bulletEnabled val="1"/>
        </dgm:presLayoutVars>
      </dgm:prSet>
      <dgm:spPr/>
    </dgm:pt>
    <dgm:pt modelId="{83817AF4-4E27-AE4C-BA40-A2930907B53A}" type="pres">
      <dgm:prSet presAssocID="{D52234A4-F48B-46EA-AAED-1A79A34833A8}" presName="ThreeConn_1-2" presStyleLbl="fgAccFollowNode1" presStyleIdx="0" presStyleCnt="2">
        <dgm:presLayoutVars>
          <dgm:bulletEnabled val="1"/>
        </dgm:presLayoutVars>
      </dgm:prSet>
      <dgm:spPr/>
    </dgm:pt>
    <dgm:pt modelId="{3D025ED1-B1FB-E546-8954-5F98D31E1369}" type="pres">
      <dgm:prSet presAssocID="{D52234A4-F48B-46EA-AAED-1A79A34833A8}" presName="ThreeConn_2-3" presStyleLbl="fgAccFollowNode1" presStyleIdx="1" presStyleCnt="2">
        <dgm:presLayoutVars>
          <dgm:bulletEnabled val="1"/>
        </dgm:presLayoutVars>
      </dgm:prSet>
      <dgm:spPr/>
    </dgm:pt>
    <dgm:pt modelId="{E4EDD148-EF65-1E43-8C10-8CE67E0DCCA8}" type="pres">
      <dgm:prSet presAssocID="{D52234A4-F48B-46EA-AAED-1A79A34833A8}" presName="ThreeNodes_1_text" presStyleLbl="node1" presStyleIdx="2" presStyleCnt="3">
        <dgm:presLayoutVars>
          <dgm:bulletEnabled val="1"/>
        </dgm:presLayoutVars>
      </dgm:prSet>
      <dgm:spPr/>
    </dgm:pt>
    <dgm:pt modelId="{3D8C0230-80CE-B54A-B07C-A64106CA9C9E}" type="pres">
      <dgm:prSet presAssocID="{D52234A4-F48B-46EA-AAED-1A79A34833A8}" presName="ThreeNodes_2_text" presStyleLbl="node1" presStyleIdx="2" presStyleCnt="3">
        <dgm:presLayoutVars>
          <dgm:bulletEnabled val="1"/>
        </dgm:presLayoutVars>
      </dgm:prSet>
      <dgm:spPr/>
    </dgm:pt>
    <dgm:pt modelId="{95A53294-D1CC-0A40-A6AE-4076BBB52975}" type="pres">
      <dgm:prSet presAssocID="{D52234A4-F48B-46EA-AAED-1A79A34833A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D855811-F5A5-3A42-B666-56AD24CEF579}" type="presOf" srcId="{A6C22ABA-22DB-46A8-A2FB-746F7B2ED78F}" destId="{95A53294-D1CC-0A40-A6AE-4076BBB52975}" srcOrd="1" destOrd="0" presId="urn:microsoft.com/office/officeart/2005/8/layout/vProcess5"/>
    <dgm:cxn modelId="{43522125-D4F3-8A4F-86E3-7ECC8E532A23}" type="presOf" srcId="{D52234A4-F48B-46EA-AAED-1A79A34833A8}" destId="{810C41D4-BB29-5C40-A3B9-0D075D4BA4CA}" srcOrd="0" destOrd="0" presId="urn:microsoft.com/office/officeart/2005/8/layout/vProcess5"/>
    <dgm:cxn modelId="{BBF1182F-DBB7-4EFD-A9BC-AD2358CF4C27}" srcId="{D52234A4-F48B-46EA-AAED-1A79A34833A8}" destId="{DF4D565D-B306-4C55-9DDF-E15C4F85E338}" srcOrd="0" destOrd="0" parTransId="{27E1DA5D-A1FB-4C6B-9AE2-34779D25C832}" sibTransId="{433D583C-49DE-48FF-B11C-323C7E7A3B32}"/>
    <dgm:cxn modelId="{FF922035-46A8-3D42-AC4D-837A26C72E92}" type="presOf" srcId="{057AF500-2CEC-446C-83ED-2057FC12929C}" destId="{D1DC917A-0BB8-E54E-8677-D9CEF830B2D4}" srcOrd="0" destOrd="0" presId="urn:microsoft.com/office/officeart/2005/8/layout/vProcess5"/>
    <dgm:cxn modelId="{DC45ED37-BF77-2544-86F9-C1AF527976B2}" type="presOf" srcId="{A6C22ABA-22DB-46A8-A2FB-746F7B2ED78F}" destId="{A65D3D9D-C479-444D-B821-00B4629F1951}" srcOrd="0" destOrd="0" presId="urn:microsoft.com/office/officeart/2005/8/layout/vProcess5"/>
    <dgm:cxn modelId="{4AF07940-15B0-314D-B570-9EDB5C5D9668}" type="presOf" srcId="{057AF500-2CEC-446C-83ED-2057FC12929C}" destId="{3D8C0230-80CE-B54A-B07C-A64106CA9C9E}" srcOrd="1" destOrd="0" presId="urn:microsoft.com/office/officeart/2005/8/layout/vProcess5"/>
    <dgm:cxn modelId="{1F58B973-9506-6B41-BE7F-B0D5A50E1E8D}" type="presOf" srcId="{433D583C-49DE-48FF-B11C-323C7E7A3B32}" destId="{83817AF4-4E27-AE4C-BA40-A2930907B53A}" srcOrd="0" destOrd="0" presId="urn:microsoft.com/office/officeart/2005/8/layout/vProcess5"/>
    <dgm:cxn modelId="{5CF04A89-9483-4648-83EA-2E1978831546}" srcId="{D52234A4-F48B-46EA-AAED-1A79A34833A8}" destId="{A6C22ABA-22DB-46A8-A2FB-746F7B2ED78F}" srcOrd="2" destOrd="0" parTransId="{AA1FEC6D-8A6A-45E8-BB23-746F970B6BC4}" sibTransId="{FCDA2F2E-8CBB-4885-9E9E-39D27EE7E2AB}"/>
    <dgm:cxn modelId="{9E80AA8E-676A-4EED-B10A-1AA8FBF29B67}" srcId="{D52234A4-F48B-46EA-AAED-1A79A34833A8}" destId="{057AF500-2CEC-446C-83ED-2057FC12929C}" srcOrd="1" destOrd="0" parTransId="{30C679B9-9DB5-4579-8F66-42D2BE647167}" sibTransId="{EB5178F1-4F25-4E21-8253-97B0255BBC34}"/>
    <dgm:cxn modelId="{193D1290-062C-4748-875A-56E7494439B7}" type="presOf" srcId="{DF4D565D-B306-4C55-9DDF-E15C4F85E338}" destId="{4AE80A77-3999-F145-9EAC-7B7F34059257}" srcOrd="0" destOrd="0" presId="urn:microsoft.com/office/officeart/2005/8/layout/vProcess5"/>
    <dgm:cxn modelId="{E9EB539A-9574-CE47-B888-84CC62CB6C5C}" type="presOf" srcId="{DF4D565D-B306-4C55-9DDF-E15C4F85E338}" destId="{E4EDD148-EF65-1E43-8C10-8CE67E0DCCA8}" srcOrd="1" destOrd="0" presId="urn:microsoft.com/office/officeart/2005/8/layout/vProcess5"/>
    <dgm:cxn modelId="{F3A2899B-3409-C04F-B67D-20BCAD2DCC85}" type="presOf" srcId="{EB5178F1-4F25-4E21-8253-97B0255BBC34}" destId="{3D025ED1-B1FB-E546-8954-5F98D31E1369}" srcOrd="0" destOrd="0" presId="urn:microsoft.com/office/officeart/2005/8/layout/vProcess5"/>
    <dgm:cxn modelId="{52517B0E-06C9-864F-8A76-FAF170B7C6FB}" type="presParOf" srcId="{810C41D4-BB29-5C40-A3B9-0D075D4BA4CA}" destId="{CD24827F-2444-E44E-A83E-B5B20E339669}" srcOrd="0" destOrd="0" presId="urn:microsoft.com/office/officeart/2005/8/layout/vProcess5"/>
    <dgm:cxn modelId="{EB0368BA-B01A-AB47-B79B-5659D5E465B1}" type="presParOf" srcId="{810C41D4-BB29-5C40-A3B9-0D075D4BA4CA}" destId="{4AE80A77-3999-F145-9EAC-7B7F34059257}" srcOrd="1" destOrd="0" presId="urn:microsoft.com/office/officeart/2005/8/layout/vProcess5"/>
    <dgm:cxn modelId="{859F809D-1711-9F4F-B23F-88CEA30F0CBF}" type="presParOf" srcId="{810C41D4-BB29-5C40-A3B9-0D075D4BA4CA}" destId="{D1DC917A-0BB8-E54E-8677-D9CEF830B2D4}" srcOrd="2" destOrd="0" presId="urn:microsoft.com/office/officeart/2005/8/layout/vProcess5"/>
    <dgm:cxn modelId="{56FBA7D2-65F0-584E-B10A-15166576BE51}" type="presParOf" srcId="{810C41D4-BB29-5C40-A3B9-0D075D4BA4CA}" destId="{A65D3D9D-C479-444D-B821-00B4629F1951}" srcOrd="3" destOrd="0" presId="urn:microsoft.com/office/officeart/2005/8/layout/vProcess5"/>
    <dgm:cxn modelId="{F38850D7-C855-D34A-AC41-1EB06E054BDA}" type="presParOf" srcId="{810C41D4-BB29-5C40-A3B9-0D075D4BA4CA}" destId="{83817AF4-4E27-AE4C-BA40-A2930907B53A}" srcOrd="4" destOrd="0" presId="urn:microsoft.com/office/officeart/2005/8/layout/vProcess5"/>
    <dgm:cxn modelId="{3B1BE461-3A38-0344-81BD-CF29626EDAD5}" type="presParOf" srcId="{810C41D4-BB29-5C40-A3B9-0D075D4BA4CA}" destId="{3D025ED1-B1FB-E546-8954-5F98D31E1369}" srcOrd="5" destOrd="0" presId="urn:microsoft.com/office/officeart/2005/8/layout/vProcess5"/>
    <dgm:cxn modelId="{ADE850D1-40F8-CD45-9E04-04A809A6CF9A}" type="presParOf" srcId="{810C41D4-BB29-5C40-A3B9-0D075D4BA4CA}" destId="{E4EDD148-EF65-1E43-8C10-8CE67E0DCCA8}" srcOrd="6" destOrd="0" presId="urn:microsoft.com/office/officeart/2005/8/layout/vProcess5"/>
    <dgm:cxn modelId="{0EAF5C45-CEBB-6946-B11F-C740B47A59D0}" type="presParOf" srcId="{810C41D4-BB29-5C40-A3B9-0D075D4BA4CA}" destId="{3D8C0230-80CE-B54A-B07C-A64106CA9C9E}" srcOrd="7" destOrd="0" presId="urn:microsoft.com/office/officeart/2005/8/layout/vProcess5"/>
    <dgm:cxn modelId="{9F93DD10-F89B-DA48-9F72-7F79E1640C61}" type="presParOf" srcId="{810C41D4-BB29-5C40-A3B9-0D075D4BA4CA}" destId="{95A53294-D1CC-0A40-A6AE-4076BBB5297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E5F624-8C11-47F0-87EB-DCA12ADD03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2D89B15-CEDE-4A74-818A-7E975D4ACBF5}">
      <dgm:prSet/>
      <dgm:spPr/>
      <dgm:t>
        <a:bodyPr/>
        <a:lstStyle/>
        <a:p>
          <a:r>
            <a:rPr lang="en-US"/>
            <a:t>Imputed missing values using mean strategy</a:t>
          </a:r>
        </a:p>
      </dgm:t>
    </dgm:pt>
    <dgm:pt modelId="{E2AA9C6B-AEF0-4538-AFB0-3DF803BB1D42}" type="parTrans" cxnId="{47870A55-36F6-42B7-8674-95120C0C6EBC}">
      <dgm:prSet/>
      <dgm:spPr/>
      <dgm:t>
        <a:bodyPr/>
        <a:lstStyle/>
        <a:p>
          <a:endParaRPr lang="en-US"/>
        </a:p>
      </dgm:t>
    </dgm:pt>
    <dgm:pt modelId="{31D9BADA-ABF4-4753-9411-D8259833068D}" type="sibTrans" cxnId="{47870A55-36F6-42B7-8674-95120C0C6EBC}">
      <dgm:prSet/>
      <dgm:spPr/>
      <dgm:t>
        <a:bodyPr/>
        <a:lstStyle/>
        <a:p>
          <a:endParaRPr lang="en-US"/>
        </a:p>
      </dgm:t>
    </dgm:pt>
    <dgm:pt modelId="{30614502-A702-4723-8841-316C8B35CA01}">
      <dgm:prSet/>
      <dgm:spPr/>
      <dgm:t>
        <a:bodyPr/>
        <a:lstStyle/>
        <a:p>
          <a:r>
            <a:rPr lang="en-US"/>
            <a:t>Balanced classes using SMOTE to create synthetic upsets. (Synthetic Minority Over-sampling Technique)</a:t>
          </a:r>
        </a:p>
      </dgm:t>
    </dgm:pt>
    <dgm:pt modelId="{1BFF1186-CA34-433C-9999-4CF280D26FEA}" type="parTrans" cxnId="{BFBDF5E6-493D-4B93-98AB-F05068E15829}">
      <dgm:prSet/>
      <dgm:spPr/>
      <dgm:t>
        <a:bodyPr/>
        <a:lstStyle/>
        <a:p>
          <a:endParaRPr lang="en-US"/>
        </a:p>
      </dgm:t>
    </dgm:pt>
    <dgm:pt modelId="{E9958B84-A17C-47C1-A4A2-813D896C342C}" type="sibTrans" cxnId="{BFBDF5E6-493D-4B93-98AB-F05068E15829}">
      <dgm:prSet/>
      <dgm:spPr/>
      <dgm:t>
        <a:bodyPr/>
        <a:lstStyle/>
        <a:p>
          <a:endParaRPr lang="en-US"/>
        </a:p>
      </dgm:t>
    </dgm:pt>
    <dgm:pt modelId="{3E29A71B-4B35-45D5-9470-B29A89260746}">
      <dgm:prSet/>
      <dgm:spPr/>
      <dgm:t>
        <a:bodyPr/>
        <a:lstStyle/>
        <a:p>
          <a:r>
            <a:rPr lang="en-US"/>
            <a:t>Split dataset into training and test sets</a:t>
          </a:r>
        </a:p>
      </dgm:t>
    </dgm:pt>
    <dgm:pt modelId="{3A05D9F7-5C66-4140-BE90-14EDC23C305F}" type="parTrans" cxnId="{464056F0-136D-4475-8D71-B98CA8815671}">
      <dgm:prSet/>
      <dgm:spPr/>
      <dgm:t>
        <a:bodyPr/>
        <a:lstStyle/>
        <a:p>
          <a:endParaRPr lang="en-US"/>
        </a:p>
      </dgm:t>
    </dgm:pt>
    <dgm:pt modelId="{E445D5DD-0CBE-47D8-8D94-A80B911917E5}" type="sibTrans" cxnId="{464056F0-136D-4475-8D71-B98CA8815671}">
      <dgm:prSet/>
      <dgm:spPr/>
      <dgm:t>
        <a:bodyPr/>
        <a:lstStyle/>
        <a:p>
          <a:endParaRPr lang="en-US"/>
        </a:p>
      </dgm:t>
    </dgm:pt>
    <dgm:pt modelId="{4B2A4BB4-BC7A-4AD1-A045-221C6657DDB8}" type="pres">
      <dgm:prSet presAssocID="{72E5F624-8C11-47F0-87EB-DCA12ADD0346}" presName="root" presStyleCnt="0">
        <dgm:presLayoutVars>
          <dgm:dir/>
          <dgm:resizeHandles val="exact"/>
        </dgm:presLayoutVars>
      </dgm:prSet>
      <dgm:spPr/>
    </dgm:pt>
    <dgm:pt modelId="{6FF0B83B-5F42-46F4-8AD3-ECE497474158}" type="pres">
      <dgm:prSet presAssocID="{32D89B15-CEDE-4A74-818A-7E975D4ACBF5}" presName="compNode" presStyleCnt="0"/>
      <dgm:spPr/>
    </dgm:pt>
    <dgm:pt modelId="{266E4AC2-26B5-48B4-90E2-708ECAFBBF77}" type="pres">
      <dgm:prSet presAssocID="{32D89B15-CEDE-4A74-818A-7E975D4ACBF5}" presName="bgRect" presStyleLbl="bgShp" presStyleIdx="0" presStyleCnt="3"/>
      <dgm:spPr/>
    </dgm:pt>
    <dgm:pt modelId="{89BF9CF3-CEF1-4052-8076-DF53046F52B9}" type="pres">
      <dgm:prSet presAssocID="{32D89B15-CEDE-4A74-818A-7E975D4ACB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0C503B8-4C72-4902-AF55-9C3AB4496D67}" type="pres">
      <dgm:prSet presAssocID="{32D89B15-CEDE-4A74-818A-7E975D4ACBF5}" presName="spaceRect" presStyleCnt="0"/>
      <dgm:spPr/>
    </dgm:pt>
    <dgm:pt modelId="{344272A8-5C1B-4056-A6EA-665232E60AEA}" type="pres">
      <dgm:prSet presAssocID="{32D89B15-CEDE-4A74-818A-7E975D4ACBF5}" presName="parTx" presStyleLbl="revTx" presStyleIdx="0" presStyleCnt="3">
        <dgm:presLayoutVars>
          <dgm:chMax val="0"/>
          <dgm:chPref val="0"/>
        </dgm:presLayoutVars>
      </dgm:prSet>
      <dgm:spPr/>
    </dgm:pt>
    <dgm:pt modelId="{6DDC22DA-E9FB-4A17-87F9-253965845B2D}" type="pres">
      <dgm:prSet presAssocID="{31D9BADA-ABF4-4753-9411-D8259833068D}" presName="sibTrans" presStyleCnt="0"/>
      <dgm:spPr/>
    </dgm:pt>
    <dgm:pt modelId="{21D901DA-FDEE-415C-A924-7AF5925480E2}" type="pres">
      <dgm:prSet presAssocID="{30614502-A702-4723-8841-316C8B35CA01}" presName="compNode" presStyleCnt="0"/>
      <dgm:spPr/>
    </dgm:pt>
    <dgm:pt modelId="{F3D61E68-9E81-4B6F-81CD-E0AB776DC203}" type="pres">
      <dgm:prSet presAssocID="{30614502-A702-4723-8841-316C8B35CA01}" presName="bgRect" presStyleLbl="bgShp" presStyleIdx="1" presStyleCnt="3"/>
      <dgm:spPr/>
    </dgm:pt>
    <dgm:pt modelId="{9F75EDDC-5E9E-4D3A-817E-4F3A5D1285B3}" type="pres">
      <dgm:prSet presAssocID="{30614502-A702-4723-8841-316C8B35CA0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B2A1049A-CCC9-4C62-A603-1009FFA8B834}" type="pres">
      <dgm:prSet presAssocID="{30614502-A702-4723-8841-316C8B35CA01}" presName="spaceRect" presStyleCnt="0"/>
      <dgm:spPr/>
    </dgm:pt>
    <dgm:pt modelId="{65B3F023-F6F4-4AB6-9C2F-B08BD71AFC25}" type="pres">
      <dgm:prSet presAssocID="{30614502-A702-4723-8841-316C8B35CA01}" presName="parTx" presStyleLbl="revTx" presStyleIdx="1" presStyleCnt="3">
        <dgm:presLayoutVars>
          <dgm:chMax val="0"/>
          <dgm:chPref val="0"/>
        </dgm:presLayoutVars>
      </dgm:prSet>
      <dgm:spPr/>
    </dgm:pt>
    <dgm:pt modelId="{74E9A651-89FD-48CA-8BE4-6093284EECCF}" type="pres">
      <dgm:prSet presAssocID="{E9958B84-A17C-47C1-A4A2-813D896C342C}" presName="sibTrans" presStyleCnt="0"/>
      <dgm:spPr/>
    </dgm:pt>
    <dgm:pt modelId="{EBD11969-FE89-4DE6-B636-A586D7B8B537}" type="pres">
      <dgm:prSet presAssocID="{3E29A71B-4B35-45D5-9470-B29A89260746}" presName="compNode" presStyleCnt="0"/>
      <dgm:spPr/>
    </dgm:pt>
    <dgm:pt modelId="{9B8663E0-D18A-4A01-A940-8583ABF3F54D}" type="pres">
      <dgm:prSet presAssocID="{3E29A71B-4B35-45D5-9470-B29A89260746}" presName="bgRect" presStyleLbl="bgShp" presStyleIdx="2" presStyleCnt="3"/>
      <dgm:spPr/>
    </dgm:pt>
    <dgm:pt modelId="{4A6032E2-DF7B-4398-BAAD-E7A077A3724B}" type="pres">
      <dgm:prSet presAssocID="{3E29A71B-4B35-45D5-9470-B29A8926074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230C41E-59EA-4310-8402-AA684D0BF240}" type="pres">
      <dgm:prSet presAssocID="{3E29A71B-4B35-45D5-9470-B29A89260746}" presName="spaceRect" presStyleCnt="0"/>
      <dgm:spPr/>
    </dgm:pt>
    <dgm:pt modelId="{4BB1BF48-5D11-4CE7-8DE6-B42F975B23BD}" type="pres">
      <dgm:prSet presAssocID="{3E29A71B-4B35-45D5-9470-B29A8926074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8AE3E50-850C-4AAB-9E7B-75D9AC2C9C24}" type="presOf" srcId="{3E29A71B-4B35-45D5-9470-B29A89260746}" destId="{4BB1BF48-5D11-4CE7-8DE6-B42F975B23BD}" srcOrd="0" destOrd="0" presId="urn:microsoft.com/office/officeart/2018/2/layout/IconVerticalSolidList"/>
    <dgm:cxn modelId="{47870A55-36F6-42B7-8674-95120C0C6EBC}" srcId="{72E5F624-8C11-47F0-87EB-DCA12ADD0346}" destId="{32D89B15-CEDE-4A74-818A-7E975D4ACBF5}" srcOrd="0" destOrd="0" parTransId="{E2AA9C6B-AEF0-4538-AFB0-3DF803BB1D42}" sibTransId="{31D9BADA-ABF4-4753-9411-D8259833068D}"/>
    <dgm:cxn modelId="{0A00A75A-C524-457B-8B03-A1C99C3BEB96}" type="presOf" srcId="{30614502-A702-4723-8841-316C8B35CA01}" destId="{65B3F023-F6F4-4AB6-9C2F-B08BD71AFC25}" srcOrd="0" destOrd="0" presId="urn:microsoft.com/office/officeart/2018/2/layout/IconVerticalSolidList"/>
    <dgm:cxn modelId="{5A35D95D-7E5D-4EBF-8074-90B46B8FF5DD}" type="presOf" srcId="{32D89B15-CEDE-4A74-818A-7E975D4ACBF5}" destId="{344272A8-5C1B-4056-A6EA-665232E60AEA}" srcOrd="0" destOrd="0" presId="urn:microsoft.com/office/officeart/2018/2/layout/IconVerticalSolidList"/>
    <dgm:cxn modelId="{FD4A2866-3D67-4B67-A681-4BE6CCDD8546}" type="presOf" srcId="{72E5F624-8C11-47F0-87EB-DCA12ADD0346}" destId="{4B2A4BB4-BC7A-4AD1-A045-221C6657DDB8}" srcOrd="0" destOrd="0" presId="urn:microsoft.com/office/officeart/2018/2/layout/IconVerticalSolidList"/>
    <dgm:cxn modelId="{BFBDF5E6-493D-4B93-98AB-F05068E15829}" srcId="{72E5F624-8C11-47F0-87EB-DCA12ADD0346}" destId="{30614502-A702-4723-8841-316C8B35CA01}" srcOrd="1" destOrd="0" parTransId="{1BFF1186-CA34-433C-9999-4CF280D26FEA}" sibTransId="{E9958B84-A17C-47C1-A4A2-813D896C342C}"/>
    <dgm:cxn modelId="{464056F0-136D-4475-8D71-B98CA8815671}" srcId="{72E5F624-8C11-47F0-87EB-DCA12ADD0346}" destId="{3E29A71B-4B35-45D5-9470-B29A89260746}" srcOrd="2" destOrd="0" parTransId="{3A05D9F7-5C66-4140-BE90-14EDC23C305F}" sibTransId="{E445D5DD-0CBE-47D8-8D94-A80B911917E5}"/>
    <dgm:cxn modelId="{C1E6F26B-994A-44CD-A42B-140E73F7A0FB}" type="presParOf" srcId="{4B2A4BB4-BC7A-4AD1-A045-221C6657DDB8}" destId="{6FF0B83B-5F42-46F4-8AD3-ECE497474158}" srcOrd="0" destOrd="0" presId="urn:microsoft.com/office/officeart/2018/2/layout/IconVerticalSolidList"/>
    <dgm:cxn modelId="{5A5F4088-CABC-4DC5-B83B-5DC185D1104D}" type="presParOf" srcId="{6FF0B83B-5F42-46F4-8AD3-ECE497474158}" destId="{266E4AC2-26B5-48B4-90E2-708ECAFBBF77}" srcOrd="0" destOrd="0" presId="urn:microsoft.com/office/officeart/2018/2/layout/IconVerticalSolidList"/>
    <dgm:cxn modelId="{9D33AC46-B12D-4503-90AE-5315ADA8BE93}" type="presParOf" srcId="{6FF0B83B-5F42-46F4-8AD3-ECE497474158}" destId="{89BF9CF3-CEF1-4052-8076-DF53046F52B9}" srcOrd="1" destOrd="0" presId="urn:microsoft.com/office/officeart/2018/2/layout/IconVerticalSolidList"/>
    <dgm:cxn modelId="{C90ED5D3-BEF9-4E00-858C-3B8F11197117}" type="presParOf" srcId="{6FF0B83B-5F42-46F4-8AD3-ECE497474158}" destId="{40C503B8-4C72-4902-AF55-9C3AB4496D67}" srcOrd="2" destOrd="0" presId="urn:microsoft.com/office/officeart/2018/2/layout/IconVerticalSolidList"/>
    <dgm:cxn modelId="{352BEE03-C711-43BE-B2C7-E025C3D956C4}" type="presParOf" srcId="{6FF0B83B-5F42-46F4-8AD3-ECE497474158}" destId="{344272A8-5C1B-4056-A6EA-665232E60AEA}" srcOrd="3" destOrd="0" presId="urn:microsoft.com/office/officeart/2018/2/layout/IconVerticalSolidList"/>
    <dgm:cxn modelId="{219FA2AC-6A7B-4945-AC30-C9F9226017BF}" type="presParOf" srcId="{4B2A4BB4-BC7A-4AD1-A045-221C6657DDB8}" destId="{6DDC22DA-E9FB-4A17-87F9-253965845B2D}" srcOrd="1" destOrd="0" presId="urn:microsoft.com/office/officeart/2018/2/layout/IconVerticalSolidList"/>
    <dgm:cxn modelId="{15A6315D-3C30-42D1-BD74-FA391B0F4CA3}" type="presParOf" srcId="{4B2A4BB4-BC7A-4AD1-A045-221C6657DDB8}" destId="{21D901DA-FDEE-415C-A924-7AF5925480E2}" srcOrd="2" destOrd="0" presId="urn:microsoft.com/office/officeart/2018/2/layout/IconVerticalSolidList"/>
    <dgm:cxn modelId="{4F1B9E91-5574-40D8-A9D7-8F181B686B8C}" type="presParOf" srcId="{21D901DA-FDEE-415C-A924-7AF5925480E2}" destId="{F3D61E68-9E81-4B6F-81CD-E0AB776DC203}" srcOrd="0" destOrd="0" presId="urn:microsoft.com/office/officeart/2018/2/layout/IconVerticalSolidList"/>
    <dgm:cxn modelId="{56E00D9C-ABB0-4477-8BA6-B34F374B64D9}" type="presParOf" srcId="{21D901DA-FDEE-415C-A924-7AF5925480E2}" destId="{9F75EDDC-5E9E-4D3A-817E-4F3A5D1285B3}" srcOrd="1" destOrd="0" presId="urn:microsoft.com/office/officeart/2018/2/layout/IconVerticalSolidList"/>
    <dgm:cxn modelId="{5EDDBB3E-C8B9-4EA0-894C-FA7098A507B7}" type="presParOf" srcId="{21D901DA-FDEE-415C-A924-7AF5925480E2}" destId="{B2A1049A-CCC9-4C62-A603-1009FFA8B834}" srcOrd="2" destOrd="0" presId="urn:microsoft.com/office/officeart/2018/2/layout/IconVerticalSolidList"/>
    <dgm:cxn modelId="{237EDC28-16DC-42CD-AFAF-CC8A0B1C1049}" type="presParOf" srcId="{21D901DA-FDEE-415C-A924-7AF5925480E2}" destId="{65B3F023-F6F4-4AB6-9C2F-B08BD71AFC25}" srcOrd="3" destOrd="0" presId="urn:microsoft.com/office/officeart/2018/2/layout/IconVerticalSolidList"/>
    <dgm:cxn modelId="{239476B0-5699-4D02-B8C9-C0632E94D543}" type="presParOf" srcId="{4B2A4BB4-BC7A-4AD1-A045-221C6657DDB8}" destId="{74E9A651-89FD-48CA-8BE4-6093284EECCF}" srcOrd="3" destOrd="0" presId="urn:microsoft.com/office/officeart/2018/2/layout/IconVerticalSolidList"/>
    <dgm:cxn modelId="{0483BB77-D19E-4E18-B789-24BE38CDA2F7}" type="presParOf" srcId="{4B2A4BB4-BC7A-4AD1-A045-221C6657DDB8}" destId="{EBD11969-FE89-4DE6-B636-A586D7B8B537}" srcOrd="4" destOrd="0" presId="urn:microsoft.com/office/officeart/2018/2/layout/IconVerticalSolidList"/>
    <dgm:cxn modelId="{60E31E6C-8DCD-4094-8E26-1AB6AA4DC24C}" type="presParOf" srcId="{EBD11969-FE89-4DE6-B636-A586D7B8B537}" destId="{9B8663E0-D18A-4A01-A940-8583ABF3F54D}" srcOrd="0" destOrd="0" presId="urn:microsoft.com/office/officeart/2018/2/layout/IconVerticalSolidList"/>
    <dgm:cxn modelId="{F941929F-6B1E-464D-BB66-7DFDE225783A}" type="presParOf" srcId="{EBD11969-FE89-4DE6-B636-A586D7B8B537}" destId="{4A6032E2-DF7B-4398-BAAD-E7A077A3724B}" srcOrd="1" destOrd="0" presId="urn:microsoft.com/office/officeart/2018/2/layout/IconVerticalSolidList"/>
    <dgm:cxn modelId="{14F96429-BB1C-43C4-8CA9-CDC51C5CA91C}" type="presParOf" srcId="{EBD11969-FE89-4DE6-B636-A586D7B8B537}" destId="{3230C41E-59EA-4310-8402-AA684D0BF240}" srcOrd="2" destOrd="0" presId="urn:microsoft.com/office/officeart/2018/2/layout/IconVerticalSolidList"/>
    <dgm:cxn modelId="{94FDDA3A-BF5D-43E0-A50D-7EA8E60F59D5}" type="presParOf" srcId="{EBD11969-FE89-4DE6-B636-A586D7B8B537}" destId="{4BB1BF48-5D11-4CE7-8DE6-B42F975B23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F34C49-77F8-4FB7-B25F-16DBB17DABC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4E418C3-85C3-4957-BC53-78F28AFC0717}">
      <dgm:prSet/>
      <dgm:spPr/>
      <dgm:t>
        <a:bodyPr/>
        <a:lstStyle/>
        <a:p>
          <a:r>
            <a:rPr lang="en-US"/>
            <a:t>Used GridSearchCV to tune parameters</a:t>
          </a:r>
        </a:p>
      </dgm:t>
    </dgm:pt>
    <dgm:pt modelId="{897ECBC3-ED39-4AD8-B571-C95896992575}" type="parTrans" cxnId="{B646EE3F-CCFA-4A93-A679-ABB4A254933E}">
      <dgm:prSet/>
      <dgm:spPr/>
      <dgm:t>
        <a:bodyPr/>
        <a:lstStyle/>
        <a:p>
          <a:endParaRPr lang="en-US"/>
        </a:p>
      </dgm:t>
    </dgm:pt>
    <dgm:pt modelId="{19CA53E8-A2E3-426D-8149-F9502CBD21C3}" type="sibTrans" cxnId="{B646EE3F-CCFA-4A93-A679-ABB4A254933E}">
      <dgm:prSet/>
      <dgm:spPr/>
      <dgm:t>
        <a:bodyPr/>
        <a:lstStyle/>
        <a:p>
          <a:endParaRPr lang="en-US"/>
        </a:p>
      </dgm:t>
    </dgm:pt>
    <dgm:pt modelId="{20F529E1-B228-4EA1-B76A-1534F911A306}">
      <dgm:prSet/>
      <dgm:spPr/>
      <dgm:t>
        <a:bodyPr/>
        <a:lstStyle/>
        <a:p>
          <a:r>
            <a:rPr lang="en-US"/>
            <a:t>AUC Score: 0.74</a:t>
          </a:r>
        </a:p>
      </dgm:t>
    </dgm:pt>
    <dgm:pt modelId="{6BD9646C-3F5D-42EB-A2CE-7D81E675C59D}" type="parTrans" cxnId="{5CCC6623-F768-4FE0-96F9-0E9C1E47CCB7}">
      <dgm:prSet/>
      <dgm:spPr/>
      <dgm:t>
        <a:bodyPr/>
        <a:lstStyle/>
        <a:p>
          <a:endParaRPr lang="en-US"/>
        </a:p>
      </dgm:t>
    </dgm:pt>
    <dgm:pt modelId="{ED0EF854-DEFC-4334-A10C-492C28166150}" type="sibTrans" cxnId="{5CCC6623-F768-4FE0-96F9-0E9C1E47CCB7}">
      <dgm:prSet/>
      <dgm:spPr/>
      <dgm:t>
        <a:bodyPr/>
        <a:lstStyle/>
        <a:p>
          <a:endParaRPr lang="en-US"/>
        </a:p>
      </dgm:t>
    </dgm:pt>
    <dgm:pt modelId="{1E42DC26-1BF9-433E-8005-DF9D070E3045}">
      <dgm:prSet/>
      <dgm:spPr/>
      <dgm:t>
        <a:bodyPr/>
        <a:lstStyle/>
        <a:p>
          <a:r>
            <a:rPr lang="en-US"/>
            <a:t>Good at predicting non-upsets, struggles with rare upsets</a:t>
          </a:r>
        </a:p>
      </dgm:t>
    </dgm:pt>
    <dgm:pt modelId="{36C131DA-4F2E-4856-81AB-F29EDC0ADEB2}" type="parTrans" cxnId="{4BC0A120-8C49-465E-A8DA-F9A40E1C7AD0}">
      <dgm:prSet/>
      <dgm:spPr/>
      <dgm:t>
        <a:bodyPr/>
        <a:lstStyle/>
        <a:p>
          <a:endParaRPr lang="en-US"/>
        </a:p>
      </dgm:t>
    </dgm:pt>
    <dgm:pt modelId="{4B459A23-DF69-44D3-883B-17A82B9A0EAF}" type="sibTrans" cxnId="{4BC0A120-8C49-465E-A8DA-F9A40E1C7AD0}">
      <dgm:prSet/>
      <dgm:spPr/>
      <dgm:t>
        <a:bodyPr/>
        <a:lstStyle/>
        <a:p>
          <a:endParaRPr lang="en-US"/>
        </a:p>
      </dgm:t>
    </dgm:pt>
    <dgm:pt modelId="{3454D619-54CD-4E5C-A0A3-2701286E9153}" type="pres">
      <dgm:prSet presAssocID="{C9F34C49-77F8-4FB7-B25F-16DBB17DABC9}" presName="root" presStyleCnt="0">
        <dgm:presLayoutVars>
          <dgm:dir/>
          <dgm:resizeHandles val="exact"/>
        </dgm:presLayoutVars>
      </dgm:prSet>
      <dgm:spPr/>
    </dgm:pt>
    <dgm:pt modelId="{2C60DB07-3B85-45CD-9DFF-CB4AF3E28FF3}" type="pres">
      <dgm:prSet presAssocID="{24E418C3-85C3-4957-BC53-78F28AFC0717}" presName="compNode" presStyleCnt="0"/>
      <dgm:spPr/>
    </dgm:pt>
    <dgm:pt modelId="{98BCC4CD-6ABB-4AC0-AF5F-64013520CE73}" type="pres">
      <dgm:prSet presAssocID="{24E418C3-85C3-4957-BC53-78F28AFC071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7ABBA50-9485-4140-BA3D-AD80124BBDE8}" type="pres">
      <dgm:prSet presAssocID="{24E418C3-85C3-4957-BC53-78F28AFC0717}" presName="spaceRect" presStyleCnt="0"/>
      <dgm:spPr/>
    </dgm:pt>
    <dgm:pt modelId="{C85858D7-A4B3-468E-BB4D-850570992FBF}" type="pres">
      <dgm:prSet presAssocID="{24E418C3-85C3-4957-BC53-78F28AFC0717}" presName="textRect" presStyleLbl="revTx" presStyleIdx="0" presStyleCnt="3">
        <dgm:presLayoutVars>
          <dgm:chMax val="1"/>
          <dgm:chPref val="1"/>
        </dgm:presLayoutVars>
      </dgm:prSet>
      <dgm:spPr/>
    </dgm:pt>
    <dgm:pt modelId="{3DF754D1-8F4F-44C7-B361-40ECB00ADFEF}" type="pres">
      <dgm:prSet presAssocID="{19CA53E8-A2E3-426D-8149-F9502CBD21C3}" presName="sibTrans" presStyleCnt="0"/>
      <dgm:spPr/>
    </dgm:pt>
    <dgm:pt modelId="{8AF20C2E-ED80-4E61-AD84-D169869BB908}" type="pres">
      <dgm:prSet presAssocID="{20F529E1-B228-4EA1-B76A-1534F911A306}" presName="compNode" presStyleCnt="0"/>
      <dgm:spPr/>
    </dgm:pt>
    <dgm:pt modelId="{29C18D01-508D-4ED2-9260-A53D35905F7F}" type="pres">
      <dgm:prSet presAssocID="{20F529E1-B228-4EA1-B76A-1534F911A30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553E2DBC-2BBB-4D38-9A46-948D8C2AB40F}" type="pres">
      <dgm:prSet presAssocID="{20F529E1-B228-4EA1-B76A-1534F911A306}" presName="spaceRect" presStyleCnt="0"/>
      <dgm:spPr/>
    </dgm:pt>
    <dgm:pt modelId="{81F46C0E-D3D5-4848-BB61-7B7E0CF9B117}" type="pres">
      <dgm:prSet presAssocID="{20F529E1-B228-4EA1-B76A-1534F911A306}" presName="textRect" presStyleLbl="revTx" presStyleIdx="1" presStyleCnt="3">
        <dgm:presLayoutVars>
          <dgm:chMax val="1"/>
          <dgm:chPref val="1"/>
        </dgm:presLayoutVars>
      </dgm:prSet>
      <dgm:spPr/>
    </dgm:pt>
    <dgm:pt modelId="{3E466F61-5808-48E5-854D-0C436645F3B5}" type="pres">
      <dgm:prSet presAssocID="{ED0EF854-DEFC-4334-A10C-492C28166150}" presName="sibTrans" presStyleCnt="0"/>
      <dgm:spPr/>
    </dgm:pt>
    <dgm:pt modelId="{5B77A4E6-382F-4C59-B3A0-1BA9308341CF}" type="pres">
      <dgm:prSet presAssocID="{1E42DC26-1BF9-433E-8005-DF9D070E3045}" presName="compNode" presStyleCnt="0"/>
      <dgm:spPr/>
    </dgm:pt>
    <dgm:pt modelId="{0A2BA129-CDB4-4523-9A73-DE8760893920}" type="pres">
      <dgm:prSet presAssocID="{1E42DC26-1BF9-433E-8005-DF9D070E304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el Face Outline"/>
        </a:ext>
      </dgm:extLst>
    </dgm:pt>
    <dgm:pt modelId="{0E160774-6E29-4C35-AA8A-8C1AE92E688E}" type="pres">
      <dgm:prSet presAssocID="{1E42DC26-1BF9-433E-8005-DF9D070E3045}" presName="spaceRect" presStyleCnt="0"/>
      <dgm:spPr/>
    </dgm:pt>
    <dgm:pt modelId="{21B799F3-95AB-4316-9D90-9A29CD5A1966}" type="pres">
      <dgm:prSet presAssocID="{1E42DC26-1BF9-433E-8005-DF9D070E304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1D09F06-E4EB-46EF-B34B-F8F1786B55C3}" type="presOf" srcId="{24E418C3-85C3-4957-BC53-78F28AFC0717}" destId="{C85858D7-A4B3-468E-BB4D-850570992FBF}" srcOrd="0" destOrd="0" presId="urn:microsoft.com/office/officeart/2018/2/layout/IconLabelList"/>
    <dgm:cxn modelId="{4BC0A120-8C49-465E-A8DA-F9A40E1C7AD0}" srcId="{C9F34C49-77F8-4FB7-B25F-16DBB17DABC9}" destId="{1E42DC26-1BF9-433E-8005-DF9D070E3045}" srcOrd="2" destOrd="0" parTransId="{36C131DA-4F2E-4856-81AB-F29EDC0ADEB2}" sibTransId="{4B459A23-DF69-44D3-883B-17A82B9A0EAF}"/>
    <dgm:cxn modelId="{5CCC6623-F768-4FE0-96F9-0E9C1E47CCB7}" srcId="{C9F34C49-77F8-4FB7-B25F-16DBB17DABC9}" destId="{20F529E1-B228-4EA1-B76A-1534F911A306}" srcOrd="1" destOrd="0" parTransId="{6BD9646C-3F5D-42EB-A2CE-7D81E675C59D}" sibTransId="{ED0EF854-DEFC-4334-A10C-492C28166150}"/>
    <dgm:cxn modelId="{B646EE3F-CCFA-4A93-A679-ABB4A254933E}" srcId="{C9F34C49-77F8-4FB7-B25F-16DBB17DABC9}" destId="{24E418C3-85C3-4957-BC53-78F28AFC0717}" srcOrd="0" destOrd="0" parTransId="{897ECBC3-ED39-4AD8-B571-C95896992575}" sibTransId="{19CA53E8-A2E3-426D-8149-F9502CBD21C3}"/>
    <dgm:cxn modelId="{F22F91AA-EC71-4805-A245-1952601C58FD}" type="presOf" srcId="{C9F34C49-77F8-4FB7-B25F-16DBB17DABC9}" destId="{3454D619-54CD-4E5C-A0A3-2701286E9153}" srcOrd="0" destOrd="0" presId="urn:microsoft.com/office/officeart/2018/2/layout/IconLabelList"/>
    <dgm:cxn modelId="{442DD5AC-E238-4D1F-8163-021071524A00}" type="presOf" srcId="{20F529E1-B228-4EA1-B76A-1534F911A306}" destId="{81F46C0E-D3D5-4848-BB61-7B7E0CF9B117}" srcOrd="0" destOrd="0" presId="urn:microsoft.com/office/officeart/2018/2/layout/IconLabelList"/>
    <dgm:cxn modelId="{80F76BFE-D894-4973-8F32-77AC7964043D}" type="presOf" srcId="{1E42DC26-1BF9-433E-8005-DF9D070E3045}" destId="{21B799F3-95AB-4316-9D90-9A29CD5A1966}" srcOrd="0" destOrd="0" presId="urn:microsoft.com/office/officeart/2018/2/layout/IconLabelList"/>
    <dgm:cxn modelId="{0B52ADF6-6739-49B2-84D6-6BFE4A3023C7}" type="presParOf" srcId="{3454D619-54CD-4E5C-A0A3-2701286E9153}" destId="{2C60DB07-3B85-45CD-9DFF-CB4AF3E28FF3}" srcOrd="0" destOrd="0" presId="urn:microsoft.com/office/officeart/2018/2/layout/IconLabelList"/>
    <dgm:cxn modelId="{5572B3D6-752E-403B-B6C9-217C44AC953A}" type="presParOf" srcId="{2C60DB07-3B85-45CD-9DFF-CB4AF3E28FF3}" destId="{98BCC4CD-6ABB-4AC0-AF5F-64013520CE73}" srcOrd="0" destOrd="0" presId="urn:microsoft.com/office/officeart/2018/2/layout/IconLabelList"/>
    <dgm:cxn modelId="{7DC78106-64E7-486D-A7EC-D66DA28F1498}" type="presParOf" srcId="{2C60DB07-3B85-45CD-9DFF-CB4AF3E28FF3}" destId="{17ABBA50-9485-4140-BA3D-AD80124BBDE8}" srcOrd="1" destOrd="0" presId="urn:microsoft.com/office/officeart/2018/2/layout/IconLabelList"/>
    <dgm:cxn modelId="{1E59FE29-708F-4154-880F-1910DC00A6F7}" type="presParOf" srcId="{2C60DB07-3B85-45CD-9DFF-CB4AF3E28FF3}" destId="{C85858D7-A4B3-468E-BB4D-850570992FBF}" srcOrd="2" destOrd="0" presId="urn:microsoft.com/office/officeart/2018/2/layout/IconLabelList"/>
    <dgm:cxn modelId="{F1CC3DC3-E865-4192-AF1A-4CA2AF6958A7}" type="presParOf" srcId="{3454D619-54CD-4E5C-A0A3-2701286E9153}" destId="{3DF754D1-8F4F-44C7-B361-40ECB00ADFEF}" srcOrd="1" destOrd="0" presId="urn:microsoft.com/office/officeart/2018/2/layout/IconLabelList"/>
    <dgm:cxn modelId="{3AE2A08E-CD72-4FBA-A47F-8783DE71D27E}" type="presParOf" srcId="{3454D619-54CD-4E5C-A0A3-2701286E9153}" destId="{8AF20C2E-ED80-4E61-AD84-D169869BB908}" srcOrd="2" destOrd="0" presId="urn:microsoft.com/office/officeart/2018/2/layout/IconLabelList"/>
    <dgm:cxn modelId="{BACC4F09-BF1C-4F6D-8131-B6929C611D08}" type="presParOf" srcId="{8AF20C2E-ED80-4E61-AD84-D169869BB908}" destId="{29C18D01-508D-4ED2-9260-A53D35905F7F}" srcOrd="0" destOrd="0" presId="urn:microsoft.com/office/officeart/2018/2/layout/IconLabelList"/>
    <dgm:cxn modelId="{2965CD22-58E7-4093-9884-B75FA342B67A}" type="presParOf" srcId="{8AF20C2E-ED80-4E61-AD84-D169869BB908}" destId="{553E2DBC-2BBB-4D38-9A46-948D8C2AB40F}" srcOrd="1" destOrd="0" presId="urn:microsoft.com/office/officeart/2018/2/layout/IconLabelList"/>
    <dgm:cxn modelId="{49D4EB0C-7F12-4EE1-B362-2D7964A81C6D}" type="presParOf" srcId="{8AF20C2E-ED80-4E61-AD84-D169869BB908}" destId="{81F46C0E-D3D5-4848-BB61-7B7E0CF9B117}" srcOrd="2" destOrd="0" presId="urn:microsoft.com/office/officeart/2018/2/layout/IconLabelList"/>
    <dgm:cxn modelId="{249CC9E3-4756-48AA-A6EF-1DC7CBD651F7}" type="presParOf" srcId="{3454D619-54CD-4E5C-A0A3-2701286E9153}" destId="{3E466F61-5808-48E5-854D-0C436645F3B5}" srcOrd="3" destOrd="0" presId="urn:microsoft.com/office/officeart/2018/2/layout/IconLabelList"/>
    <dgm:cxn modelId="{C906A576-23CE-43BC-BD6A-F5DB6013385B}" type="presParOf" srcId="{3454D619-54CD-4E5C-A0A3-2701286E9153}" destId="{5B77A4E6-382F-4C59-B3A0-1BA9308341CF}" srcOrd="4" destOrd="0" presId="urn:microsoft.com/office/officeart/2018/2/layout/IconLabelList"/>
    <dgm:cxn modelId="{64C2D9E9-70E9-4973-9055-77226504A08C}" type="presParOf" srcId="{5B77A4E6-382F-4C59-B3A0-1BA9308341CF}" destId="{0A2BA129-CDB4-4523-9A73-DE8760893920}" srcOrd="0" destOrd="0" presId="urn:microsoft.com/office/officeart/2018/2/layout/IconLabelList"/>
    <dgm:cxn modelId="{81B9FD39-A5C3-4A9A-B474-348481ED3636}" type="presParOf" srcId="{5B77A4E6-382F-4C59-B3A0-1BA9308341CF}" destId="{0E160774-6E29-4C35-AA8A-8C1AE92E688E}" srcOrd="1" destOrd="0" presId="urn:microsoft.com/office/officeart/2018/2/layout/IconLabelList"/>
    <dgm:cxn modelId="{CBB63408-65F8-4DA1-89C8-B8707EEF15F1}" type="presParOf" srcId="{5B77A4E6-382F-4C59-B3A0-1BA9308341CF}" destId="{21B799F3-95AB-4316-9D90-9A29CD5A196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590CC4-231E-418C-9C01-3CB6620B6AE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53B7074-3E43-4A38-80FF-1FB2930E59A5}">
      <dgm:prSet/>
      <dgm:spPr/>
      <dgm:t>
        <a:bodyPr/>
        <a:lstStyle/>
        <a:p>
          <a:pPr>
            <a:defRPr cap="all"/>
          </a:pPr>
          <a:r>
            <a:rPr lang="en-US"/>
            <a:t>Precision-Recall tradeoff analyzed using probability thresholds</a:t>
          </a:r>
        </a:p>
      </dgm:t>
    </dgm:pt>
    <dgm:pt modelId="{512B4828-3BC5-4C40-A879-87F53FAA1EF1}" type="parTrans" cxnId="{20A0F5EC-5C74-4A20-9D2F-1971BF87C836}">
      <dgm:prSet/>
      <dgm:spPr/>
      <dgm:t>
        <a:bodyPr/>
        <a:lstStyle/>
        <a:p>
          <a:endParaRPr lang="en-US"/>
        </a:p>
      </dgm:t>
    </dgm:pt>
    <dgm:pt modelId="{61276EC6-F436-4AEB-876E-99D3ACF93016}" type="sibTrans" cxnId="{20A0F5EC-5C74-4A20-9D2F-1971BF87C836}">
      <dgm:prSet/>
      <dgm:spPr/>
      <dgm:t>
        <a:bodyPr/>
        <a:lstStyle/>
        <a:p>
          <a:endParaRPr lang="en-US"/>
        </a:p>
      </dgm:t>
    </dgm:pt>
    <dgm:pt modelId="{37CC747B-F243-474E-9A37-20B990F38DAD}">
      <dgm:prSet/>
      <dgm:spPr/>
      <dgm:t>
        <a:bodyPr/>
        <a:lstStyle/>
        <a:p>
          <a:pPr>
            <a:defRPr cap="all"/>
          </a:pPr>
          <a:r>
            <a:rPr lang="en-US"/>
            <a:t>Improves model’s ability to detect rare upsets</a:t>
          </a:r>
        </a:p>
      </dgm:t>
    </dgm:pt>
    <dgm:pt modelId="{91228355-6336-40BB-9BB9-48BDA7431A6A}" type="parTrans" cxnId="{378F3422-63A3-4F28-866F-11982A5E063D}">
      <dgm:prSet/>
      <dgm:spPr/>
      <dgm:t>
        <a:bodyPr/>
        <a:lstStyle/>
        <a:p>
          <a:endParaRPr lang="en-US"/>
        </a:p>
      </dgm:t>
    </dgm:pt>
    <dgm:pt modelId="{3315F9B3-83CA-4A11-AE1A-BBBD2EDBC0EA}" type="sibTrans" cxnId="{378F3422-63A3-4F28-866F-11982A5E063D}">
      <dgm:prSet/>
      <dgm:spPr/>
      <dgm:t>
        <a:bodyPr/>
        <a:lstStyle/>
        <a:p>
          <a:endParaRPr lang="en-US"/>
        </a:p>
      </dgm:t>
    </dgm:pt>
    <dgm:pt modelId="{85DFBA30-E181-418E-806E-F64912B0FA36}" type="pres">
      <dgm:prSet presAssocID="{F0590CC4-231E-418C-9C01-3CB6620B6AED}" presName="root" presStyleCnt="0">
        <dgm:presLayoutVars>
          <dgm:dir/>
          <dgm:resizeHandles val="exact"/>
        </dgm:presLayoutVars>
      </dgm:prSet>
      <dgm:spPr/>
    </dgm:pt>
    <dgm:pt modelId="{E0D4255B-3D45-4CA5-9E6E-3AA304D59CF4}" type="pres">
      <dgm:prSet presAssocID="{653B7074-3E43-4A38-80FF-1FB2930E59A5}" presName="compNode" presStyleCnt="0"/>
      <dgm:spPr/>
    </dgm:pt>
    <dgm:pt modelId="{884213FD-A0C3-479F-A8D1-DF2BD8A0E953}" type="pres">
      <dgm:prSet presAssocID="{653B7074-3E43-4A38-80FF-1FB2930E59A5}" presName="iconBgRect" presStyleLbl="bgShp" presStyleIdx="0" presStyleCnt="2"/>
      <dgm:spPr/>
    </dgm:pt>
    <dgm:pt modelId="{583F3A26-F80A-43E9-86C7-478B473BFDF2}" type="pres">
      <dgm:prSet presAssocID="{653B7074-3E43-4A38-80FF-1FB2930E59A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55A034F-59EE-4B3E-B78E-EE8E40B72FFE}" type="pres">
      <dgm:prSet presAssocID="{653B7074-3E43-4A38-80FF-1FB2930E59A5}" presName="spaceRect" presStyleCnt="0"/>
      <dgm:spPr/>
    </dgm:pt>
    <dgm:pt modelId="{B5A3510D-CEA4-403F-8F4B-48BE8ADD56B2}" type="pres">
      <dgm:prSet presAssocID="{653B7074-3E43-4A38-80FF-1FB2930E59A5}" presName="textRect" presStyleLbl="revTx" presStyleIdx="0" presStyleCnt="2">
        <dgm:presLayoutVars>
          <dgm:chMax val="1"/>
          <dgm:chPref val="1"/>
        </dgm:presLayoutVars>
      </dgm:prSet>
      <dgm:spPr/>
    </dgm:pt>
    <dgm:pt modelId="{DA0AAE88-BE95-4CDA-96CB-37CD230AE3BE}" type="pres">
      <dgm:prSet presAssocID="{61276EC6-F436-4AEB-876E-99D3ACF93016}" presName="sibTrans" presStyleCnt="0"/>
      <dgm:spPr/>
    </dgm:pt>
    <dgm:pt modelId="{8E358715-7F5C-447E-A83A-C34AD7616F7F}" type="pres">
      <dgm:prSet presAssocID="{37CC747B-F243-474E-9A37-20B990F38DAD}" presName="compNode" presStyleCnt="0"/>
      <dgm:spPr/>
    </dgm:pt>
    <dgm:pt modelId="{E98EF495-B362-448E-B447-4C051BB5D8E8}" type="pres">
      <dgm:prSet presAssocID="{37CC747B-F243-474E-9A37-20B990F38DAD}" presName="iconBgRect" presStyleLbl="bgShp" presStyleIdx="1" presStyleCnt="2"/>
      <dgm:spPr/>
    </dgm:pt>
    <dgm:pt modelId="{4E246F01-BDFF-4586-8943-C18626FAF1C6}" type="pres">
      <dgm:prSet presAssocID="{37CC747B-F243-474E-9A37-20B990F38DA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30F0846-5E45-40F9-9E7F-4B9647C97525}" type="pres">
      <dgm:prSet presAssocID="{37CC747B-F243-474E-9A37-20B990F38DAD}" presName="spaceRect" presStyleCnt="0"/>
      <dgm:spPr/>
    </dgm:pt>
    <dgm:pt modelId="{DB1EB222-3D3C-4F3E-9214-8FC6F7E8E18D}" type="pres">
      <dgm:prSet presAssocID="{37CC747B-F243-474E-9A37-20B990F38DA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78F3422-63A3-4F28-866F-11982A5E063D}" srcId="{F0590CC4-231E-418C-9C01-3CB6620B6AED}" destId="{37CC747B-F243-474E-9A37-20B990F38DAD}" srcOrd="1" destOrd="0" parTransId="{91228355-6336-40BB-9BB9-48BDA7431A6A}" sibTransId="{3315F9B3-83CA-4A11-AE1A-BBBD2EDBC0EA}"/>
    <dgm:cxn modelId="{3830BA5B-4BF3-4B2C-B839-9D12F23EC13E}" type="presOf" srcId="{653B7074-3E43-4A38-80FF-1FB2930E59A5}" destId="{B5A3510D-CEA4-403F-8F4B-48BE8ADD56B2}" srcOrd="0" destOrd="0" presId="urn:microsoft.com/office/officeart/2018/5/layout/IconCircleLabelList"/>
    <dgm:cxn modelId="{E2561591-7BE1-4C7F-9DA8-C1E8F99B09DA}" type="presOf" srcId="{F0590CC4-231E-418C-9C01-3CB6620B6AED}" destId="{85DFBA30-E181-418E-806E-F64912B0FA36}" srcOrd="0" destOrd="0" presId="urn:microsoft.com/office/officeart/2018/5/layout/IconCircleLabelList"/>
    <dgm:cxn modelId="{12FE72CA-F8EE-42EC-BD72-7AF152F6853B}" type="presOf" srcId="{37CC747B-F243-474E-9A37-20B990F38DAD}" destId="{DB1EB222-3D3C-4F3E-9214-8FC6F7E8E18D}" srcOrd="0" destOrd="0" presId="urn:microsoft.com/office/officeart/2018/5/layout/IconCircleLabelList"/>
    <dgm:cxn modelId="{20A0F5EC-5C74-4A20-9D2F-1971BF87C836}" srcId="{F0590CC4-231E-418C-9C01-3CB6620B6AED}" destId="{653B7074-3E43-4A38-80FF-1FB2930E59A5}" srcOrd="0" destOrd="0" parTransId="{512B4828-3BC5-4C40-A879-87F53FAA1EF1}" sibTransId="{61276EC6-F436-4AEB-876E-99D3ACF93016}"/>
    <dgm:cxn modelId="{5343755C-1C4E-4288-B010-65FB67340E95}" type="presParOf" srcId="{85DFBA30-E181-418E-806E-F64912B0FA36}" destId="{E0D4255B-3D45-4CA5-9E6E-3AA304D59CF4}" srcOrd="0" destOrd="0" presId="urn:microsoft.com/office/officeart/2018/5/layout/IconCircleLabelList"/>
    <dgm:cxn modelId="{FA8C6797-2451-4035-9C43-209B7F1D10C1}" type="presParOf" srcId="{E0D4255B-3D45-4CA5-9E6E-3AA304D59CF4}" destId="{884213FD-A0C3-479F-A8D1-DF2BD8A0E953}" srcOrd="0" destOrd="0" presId="urn:microsoft.com/office/officeart/2018/5/layout/IconCircleLabelList"/>
    <dgm:cxn modelId="{549FDFF0-7413-4588-882C-7DBCEF4300DD}" type="presParOf" srcId="{E0D4255B-3D45-4CA5-9E6E-3AA304D59CF4}" destId="{583F3A26-F80A-43E9-86C7-478B473BFDF2}" srcOrd="1" destOrd="0" presId="urn:microsoft.com/office/officeart/2018/5/layout/IconCircleLabelList"/>
    <dgm:cxn modelId="{AB52D421-A338-49C2-B133-6E59AC86B404}" type="presParOf" srcId="{E0D4255B-3D45-4CA5-9E6E-3AA304D59CF4}" destId="{655A034F-59EE-4B3E-B78E-EE8E40B72FFE}" srcOrd="2" destOrd="0" presId="urn:microsoft.com/office/officeart/2018/5/layout/IconCircleLabelList"/>
    <dgm:cxn modelId="{9B3B7E65-7B8B-42F8-B3AC-0889085C2695}" type="presParOf" srcId="{E0D4255B-3D45-4CA5-9E6E-3AA304D59CF4}" destId="{B5A3510D-CEA4-403F-8F4B-48BE8ADD56B2}" srcOrd="3" destOrd="0" presId="urn:microsoft.com/office/officeart/2018/5/layout/IconCircleLabelList"/>
    <dgm:cxn modelId="{AED54C71-364C-46D0-AF0D-9F1F9AA31D01}" type="presParOf" srcId="{85DFBA30-E181-418E-806E-F64912B0FA36}" destId="{DA0AAE88-BE95-4CDA-96CB-37CD230AE3BE}" srcOrd="1" destOrd="0" presId="urn:microsoft.com/office/officeart/2018/5/layout/IconCircleLabelList"/>
    <dgm:cxn modelId="{6D5D1487-367D-440F-A9DC-28EBBF3ECCFB}" type="presParOf" srcId="{85DFBA30-E181-418E-806E-F64912B0FA36}" destId="{8E358715-7F5C-447E-A83A-C34AD7616F7F}" srcOrd="2" destOrd="0" presId="urn:microsoft.com/office/officeart/2018/5/layout/IconCircleLabelList"/>
    <dgm:cxn modelId="{ABF27F9A-C7FE-4D59-8AF3-3A0A570D76ED}" type="presParOf" srcId="{8E358715-7F5C-447E-A83A-C34AD7616F7F}" destId="{E98EF495-B362-448E-B447-4C051BB5D8E8}" srcOrd="0" destOrd="0" presId="urn:microsoft.com/office/officeart/2018/5/layout/IconCircleLabelList"/>
    <dgm:cxn modelId="{A19B3107-7F32-4C9D-A3BC-99992D3547BC}" type="presParOf" srcId="{8E358715-7F5C-447E-A83A-C34AD7616F7F}" destId="{4E246F01-BDFF-4586-8943-C18626FAF1C6}" srcOrd="1" destOrd="0" presId="urn:microsoft.com/office/officeart/2018/5/layout/IconCircleLabelList"/>
    <dgm:cxn modelId="{3884207B-027B-4477-A759-A13712BF6878}" type="presParOf" srcId="{8E358715-7F5C-447E-A83A-C34AD7616F7F}" destId="{430F0846-5E45-40F9-9E7F-4B9647C97525}" srcOrd="2" destOrd="0" presId="urn:microsoft.com/office/officeart/2018/5/layout/IconCircleLabelList"/>
    <dgm:cxn modelId="{A2391920-6410-4027-8890-D5F3AD547DB2}" type="presParOf" srcId="{8E358715-7F5C-447E-A83A-C34AD7616F7F}" destId="{DB1EB222-3D3C-4F3E-9214-8FC6F7E8E18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1B1E9FC-2D58-4FBA-B116-64ED6428589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52DC033-AEFE-4C3C-B736-639EAE2D0501}">
      <dgm:prSet/>
      <dgm:spPr/>
      <dgm:t>
        <a:bodyPr/>
        <a:lstStyle/>
        <a:p>
          <a:r>
            <a:rPr lang="en-US"/>
            <a:t>Added SEED_DIFF_SQ, SEED_DIFF_LOG, RATING_INTERACTION, etc.</a:t>
          </a:r>
        </a:p>
      </dgm:t>
    </dgm:pt>
    <dgm:pt modelId="{AA247F4A-F801-435E-91C9-643D32184F37}" type="parTrans" cxnId="{5FD5BA32-246D-4DE5-A756-159A0E7653A0}">
      <dgm:prSet/>
      <dgm:spPr/>
      <dgm:t>
        <a:bodyPr/>
        <a:lstStyle/>
        <a:p>
          <a:endParaRPr lang="en-US"/>
        </a:p>
      </dgm:t>
    </dgm:pt>
    <dgm:pt modelId="{07DFD3D6-022B-4611-8271-6A332F88AB82}" type="sibTrans" cxnId="{5FD5BA32-246D-4DE5-A756-159A0E7653A0}">
      <dgm:prSet/>
      <dgm:spPr/>
      <dgm:t>
        <a:bodyPr/>
        <a:lstStyle/>
        <a:p>
          <a:endParaRPr lang="en-US"/>
        </a:p>
      </dgm:t>
    </dgm:pt>
    <dgm:pt modelId="{4DB74AC4-E1CB-4960-BD2D-777188CFEAFB}">
      <dgm:prSet/>
      <dgm:spPr/>
      <dgm:t>
        <a:bodyPr/>
        <a:lstStyle/>
        <a:p>
          <a:r>
            <a:rPr lang="en-US"/>
            <a:t>Improved feature diversity for learning</a:t>
          </a:r>
        </a:p>
      </dgm:t>
    </dgm:pt>
    <dgm:pt modelId="{D98D2DF9-E3C3-4DAB-A402-FBC32C91815B}" type="parTrans" cxnId="{7A4E5F27-4366-4AAB-A0B0-CBCBA4A43DFD}">
      <dgm:prSet/>
      <dgm:spPr/>
      <dgm:t>
        <a:bodyPr/>
        <a:lstStyle/>
        <a:p>
          <a:endParaRPr lang="en-US"/>
        </a:p>
      </dgm:t>
    </dgm:pt>
    <dgm:pt modelId="{80BED0D7-BFC9-4B73-A7D7-783F8FD29AEF}" type="sibTrans" cxnId="{7A4E5F27-4366-4AAB-A0B0-CBCBA4A43DFD}">
      <dgm:prSet/>
      <dgm:spPr/>
      <dgm:t>
        <a:bodyPr/>
        <a:lstStyle/>
        <a:p>
          <a:endParaRPr lang="en-US"/>
        </a:p>
      </dgm:t>
    </dgm:pt>
    <dgm:pt modelId="{1DD5C24A-CEB7-4BC8-801E-AA5D9C03F5ED}" type="pres">
      <dgm:prSet presAssocID="{71B1E9FC-2D58-4FBA-B116-64ED64285891}" presName="root" presStyleCnt="0">
        <dgm:presLayoutVars>
          <dgm:dir/>
          <dgm:resizeHandles val="exact"/>
        </dgm:presLayoutVars>
      </dgm:prSet>
      <dgm:spPr/>
    </dgm:pt>
    <dgm:pt modelId="{CEFDBF3B-CD45-4614-ABFB-F5641D92D30D}" type="pres">
      <dgm:prSet presAssocID="{552DC033-AEFE-4C3C-B736-639EAE2D0501}" presName="compNode" presStyleCnt="0"/>
      <dgm:spPr/>
    </dgm:pt>
    <dgm:pt modelId="{83982A71-009A-486D-A6B9-DE575778C1D1}" type="pres">
      <dgm:prSet presAssocID="{552DC033-AEFE-4C3C-B736-639EAE2D0501}" presName="bgRect" presStyleLbl="bgShp" presStyleIdx="0" presStyleCnt="2"/>
      <dgm:spPr/>
    </dgm:pt>
    <dgm:pt modelId="{7EBE708D-9009-424F-BD77-C587597C246B}" type="pres">
      <dgm:prSet presAssocID="{552DC033-AEFE-4C3C-B736-639EAE2D050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Hand with Plant"/>
        </a:ext>
      </dgm:extLst>
    </dgm:pt>
    <dgm:pt modelId="{C8D3629A-21D3-4EBF-AA7D-B3242089EC5D}" type="pres">
      <dgm:prSet presAssocID="{552DC033-AEFE-4C3C-B736-639EAE2D0501}" presName="spaceRect" presStyleCnt="0"/>
      <dgm:spPr/>
    </dgm:pt>
    <dgm:pt modelId="{1439444D-8D89-4157-9D82-01C667F3DE96}" type="pres">
      <dgm:prSet presAssocID="{552DC033-AEFE-4C3C-B736-639EAE2D0501}" presName="parTx" presStyleLbl="revTx" presStyleIdx="0" presStyleCnt="2">
        <dgm:presLayoutVars>
          <dgm:chMax val="0"/>
          <dgm:chPref val="0"/>
        </dgm:presLayoutVars>
      </dgm:prSet>
      <dgm:spPr/>
    </dgm:pt>
    <dgm:pt modelId="{0D87DC4F-4B68-48D4-812E-26AC2D285412}" type="pres">
      <dgm:prSet presAssocID="{07DFD3D6-022B-4611-8271-6A332F88AB82}" presName="sibTrans" presStyleCnt="0"/>
      <dgm:spPr/>
    </dgm:pt>
    <dgm:pt modelId="{64F7B478-0274-488D-92A0-6988C6AFC8B9}" type="pres">
      <dgm:prSet presAssocID="{4DB74AC4-E1CB-4960-BD2D-777188CFEAFB}" presName="compNode" presStyleCnt="0"/>
      <dgm:spPr/>
    </dgm:pt>
    <dgm:pt modelId="{2AA4598E-98DB-4516-9F72-A97E23DE2062}" type="pres">
      <dgm:prSet presAssocID="{4DB74AC4-E1CB-4960-BD2D-777188CFEAFB}" presName="bgRect" presStyleLbl="bgShp" presStyleIdx="1" presStyleCnt="2"/>
      <dgm:spPr/>
    </dgm:pt>
    <dgm:pt modelId="{8AE12937-37E5-438B-9BF9-B36C2FF9FAD5}" type="pres">
      <dgm:prSet presAssocID="{4DB74AC4-E1CB-4960-BD2D-777188CFEAF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72EF5095-5E97-4017-9EE4-AD8139FF8FE2}" type="pres">
      <dgm:prSet presAssocID="{4DB74AC4-E1CB-4960-BD2D-777188CFEAFB}" presName="spaceRect" presStyleCnt="0"/>
      <dgm:spPr/>
    </dgm:pt>
    <dgm:pt modelId="{007275E9-74D6-43BA-A331-AD06CE4A2799}" type="pres">
      <dgm:prSet presAssocID="{4DB74AC4-E1CB-4960-BD2D-777188CFEAF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A4E5F27-4366-4AAB-A0B0-CBCBA4A43DFD}" srcId="{71B1E9FC-2D58-4FBA-B116-64ED64285891}" destId="{4DB74AC4-E1CB-4960-BD2D-777188CFEAFB}" srcOrd="1" destOrd="0" parTransId="{D98D2DF9-E3C3-4DAB-A402-FBC32C91815B}" sibTransId="{80BED0D7-BFC9-4B73-A7D7-783F8FD29AEF}"/>
    <dgm:cxn modelId="{5FD5BA32-246D-4DE5-A756-159A0E7653A0}" srcId="{71B1E9FC-2D58-4FBA-B116-64ED64285891}" destId="{552DC033-AEFE-4C3C-B736-639EAE2D0501}" srcOrd="0" destOrd="0" parTransId="{AA247F4A-F801-435E-91C9-643D32184F37}" sibTransId="{07DFD3D6-022B-4611-8271-6A332F88AB82}"/>
    <dgm:cxn modelId="{77F37C76-0D13-48EF-A553-9B2F6334A476}" type="presOf" srcId="{71B1E9FC-2D58-4FBA-B116-64ED64285891}" destId="{1DD5C24A-CEB7-4BC8-801E-AA5D9C03F5ED}" srcOrd="0" destOrd="0" presId="urn:microsoft.com/office/officeart/2018/2/layout/IconVerticalSolidList"/>
    <dgm:cxn modelId="{98FD0EB6-F606-438C-AEB1-F4930159E2A9}" type="presOf" srcId="{4DB74AC4-E1CB-4960-BD2D-777188CFEAFB}" destId="{007275E9-74D6-43BA-A331-AD06CE4A2799}" srcOrd="0" destOrd="0" presId="urn:microsoft.com/office/officeart/2018/2/layout/IconVerticalSolidList"/>
    <dgm:cxn modelId="{C588A6F2-4C3F-415C-A21A-D8EF7F881CAD}" type="presOf" srcId="{552DC033-AEFE-4C3C-B736-639EAE2D0501}" destId="{1439444D-8D89-4157-9D82-01C667F3DE96}" srcOrd="0" destOrd="0" presId="urn:microsoft.com/office/officeart/2018/2/layout/IconVerticalSolidList"/>
    <dgm:cxn modelId="{DDC196B3-6EF1-44E4-8274-F27D61F5F1B8}" type="presParOf" srcId="{1DD5C24A-CEB7-4BC8-801E-AA5D9C03F5ED}" destId="{CEFDBF3B-CD45-4614-ABFB-F5641D92D30D}" srcOrd="0" destOrd="0" presId="urn:microsoft.com/office/officeart/2018/2/layout/IconVerticalSolidList"/>
    <dgm:cxn modelId="{D9148019-210E-4192-B1CD-6BAB664607DB}" type="presParOf" srcId="{CEFDBF3B-CD45-4614-ABFB-F5641D92D30D}" destId="{83982A71-009A-486D-A6B9-DE575778C1D1}" srcOrd="0" destOrd="0" presId="urn:microsoft.com/office/officeart/2018/2/layout/IconVerticalSolidList"/>
    <dgm:cxn modelId="{D4ACAFF5-9FD9-4A4C-B911-8B68831FEFF3}" type="presParOf" srcId="{CEFDBF3B-CD45-4614-ABFB-F5641D92D30D}" destId="{7EBE708D-9009-424F-BD77-C587597C246B}" srcOrd="1" destOrd="0" presId="urn:microsoft.com/office/officeart/2018/2/layout/IconVerticalSolidList"/>
    <dgm:cxn modelId="{E31DED17-68CD-4D33-BB54-BCC05EE22D5F}" type="presParOf" srcId="{CEFDBF3B-CD45-4614-ABFB-F5641D92D30D}" destId="{C8D3629A-21D3-4EBF-AA7D-B3242089EC5D}" srcOrd="2" destOrd="0" presId="urn:microsoft.com/office/officeart/2018/2/layout/IconVerticalSolidList"/>
    <dgm:cxn modelId="{B488FDB5-26ED-4CAE-BEC6-C4FB76BA8BCF}" type="presParOf" srcId="{CEFDBF3B-CD45-4614-ABFB-F5641D92D30D}" destId="{1439444D-8D89-4157-9D82-01C667F3DE96}" srcOrd="3" destOrd="0" presId="urn:microsoft.com/office/officeart/2018/2/layout/IconVerticalSolidList"/>
    <dgm:cxn modelId="{35368E9B-2A97-4B1D-AFE4-3BAF1B80F61D}" type="presParOf" srcId="{1DD5C24A-CEB7-4BC8-801E-AA5D9C03F5ED}" destId="{0D87DC4F-4B68-48D4-812E-26AC2D285412}" srcOrd="1" destOrd="0" presId="urn:microsoft.com/office/officeart/2018/2/layout/IconVerticalSolidList"/>
    <dgm:cxn modelId="{6D8D2A5C-ADCD-45E8-8287-E186386F3C26}" type="presParOf" srcId="{1DD5C24A-CEB7-4BC8-801E-AA5D9C03F5ED}" destId="{64F7B478-0274-488D-92A0-6988C6AFC8B9}" srcOrd="2" destOrd="0" presId="urn:microsoft.com/office/officeart/2018/2/layout/IconVerticalSolidList"/>
    <dgm:cxn modelId="{A2AC105E-F518-4203-A63F-D8F2EDA5D256}" type="presParOf" srcId="{64F7B478-0274-488D-92A0-6988C6AFC8B9}" destId="{2AA4598E-98DB-4516-9F72-A97E23DE2062}" srcOrd="0" destOrd="0" presId="urn:microsoft.com/office/officeart/2018/2/layout/IconVerticalSolidList"/>
    <dgm:cxn modelId="{884B2C20-C571-4ACD-91F0-8BB668081EC3}" type="presParOf" srcId="{64F7B478-0274-488D-92A0-6988C6AFC8B9}" destId="{8AE12937-37E5-438B-9BF9-B36C2FF9FAD5}" srcOrd="1" destOrd="0" presId="urn:microsoft.com/office/officeart/2018/2/layout/IconVerticalSolidList"/>
    <dgm:cxn modelId="{9EFCC043-5535-4F71-9E8A-3893EE12814C}" type="presParOf" srcId="{64F7B478-0274-488D-92A0-6988C6AFC8B9}" destId="{72EF5095-5E97-4017-9EE4-AD8139FF8FE2}" srcOrd="2" destOrd="0" presId="urn:microsoft.com/office/officeart/2018/2/layout/IconVerticalSolidList"/>
    <dgm:cxn modelId="{56264E77-F896-45C5-85BC-C4A5D1456619}" type="presParOf" srcId="{64F7B478-0274-488D-92A0-6988C6AFC8B9}" destId="{007275E9-74D6-43BA-A331-AD06CE4A279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ED185CE-41C6-4248-A16D-79BE14D0275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709F12-BBEA-4596-9EE6-979DDA1C7396}">
      <dgm:prSet/>
      <dgm:spPr/>
      <dgm:t>
        <a:bodyPr/>
        <a:lstStyle/>
        <a:p>
          <a:r>
            <a:rPr lang="en-US"/>
            <a:t>Combined Random Forest and XGBoost via averaged predictions</a:t>
          </a:r>
        </a:p>
      </dgm:t>
    </dgm:pt>
    <dgm:pt modelId="{73EE7679-83BE-44E3-BD6A-E71649FE789D}" type="parTrans" cxnId="{F0B7AD43-7D6C-472D-9EC5-78EC72174458}">
      <dgm:prSet/>
      <dgm:spPr/>
      <dgm:t>
        <a:bodyPr/>
        <a:lstStyle/>
        <a:p>
          <a:endParaRPr lang="en-US"/>
        </a:p>
      </dgm:t>
    </dgm:pt>
    <dgm:pt modelId="{8F481FAB-DAC4-4E95-AE8E-18FDFE3ED913}" type="sibTrans" cxnId="{F0B7AD43-7D6C-472D-9EC5-78EC72174458}">
      <dgm:prSet/>
      <dgm:spPr/>
      <dgm:t>
        <a:bodyPr/>
        <a:lstStyle/>
        <a:p>
          <a:endParaRPr lang="en-US"/>
        </a:p>
      </dgm:t>
    </dgm:pt>
    <dgm:pt modelId="{4F334800-6BDF-4525-99CB-F3B1EF51779C}">
      <dgm:prSet/>
      <dgm:spPr/>
      <dgm:t>
        <a:bodyPr/>
        <a:lstStyle/>
        <a:p>
          <a:r>
            <a:rPr lang="en-US"/>
            <a:t>AUC Score: 0.75</a:t>
          </a:r>
        </a:p>
      </dgm:t>
    </dgm:pt>
    <dgm:pt modelId="{38B4FFE9-120E-425E-AB4D-1C8391779BA5}" type="parTrans" cxnId="{4CF7F4EE-11EF-4D85-9BBE-B8AAAA3029AB}">
      <dgm:prSet/>
      <dgm:spPr/>
      <dgm:t>
        <a:bodyPr/>
        <a:lstStyle/>
        <a:p>
          <a:endParaRPr lang="en-US"/>
        </a:p>
      </dgm:t>
    </dgm:pt>
    <dgm:pt modelId="{DDEAF942-5462-496F-9341-BBA25CA4EB73}" type="sibTrans" cxnId="{4CF7F4EE-11EF-4D85-9BBE-B8AAAA3029AB}">
      <dgm:prSet/>
      <dgm:spPr/>
      <dgm:t>
        <a:bodyPr/>
        <a:lstStyle/>
        <a:p>
          <a:endParaRPr lang="en-US"/>
        </a:p>
      </dgm:t>
    </dgm:pt>
    <dgm:pt modelId="{DE350A80-9EF0-435F-B229-59B7497BCE44}">
      <dgm:prSet/>
      <dgm:spPr/>
      <dgm:t>
        <a:bodyPr/>
        <a:lstStyle/>
        <a:p>
          <a:r>
            <a:rPr lang="en-US"/>
            <a:t>Improved balance in performance using threshold = 0.4</a:t>
          </a:r>
        </a:p>
      </dgm:t>
    </dgm:pt>
    <dgm:pt modelId="{90EE06A7-6D1A-496E-9798-399BF26B08EF}" type="parTrans" cxnId="{330FA60B-21CD-44F9-BD46-C1B2185F5700}">
      <dgm:prSet/>
      <dgm:spPr/>
      <dgm:t>
        <a:bodyPr/>
        <a:lstStyle/>
        <a:p>
          <a:endParaRPr lang="en-US"/>
        </a:p>
      </dgm:t>
    </dgm:pt>
    <dgm:pt modelId="{C93F1745-1312-41A3-BAA4-0BDF2E717056}" type="sibTrans" cxnId="{330FA60B-21CD-44F9-BD46-C1B2185F5700}">
      <dgm:prSet/>
      <dgm:spPr/>
      <dgm:t>
        <a:bodyPr/>
        <a:lstStyle/>
        <a:p>
          <a:endParaRPr lang="en-US"/>
        </a:p>
      </dgm:t>
    </dgm:pt>
    <dgm:pt modelId="{46374853-A2E4-40B1-96DD-4D31B347745F}" type="pres">
      <dgm:prSet presAssocID="{BED185CE-41C6-4248-A16D-79BE14D02753}" presName="root" presStyleCnt="0">
        <dgm:presLayoutVars>
          <dgm:dir/>
          <dgm:resizeHandles val="exact"/>
        </dgm:presLayoutVars>
      </dgm:prSet>
      <dgm:spPr/>
    </dgm:pt>
    <dgm:pt modelId="{ED094F7F-E93D-41AF-875E-372BBA162F51}" type="pres">
      <dgm:prSet presAssocID="{B1709F12-BBEA-4596-9EE6-979DDA1C7396}" presName="compNode" presStyleCnt="0"/>
      <dgm:spPr/>
    </dgm:pt>
    <dgm:pt modelId="{8B8E6B02-FE37-4750-AA58-BCD8F19F36B1}" type="pres">
      <dgm:prSet presAssocID="{B1709F12-BBEA-4596-9EE6-979DDA1C7396}" presName="bgRect" presStyleLbl="bgShp" presStyleIdx="0" presStyleCnt="3"/>
      <dgm:spPr/>
    </dgm:pt>
    <dgm:pt modelId="{CE676152-1AEE-43AA-925D-15D3716B1F80}" type="pres">
      <dgm:prSet presAssocID="{B1709F12-BBEA-4596-9EE6-979DDA1C739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897E0B51-3C0A-49BC-BF90-18A3ED5165AD}" type="pres">
      <dgm:prSet presAssocID="{B1709F12-BBEA-4596-9EE6-979DDA1C7396}" presName="spaceRect" presStyleCnt="0"/>
      <dgm:spPr/>
    </dgm:pt>
    <dgm:pt modelId="{A1FA5873-EF92-4CAC-A0E4-71BAD3981DC1}" type="pres">
      <dgm:prSet presAssocID="{B1709F12-BBEA-4596-9EE6-979DDA1C7396}" presName="parTx" presStyleLbl="revTx" presStyleIdx="0" presStyleCnt="3">
        <dgm:presLayoutVars>
          <dgm:chMax val="0"/>
          <dgm:chPref val="0"/>
        </dgm:presLayoutVars>
      </dgm:prSet>
      <dgm:spPr/>
    </dgm:pt>
    <dgm:pt modelId="{83E60599-CB4B-4541-9D20-449199C09342}" type="pres">
      <dgm:prSet presAssocID="{8F481FAB-DAC4-4E95-AE8E-18FDFE3ED913}" presName="sibTrans" presStyleCnt="0"/>
      <dgm:spPr/>
    </dgm:pt>
    <dgm:pt modelId="{28A795B0-5D27-473E-93C8-5E617769B2F1}" type="pres">
      <dgm:prSet presAssocID="{4F334800-6BDF-4525-99CB-F3B1EF51779C}" presName="compNode" presStyleCnt="0"/>
      <dgm:spPr/>
    </dgm:pt>
    <dgm:pt modelId="{0FB85DDE-E396-4D62-905C-0DD9C0E0AE0F}" type="pres">
      <dgm:prSet presAssocID="{4F334800-6BDF-4525-99CB-F3B1EF51779C}" presName="bgRect" presStyleLbl="bgShp" presStyleIdx="1" presStyleCnt="3"/>
      <dgm:spPr/>
    </dgm:pt>
    <dgm:pt modelId="{4109DBBC-C916-48D9-9E70-321807FA9DC2}" type="pres">
      <dgm:prSet presAssocID="{4F334800-6BDF-4525-99CB-F3B1EF51779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BFE6C294-0248-43A6-8B66-C2BC3D4CDA74}" type="pres">
      <dgm:prSet presAssocID="{4F334800-6BDF-4525-99CB-F3B1EF51779C}" presName="spaceRect" presStyleCnt="0"/>
      <dgm:spPr/>
    </dgm:pt>
    <dgm:pt modelId="{DD1255FB-8113-48AB-93FA-34A0D169BC4F}" type="pres">
      <dgm:prSet presAssocID="{4F334800-6BDF-4525-99CB-F3B1EF51779C}" presName="parTx" presStyleLbl="revTx" presStyleIdx="1" presStyleCnt="3">
        <dgm:presLayoutVars>
          <dgm:chMax val="0"/>
          <dgm:chPref val="0"/>
        </dgm:presLayoutVars>
      </dgm:prSet>
      <dgm:spPr/>
    </dgm:pt>
    <dgm:pt modelId="{6C34D508-8830-4934-96C3-1AEFABFEE043}" type="pres">
      <dgm:prSet presAssocID="{DDEAF942-5462-496F-9341-BBA25CA4EB73}" presName="sibTrans" presStyleCnt="0"/>
      <dgm:spPr/>
    </dgm:pt>
    <dgm:pt modelId="{766A95AC-E579-4C61-ABBF-D5C0F99E79E2}" type="pres">
      <dgm:prSet presAssocID="{DE350A80-9EF0-435F-B229-59B7497BCE44}" presName="compNode" presStyleCnt="0"/>
      <dgm:spPr/>
    </dgm:pt>
    <dgm:pt modelId="{3AECE590-3731-4D22-92A2-841BFCC35D80}" type="pres">
      <dgm:prSet presAssocID="{DE350A80-9EF0-435F-B229-59B7497BCE44}" presName="bgRect" presStyleLbl="bgShp" presStyleIdx="2" presStyleCnt="3"/>
      <dgm:spPr/>
    </dgm:pt>
    <dgm:pt modelId="{36B43CEA-1F25-41B7-B4B8-09A78A0FA92F}" type="pres">
      <dgm:prSet presAssocID="{DE350A80-9EF0-435F-B229-59B7497BCE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9483A84E-7988-44E5-8982-A2E308632DA1}" type="pres">
      <dgm:prSet presAssocID="{DE350A80-9EF0-435F-B229-59B7497BCE44}" presName="spaceRect" presStyleCnt="0"/>
      <dgm:spPr/>
    </dgm:pt>
    <dgm:pt modelId="{6377F5E8-42A7-4077-8A2A-9A778607FC44}" type="pres">
      <dgm:prSet presAssocID="{DE350A80-9EF0-435F-B229-59B7497BCE4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30FA60B-21CD-44F9-BD46-C1B2185F5700}" srcId="{BED185CE-41C6-4248-A16D-79BE14D02753}" destId="{DE350A80-9EF0-435F-B229-59B7497BCE44}" srcOrd="2" destOrd="0" parTransId="{90EE06A7-6D1A-496E-9798-399BF26B08EF}" sibTransId="{C93F1745-1312-41A3-BAA4-0BDF2E717056}"/>
    <dgm:cxn modelId="{67162A19-19E7-45DE-B549-054D63BDE078}" type="presOf" srcId="{4F334800-6BDF-4525-99CB-F3B1EF51779C}" destId="{DD1255FB-8113-48AB-93FA-34A0D169BC4F}" srcOrd="0" destOrd="0" presId="urn:microsoft.com/office/officeart/2018/2/layout/IconVerticalSolidList"/>
    <dgm:cxn modelId="{BE10053C-1FDA-4B4F-B98B-F6EB455F58ED}" type="presOf" srcId="{DE350A80-9EF0-435F-B229-59B7497BCE44}" destId="{6377F5E8-42A7-4077-8A2A-9A778607FC44}" srcOrd="0" destOrd="0" presId="urn:microsoft.com/office/officeart/2018/2/layout/IconVerticalSolidList"/>
    <dgm:cxn modelId="{F0B7AD43-7D6C-472D-9EC5-78EC72174458}" srcId="{BED185CE-41C6-4248-A16D-79BE14D02753}" destId="{B1709F12-BBEA-4596-9EE6-979DDA1C7396}" srcOrd="0" destOrd="0" parTransId="{73EE7679-83BE-44E3-BD6A-E71649FE789D}" sibTransId="{8F481FAB-DAC4-4E95-AE8E-18FDFE3ED913}"/>
    <dgm:cxn modelId="{2098BB44-18AA-46D9-A307-6732559C1CDB}" type="presOf" srcId="{B1709F12-BBEA-4596-9EE6-979DDA1C7396}" destId="{A1FA5873-EF92-4CAC-A0E4-71BAD3981DC1}" srcOrd="0" destOrd="0" presId="urn:microsoft.com/office/officeart/2018/2/layout/IconVerticalSolidList"/>
    <dgm:cxn modelId="{D4DC0976-4543-4EBE-BBF3-56B735052E8F}" type="presOf" srcId="{BED185CE-41C6-4248-A16D-79BE14D02753}" destId="{46374853-A2E4-40B1-96DD-4D31B347745F}" srcOrd="0" destOrd="0" presId="urn:microsoft.com/office/officeart/2018/2/layout/IconVerticalSolidList"/>
    <dgm:cxn modelId="{4CF7F4EE-11EF-4D85-9BBE-B8AAAA3029AB}" srcId="{BED185CE-41C6-4248-A16D-79BE14D02753}" destId="{4F334800-6BDF-4525-99CB-F3B1EF51779C}" srcOrd="1" destOrd="0" parTransId="{38B4FFE9-120E-425E-AB4D-1C8391779BA5}" sibTransId="{DDEAF942-5462-496F-9341-BBA25CA4EB73}"/>
    <dgm:cxn modelId="{18ED5363-0A3A-4477-9E91-CBBB0B305983}" type="presParOf" srcId="{46374853-A2E4-40B1-96DD-4D31B347745F}" destId="{ED094F7F-E93D-41AF-875E-372BBA162F51}" srcOrd="0" destOrd="0" presId="urn:microsoft.com/office/officeart/2018/2/layout/IconVerticalSolidList"/>
    <dgm:cxn modelId="{53096B33-95EC-45A4-ACEC-5D759D67E679}" type="presParOf" srcId="{ED094F7F-E93D-41AF-875E-372BBA162F51}" destId="{8B8E6B02-FE37-4750-AA58-BCD8F19F36B1}" srcOrd="0" destOrd="0" presId="urn:microsoft.com/office/officeart/2018/2/layout/IconVerticalSolidList"/>
    <dgm:cxn modelId="{13ADB6C3-C388-4485-8F5C-8E4B5D098C00}" type="presParOf" srcId="{ED094F7F-E93D-41AF-875E-372BBA162F51}" destId="{CE676152-1AEE-43AA-925D-15D3716B1F80}" srcOrd="1" destOrd="0" presId="urn:microsoft.com/office/officeart/2018/2/layout/IconVerticalSolidList"/>
    <dgm:cxn modelId="{868FAC4C-8F14-45D8-8A90-9188FDFFAA7B}" type="presParOf" srcId="{ED094F7F-E93D-41AF-875E-372BBA162F51}" destId="{897E0B51-3C0A-49BC-BF90-18A3ED5165AD}" srcOrd="2" destOrd="0" presId="urn:microsoft.com/office/officeart/2018/2/layout/IconVerticalSolidList"/>
    <dgm:cxn modelId="{30DED157-AC87-433C-A605-397D8B28E626}" type="presParOf" srcId="{ED094F7F-E93D-41AF-875E-372BBA162F51}" destId="{A1FA5873-EF92-4CAC-A0E4-71BAD3981DC1}" srcOrd="3" destOrd="0" presId="urn:microsoft.com/office/officeart/2018/2/layout/IconVerticalSolidList"/>
    <dgm:cxn modelId="{34E5A59F-AC29-47A5-A448-A1DB8D687B22}" type="presParOf" srcId="{46374853-A2E4-40B1-96DD-4D31B347745F}" destId="{83E60599-CB4B-4541-9D20-449199C09342}" srcOrd="1" destOrd="0" presId="urn:microsoft.com/office/officeart/2018/2/layout/IconVerticalSolidList"/>
    <dgm:cxn modelId="{7D05E06C-06D6-4840-A460-F3DA2D658D05}" type="presParOf" srcId="{46374853-A2E4-40B1-96DD-4D31B347745F}" destId="{28A795B0-5D27-473E-93C8-5E617769B2F1}" srcOrd="2" destOrd="0" presId="urn:microsoft.com/office/officeart/2018/2/layout/IconVerticalSolidList"/>
    <dgm:cxn modelId="{7267EE64-EA8E-462A-9AD9-35DD474ECE0E}" type="presParOf" srcId="{28A795B0-5D27-473E-93C8-5E617769B2F1}" destId="{0FB85DDE-E396-4D62-905C-0DD9C0E0AE0F}" srcOrd="0" destOrd="0" presId="urn:microsoft.com/office/officeart/2018/2/layout/IconVerticalSolidList"/>
    <dgm:cxn modelId="{08D1E968-5CBC-40B3-ACF9-A4E2C260F673}" type="presParOf" srcId="{28A795B0-5D27-473E-93C8-5E617769B2F1}" destId="{4109DBBC-C916-48D9-9E70-321807FA9DC2}" srcOrd="1" destOrd="0" presId="urn:microsoft.com/office/officeart/2018/2/layout/IconVerticalSolidList"/>
    <dgm:cxn modelId="{64BCB984-D448-4A14-97A5-16ED59DB6332}" type="presParOf" srcId="{28A795B0-5D27-473E-93C8-5E617769B2F1}" destId="{BFE6C294-0248-43A6-8B66-C2BC3D4CDA74}" srcOrd="2" destOrd="0" presId="urn:microsoft.com/office/officeart/2018/2/layout/IconVerticalSolidList"/>
    <dgm:cxn modelId="{8124D8DD-960D-4595-A645-03D0E035E0B6}" type="presParOf" srcId="{28A795B0-5D27-473E-93C8-5E617769B2F1}" destId="{DD1255FB-8113-48AB-93FA-34A0D169BC4F}" srcOrd="3" destOrd="0" presId="urn:microsoft.com/office/officeart/2018/2/layout/IconVerticalSolidList"/>
    <dgm:cxn modelId="{FDE2252E-B3F8-49C8-9A4F-EC5FD5B4259C}" type="presParOf" srcId="{46374853-A2E4-40B1-96DD-4D31B347745F}" destId="{6C34D508-8830-4934-96C3-1AEFABFEE043}" srcOrd="3" destOrd="0" presId="urn:microsoft.com/office/officeart/2018/2/layout/IconVerticalSolidList"/>
    <dgm:cxn modelId="{FE956053-6E5E-4720-8D91-CCFF1D0F2942}" type="presParOf" srcId="{46374853-A2E4-40B1-96DD-4D31B347745F}" destId="{766A95AC-E579-4C61-ABBF-D5C0F99E79E2}" srcOrd="4" destOrd="0" presId="urn:microsoft.com/office/officeart/2018/2/layout/IconVerticalSolidList"/>
    <dgm:cxn modelId="{35A81294-34BC-4675-99C6-ADB3B3D9135E}" type="presParOf" srcId="{766A95AC-E579-4C61-ABBF-D5C0F99E79E2}" destId="{3AECE590-3731-4D22-92A2-841BFCC35D80}" srcOrd="0" destOrd="0" presId="urn:microsoft.com/office/officeart/2018/2/layout/IconVerticalSolidList"/>
    <dgm:cxn modelId="{84CD3E22-7AF5-4D24-AC6C-F475F37C14B1}" type="presParOf" srcId="{766A95AC-E579-4C61-ABBF-D5C0F99E79E2}" destId="{36B43CEA-1F25-41B7-B4B8-09A78A0FA92F}" srcOrd="1" destOrd="0" presId="urn:microsoft.com/office/officeart/2018/2/layout/IconVerticalSolidList"/>
    <dgm:cxn modelId="{8B92F968-AD5A-4023-9D25-946BAB4FB9BC}" type="presParOf" srcId="{766A95AC-E579-4C61-ABBF-D5C0F99E79E2}" destId="{9483A84E-7988-44E5-8982-A2E308632DA1}" srcOrd="2" destOrd="0" presId="urn:microsoft.com/office/officeart/2018/2/layout/IconVerticalSolidList"/>
    <dgm:cxn modelId="{86314540-5C6B-4BD3-BCA5-A0741C8056A4}" type="presParOf" srcId="{766A95AC-E579-4C61-ABBF-D5C0F99E79E2}" destId="{6377F5E8-42A7-4077-8A2A-9A778607FC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252AA-F2CE-420C-BC61-964F7FF63BFA}">
      <dsp:nvSpPr>
        <dsp:cNvPr id="0" name=""/>
        <dsp:cNvSpPr/>
      </dsp:nvSpPr>
      <dsp:spPr>
        <a:xfrm>
          <a:off x="923437" y="565469"/>
          <a:ext cx="1483312" cy="1483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6342E-83F5-4ED1-AD6F-1989F36CAA55}">
      <dsp:nvSpPr>
        <dsp:cNvPr id="0" name=""/>
        <dsp:cNvSpPr/>
      </dsp:nvSpPr>
      <dsp:spPr>
        <a:xfrm>
          <a:off x="16968" y="2437757"/>
          <a:ext cx="329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Predict NCAA March Madness upsets using machine learning models</a:t>
          </a:r>
        </a:p>
      </dsp:txBody>
      <dsp:txXfrm>
        <a:off x="16968" y="2437757"/>
        <a:ext cx="3296250" cy="720000"/>
      </dsp:txXfrm>
    </dsp:sp>
    <dsp:sp modelId="{3B412C70-F216-4B12-9A20-8FAF93C03792}">
      <dsp:nvSpPr>
        <dsp:cNvPr id="0" name=""/>
        <dsp:cNvSpPr/>
      </dsp:nvSpPr>
      <dsp:spPr>
        <a:xfrm>
          <a:off x="4796531" y="565469"/>
          <a:ext cx="1483312" cy="1483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6EDC2-B9DC-4603-9DB0-0583BC595192}">
      <dsp:nvSpPr>
        <dsp:cNvPr id="0" name=""/>
        <dsp:cNvSpPr/>
      </dsp:nvSpPr>
      <dsp:spPr>
        <a:xfrm>
          <a:off x="3890062" y="2437757"/>
          <a:ext cx="329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Upsets = lower-ranked team beats higher-ranked team</a:t>
          </a:r>
        </a:p>
      </dsp:txBody>
      <dsp:txXfrm>
        <a:off x="3890062" y="2437757"/>
        <a:ext cx="329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E80A77-3999-F145-9EAC-7B7F34059257}">
      <dsp:nvSpPr>
        <dsp:cNvPr id="0" name=""/>
        <dsp:cNvSpPr/>
      </dsp:nvSpPr>
      <dsp:spPr>
        <a:xfrm>
          <a:off x="0" y="0"/>
          <a:ext cx="3769816" cy="1391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Loaded dataset: </a:t>
          </a:r>
          <a:r>
            <a:rPr lang="en-US" sz="2200" kern="1200" dirty="0" err="1"/>
            <a:t>full_matchups.csv</a:t>
          </a:r>
          <a:endParaRPr lang="en-US" sz="2200" kern="1200" dirty="0"/>
        </a:p>
      </dsp:txBody>
      <dsp:txXfrm>
        <a:off x="40745" y="40745"/>
        <a:ext cx="2268681" cy="1309636"/>
      </dsp:txXfrm>
    </dsp:sp>
    <dsp:sp modelId="{D1DC917A-0BB8-E54E-8677-D9CEF830B2D4}">
      <dsp:nvSpPr>
        <dsp:cNvPr id="0" name=""/>
        <dsp:cNvSpPr/>
      </dsp:nvSpPr>
      <dsp:spPr>
        <a:xfrm>
          <a:off x="332630" y="1622980"/>
          <a:ext cx="3769816" cy="1391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696488"/>
                <a:satOff val="5592"/>
                <a:lumOff val="598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696488"/>
                <a:satOff val="5592"/>
                <a:lumOff val="598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696488"/>
                <a:satOff val="5592"/>
                <a:lumOff val="598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Dropped rows with missing scores</a:t>
          </a:r>
        </a:p>
      </dsp:txBody>
      <dsp:txXfrm>
        <a:off x="373375" y="1663725"/>
        <a:ext cx="2451463" cy="1309636"/>
      </dsp:txXfrm>
    </dsp:sp>
    <dsp:sp modelId="{A65D3D9D-C479-444D-B821-00B4629F1951}">
      <dsp:nvSpPr>
        <dsp:cNvPr id="0" name=""/>
        <dsp:cNvSpPr/>
      </dsp:nvSpPr>
      <dsp:spPr>
        <a:xfrm>
          <a:off x="665261" y="3245961"/>
          <a:ext cx="3769816" cy="1391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Created 'actual_winner' and 'is_upset' labels</a:t>
          </a:r>
        </a:p>
      </dsp:txBody>
      <dsp:txXfrm>
        <a:off x="706006" y="3286706"/>
        <a:ext cx="2451463" cy="1309636"/>
      </dsp:txXfrm>
    </dsp:sp>
    <dsp:sp modelId="{83817AF4-4E27-AE4C-BA40-A2930907B53A}">
      <dsp:nvSpPr>
        <dsp:cNvPr id="0" name=""/>
        <dsp:cNvSpPr/>
      </dsp:nvSpPr>
      <dsp:spPr>
        <a:xfrm>
          <a:off x="2865584" y="1054937"/>
          <a:ext cx="904232" cy="9042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069036" y="1054937"/>
        <a:ext cx="497328" cy="680435"/>
      </dsp:txXfrm>
    </dsp:sp>
    <dsp:sp modelId="{3D025ED1-B1FB-E546-8954-5F98D31E1369}">
      <dsp:nvSpPr>
        <dsp:cNvPr id="0" name=""/>
        <dsp:cNvSpPr/>
      </dsp:nvSpPr>
      <dsp:spPr>
        <a:xfrm>
          <a:off x="3198214" y="2668644"/>
          <a:ext cx="904232" cy="9042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401666" y="2668644"/>
        <a:ext cx="497328" cy="6804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E4AC2-26B5-48B4-90E2-708ECAFBBF77}">
      <dsp:nvSpPr>
        <dsp:cNvPr id="0" name=""/>
        <dsp:cNvSpPr/>
      </dsp:nvSpPr>
      <dsp:spPr>
        <a:xfrm>
          <a:off x="0" y="566"/>
          <a:ext cx="4435078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F9CF3-CEF1-4052-8076-DF53046F52B9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4272A8-5C1B-4056-A6EA-665232E60AEA}">
      <dsp:nvSpPr>
        <dsp:cNvPr id="0" name=""/>
        <dsp:cNvSpPr/>
      </dsp:nvSpPr>
      <dsp:spPr>
        <a:xfrm>
          <a:off x="1529865" y="566"/>
          <a:ext cx="2905212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Imputed missing values using mean strategy</a:t>
          </a:r>
        </a:p>
      </dsp:txBody>
      <dsp:txXfrm>
        <a:off x="1529865" y="566"/>
        <a:ext cx="2905212" cy="1324558"/>
      </dsp:txXfrm>
    </dsp:sp>
    <dsp:sp modelId="{F3D61E68-9E81-4B6F-81CD-E0AB776DC203}">
      <dsp:nvSpPr>
        <dsp:cNvPr id="0" name=""/>
        <dsp:cNvSpPr/>
      </dsp:nvSpPr>
      <dsp:spPr>
        <a:xfrm>
          <a:off x="0" y="1656264"/>
          <a:ext cx="4435078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75EDDC-5E9E-4D3A-817E-4F3A5D1285B3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3F023-F6F4-4AB6-9C2F-B08BD71AFC25}">
      <dsp:nvSpPr>
        <dsp:cNvPr id="0" name=""/>
        <dsp:cNvSpPr/>
      </dsp:nvSpPr>
      <dsp:spPr>
        <a:xfrm>
          <a:off x="1529865" y="1656264"/>
          <a:ext cx="2905212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Balanced classes using SMOTE to create synthetic upsets. (Synthetic Minority Over-sampling Technique)</a:t>
          </a:r>
        </a:p>
      </dsp:txBody>
      <dsp:txXfrm>
        <a:off x="1529865" y="1656264"/>
        <a:ext cx="2905212" cy="1324558"/>
      </dsp:txXfrm>
    </dsp:sp>
    <dsp:sp modelId="{9B8663E0-D18A-4A01-A940-8583ABF3F54D}">
      <dsp:nvSpPr>
        <dsp:cNvPr id="0" name=""/>
        <dsp:cNvSpPr/>
      </dsp:nvSpPr>
      <dsp:spPr>
        <a:xfrm>
          <a:off x="0" y="3311963"/>
          <a:ext cx="4435078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032E2-DF7B-4398-BAAD-E7A077A3724B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1BF48-5D11-4CE7-8DE6-B42F975B23BD}">
      <dsp:nvSpPr>
        <dsp:cNvPr id="0" name=""/>
        <dsp:cNvSpPr/>
      </dsp:nvSpPr>
      <dsp:spPr>
        <a:xfrm>
          <a:off x="1529865" y="3311963"/>
          <a:ext cx="2905212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Split dataset into training and test sets</a:t>
          </a:r>
        </a:p>
      </dsp:txBody>
      <dsp:txXfrm>
        <a:off x="1529865" y="3311963"/>
        <a:ext cx="2905212" cy="13245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CC4CD-6ABB-4AC0-AF5F-64013520CE73}">
      <dsp:nvSpPr>
        <dsp:cNvPr id="0" name=""/>
        <dsp:cNvSpPr/>
      </dsp:nvSpPr>
      <dsp:spPr>
        <a:xfrm>
          <a:off x="688132" y="237969"/>
          <a:ext cx="847055" cy="8470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858D7-A4B3-468E-BB4D-850570992FBF}">
      <dsp:nvSpPr>
        <dsp:cNvPr id="0" name=""/>
        <dsp:cNvSpPr/>
      </dsp:nvSpPr>
      <dsp:spPr>
        <a:xfrm>
          <a:off x="170487" y="1363250"/>
          <a:ext cx="18823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Used GridSearchCV to tune parameters</a:t>
          </a:r>
        </a:p>
      </dsp:txBody>
      <dsp:txXfrm>
        <a:off x="170487" y="1363250"/>
        <a:ext cx="1882346" cy="720000"/>
      </dsp:txXfrm>
    </dsp:sp>
    <dsp:sp modelId="{29C18D01-508D-4ED2-9260-A53D35905F7F}">
      <dsp:nvSpPr>
        <dsp:cNvPr id="0" name=""/>
        <dsp:cNvSpPr/>
      </dsp:nvSpPr>
      <dsp:spPr>
        <a:xfrm>
          <a:off x="2899889" y="237969"/>
          <a:ext cx="847055" cy="8470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F46C0E-D3D5-4848-BB61-7B7E0CF9B117}">
      <dsp:nvSpPr>
        <dsp:cNvPr id="0" name=""/>
        <dsp:cNvSpPr/>
      </dsp:nvSpPr>
      <dsp:spPr>
        <a:xfrm>
          <a:off x="2382244" y="1363250"/>
          <a:ext cx="18823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AUC Score: 0.74</a:t>
          </a:r>
        </a:p>
      </dsp:txBody>
      <dsp:txXfrm>
        <a:off x="2382244" y="1363250"/>
        <a:ext cx="1882346" cy="720000"/>
      </dsp:txXfrm>
    </dsp:sp>
    <dsp:sp modelId="{0A2BA129-CDB4-4523-9A73-DE8760893920}">
      <dsp:nvSpPr>
        <dsp:cNvPr id="0" name=""/>
        <dsp:cNvSpPr/>
      </dsp:nvSpPr>
      <dsp:spPr>
        <a:xfrm>
          <a:off x="1794011" y="2553837"/>
          <a:ext cx="847055" cy="8470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799F3-95AB-4316-9D90-9A29CD5A1966}">
      <dsp:nvSpPr>
        <dsp:cNvPr id="0" name=""/>
        <dsp:cNvSpPr/>
      </dsp:nvSpPr>
      <dsp:spPr>
        <a:xfrm>
          <a:off x="1276365" y="3679118"/>
          <a:ext cx="18823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Good at predicting non-upsets, struggles with rare upsets</a:t>
          </a:r>
        </a:p>
      </dsp:txBody>
      <dsp:txXfrm>
        <a:off x="1276365" y="3679118"/>
        <a:ext cx="1882346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213FD-A0C3-479F-A8D1-DF2BD8A0E953}">
      <dsp:nvSpPr>
        <dsp:cNvPr id="0" name=""/>
        <dsp:cNvSpPr/>
      </dsp:nvSpPr>
      <dsp:spPr>
        <a:xfrm>
          <a:off x="410226" y="1148543"/>
          <a:ext cx="1235250" cy="1235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3F3A26-F80A-43E9-86C7-478B473BFDF2}">
      <dsp:nvSpPr>
        <dsp:cNvPr id="0" name=""/>
        <dsp:cNvSpPr/>
      </dsp:nvSpPr>
      <dsp:spPr>
        <a:xfrm>
          <a:off x="673476" y="1411793"/>
          <a:ext cx="708750" cy="708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A3510D-CEA4-403F-8F4B-48BE8ADD56B2}">
      <dsp:nvSpPr>
        <dsp:cNvPr id="0" name=""/>
        <dsp:cNvSpPr/>
      </dsp:nvSpPr>
      <dsp:spPr>
        <a:xfrm>
          <a:off x="15351" y="2768544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Precision-Recall tradeoff analyzed using probability thresholds</a:t>
          </a:r>
        </a:p>
      </dsp:txBody>
      <dsp:txXfrm>
        <a:off x="15351" y="2768544"/>
        <a:ext cx="2025000" cy="720000"/>
      </dsp:txXfrm>
    </dsp:sp>
    <dsp:sp modelId="{E98EF495-B362-448E-B447-4C051BB5D8E8}">
      <dsp:nvSpPr>
        <dsp:cNvPr id="0" name=""/>
        <dsp:cNvSpPr/>
      </dsp:nvSpPr>
      <dsp:spPr>
        <a:xfrm>
          <a:off x="2789601" y="1148543"/>
          <a:ext cx="1235250" cy="1235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246F01-BDFF-4586-8943-C18626FAF1C6}">
      <dsp:nvSpPr>
        <dsp:cNvPr id="0" name=""/>
        <dsp:cNvSpPr/>
      </dsp:nvSpPr>
      <dsp:spPr>
        <a:xfrm>
          <a:off x="3052851" y="1411793"/>
          <a:ext cx="708750" cy="708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1EB222-3D3C-4F3E-9214-8FC6F7E8E18D}">
      <dsp:nvSpPr>
        <dsp:cNvPr id="0" name=""/>
        <dsp:cNvSpPr/>
      </dsp:nvSpPr>
      <dsp:spPr>
        <a:xfrm>
          <a:off x="2394726" y="2768544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Improves model’s ability to detect rare upsets</a:t>
          </a:r>
        </a:p>
      </dsp:txBody>
      <dsp:txXfrm>
        <a:off x="2394726" y="2768544"/>
        <a:ext cx="2025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82A71-009A-486D-A6B9-DE575778C1D1}">
      <dsp:nvSpPr>
        <dsp:cNvPr id="0" name=""/>
        <dsp:cNvSpPr/>
      </dsp:nvSpPr>
      <dsp:spPr>
        <a:xfrm>
          <a:off x="0" y="605024"/>
          <a:ext cx="7203281" cy="11169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E708D-9009-424F-BD77-C587597C246B}">
      <dsp:nvSpPr>
        <dsp:cNvPr id="0" name=""/>
        <dsp:cNvSpPr/>
      </dsp:nvSpPr>
      <dsp:spPr>
        <a:xfrm>
          <a:off x="337882" y="856342"/>
          <a:ext cx="614332" cy="6143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39444D-8D89-4157-9D82-01C667F3DE96}">
      <dsp:nvSpPr>
        <dsp:cNvPr id="0" name=""/>
        <dsp:cNvSpPr/>
      </dsp:nvSpPr>
      <dsp:spPr>
        <a:xfrm>
          <a:off x="1290098" y="605024"/>
          <a:ext cx="5913182" cy="1116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212" tIns="118212" rIns="118212" bIns="1182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Added SEED_DIFF_SQ, SEED_DIFF_LOG, RATING_INTERACTION, etc.</a:t>
          </a:r>
        </a:p>
      </dsp:txBody>
      <dsp:txXfrm>
        <a:off x="1290098" y="605024"/>
        <a:ext cx="5913182" cy="1116968"/>
      </dsp:txXfrm>
    </dsp:sp>
    <dsp:sp modelId="{2AA4598E-98DB-4516-9F72-A97E23DE2062}">
      <dsp:nvSpPr>
        <dsp:cNvPr id="0" name=""/>
        <dsp:cNvSpPr/>
      </dsp:nvSpPr>
      <dsp:spPr>
        <a:xfrm>
          <a:off x="0" y="2001234"/>
          <a:ext cx="7203281" cy="11169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12937-37E5-438B-9BF9-B36C2FF9FAD5}">
      <dsp:nvSpPr>
        <dsp:cNvPr id="0" name=""/>
        <dsp:cNvSpPr/>
      </dsp:nvSpPr>
      <dsp:spPr>
        <a:xfrm>
          <a:off x="337882" y="2252552"/>
          <a:ext cx="614332" cy="6143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275E9-74D6-43BA-A331-AD06CE4A2799}">
      <dsp:nvSpPr>
        <dsp:cNvPr id="0" name=""/>
        <dsp:cNvSpPr/>
      </dsp:nvSpPr>
      <dsp:spPr>
        <a:xfrm>
          <a:off x="1290098" y="2001234"/>
          <a:ext cx="5913182" cy="1116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212" tIns="118212" rIns="118212" bIns="1182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Improved feature diversity for learning</a:t>
          </a:r>
        </a:p>
      </dsp:txBody>
      <dsp:txXfrm>
        <a:off x="1290098" y="2001234"/>
        <a:ext cx="5913182" cy="11169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E6B02-FE37-4750-AA58-BCD8F19F36B1}">
      <dsp:nvSpPr>
        <dsp:cNvPr id="0" name=""/>
        <dsp:cNvSpPr/>
      </dsp:nvSpPr>
      <dsp:spPr>
        <a:xfrm>
          <a:off x="0" y="566"/>
          <a:ext cx="4435078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76152-1AEE-43AA-925D-15D3716B1F80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A5873-EF92-4CAC-A0E4-71BAD3981DC1}">
      <dsp:nvSpPr>
        <dsp:cNvPr id="0" name=""/>
        <dsp:cNvSpPr/>
      </dsp:nvSpPr>
      <dsp:spPr>
        <a:xfrm>
          <a:off x="1529865" y="566"/>
          <a:ext cx="2905212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Combined Random Forest and XGBoost via averaged predictions</a:t>
          </a:r>
        </a:p>
      </dsp:txBody>
      <dsp:txXfrm>
        <a:off x="1529865" y="566"/>
        <a:ext cx="2905212" cy="1324558"/>
      </dsp:txXfrm>
    </dsp:sp>
    <dsp:sp modelId="{0FB85DDE-E396-4D62-905C-0DD9C0E0AE0F}">
      <dsp:nvSpPr>
        <dsp:cNvPr id="0" name=""/>
        <dsp:cNvSpPr/>
      </dsp:nvSpPr>
      <dsp:spPr>
        <a:xfrm>
          <a:off x="0" y="1656264"/>
          <a:ext cx="4435078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09DBBC-C916-48D9-9E70-321807FA9DC2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255FB-8113-48AB-93FA-34A0D169BC4F}">
      <dsp:nvSpPr>
        <dsp:cNvPr id="0" name=""/>
        <dsp:cNvSpPr/>
      </dsp:nvSpPr>
      <dsp:spPr>
        <a:xfrm>
          <a:off x="1529865" y="1656264"/>
          <a:ext cx="2905212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AUC Score: 0.75</a:t>
          </a:r>
        </a:p>
      </dsp:txBody>
      <dsp:txXfrm>
        <a:off x="1529865" y="1656264"/>
        <a:ext cx="2905212" cy="1324558"/>
      </dsp:txXfrm>
    </dsp:sp>
    <dsp:sp modelId="{3AECE590-3731-4D22-92A2-841BFCC35D80}">
      <dsp:nvSpPr>
        <dsp:cNvPr id="0" name=""/>
        <dsp:cNvSpPr/>
      </dsp:nvSpPr>
      <dsp:spPr>
        <a:xfrm>
          <a:off x="0" y="3311963"/>
          <a:ext cx="4435078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B43CEA-1F25-41B7-B4B8-09A78A0FA92F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77F5E8-42A7-4077-8A2A-9A778607FC44}">
      <dsp:nvSpPr>
        <dsp:cNvPr id="0" name=""/>
        <dsp:cNvSpPr/>
      </dsp:nvSpPr>
      <dsp:spPr>
        <a:xfrm>
          <a:off x="1529865" y="3311963"/>
          <a:ext cx="2905212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Improved balance in performance using threshold = 0.4</a:t>
          </a:r>
        </a:p>
      </dsp:txBody>
      <dsp:txXfrm>
        <a:off x="1529865" y="3311963"/>
        <a:ext cx="2905212" cy="1324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81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5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19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8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58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1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0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3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12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26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2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rttorvik.com/" TargetMode="External"/><Relationship Id="rId2" Type="http://schemas.openxmlformats.org/officeDocument/2006/relationships/hyperlink" Target="https://www.teamranking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9462" y="962902"/>
            <a:ext cx="3132288" cy="2380828"/>
          </a:xfrm>
        </p:spPr>
        <p:txBody>
          <a:bodyPr>
            <a:normAutofit/>
          </a:bodyPr>
          <a:lstStyle/>
          <a:p>
            <a:r>
              <a:rPr lang="en-US" sz="3900"/>
              <a:t>March Madness Upset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9462" y="3531204"/>
            <a:ext cx="3128610" cy="1610643"/>
          </a:xfrm>
        </p:spPr>
        <p:txBody>
          <a:bodyPr>
            <a:normAutofit/>
          </a:bodyPr>
          <a:lstStyle/>
          <a:p>
            <a:r>
              <a:rPr lang="en-US" sz="1400" dirty="0"/>
              <a:t>Machine Learning Project</a:t>
            </a:r>
          </a:p>
          <a:p>
            <a:r>
              <a:rPr lang="en-US" sz="1400" dirty="0" err="1"/>
              <a:t>ArcHie</a:t>
            </a:r>
            <a:r>
              <a:rPr lang="en-US" sz="1400" dirty="0"/>
              <a:t> Korale</a:t>
            </a:r>
          </a:p>
          <a:p>
            <a:r>
              <a:rPr lang="en-US" sz="1400" dirty="0"/>
              <a:t>Andres Navarrete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462" y="3528543"/>
            <a:ext cx="31286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urprised Face with No Fill">
            <a:extLst>
              <a:ext uri="{FF2B5EF4-FFF2-40B4-BE49-F238E27FC236}">
                <a16:creationId xmlns:a16="http://schemas.microsoft.com/office/drawing/2014/main" id="{3F7D292E-B4ED-ACFE-4A8B-E09A07900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0808" y="1275798"/>
            <a:ext cx="3720331" cy="37203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2303047"/>
            <a:ext cx="2454070" cy="2674198"/>
          </a:xfrm>
        </p:spPr>
        <p:txBody>
          <a:bodyPr anchor="t">
            <a:normAutofit/>
          </a:bodyPr>
          <a:lstStyle/>
          <a:p>
            <a:r>
              <a:rPr lang="en-US" sz="3000"/>
              <a:t>8. Threshold Tuning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2146542"/>
            <a:ext cx="245407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685" y="3122496"/>
            <a:ext cx="264761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E07799-4E2B-FF9A-3D49-CB779EB2F5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387344"/>
              </p:ext>
            </p:extLst>
          </p:nvPr>
        </p:nvGraphicFramePr>
        <p:xfrm>
          <a:off x="3856434" y="803275"/>
          <a:ext cx="443507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t>9. Enhanced Features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1853754"/>
            <a:ext cx="720245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4B22A9BC-DDF6-67DE-5759-A252A1DAFA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7087510"/>
              </p:ext>
            </p:extLst>
          </p:nvPr>
        </p:nvGraphicFramePr>
        <p:xfrm>
          <a:off x="1088231" y="2331497"/>
          <a:ext cx="7203281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2303047"/>
            <a:ext cx="2454070" cy="2674198"/>
          </a:xfrm>
        </p:spPr>
        <p:txBody>
          <a:bodyPr anchor="t">
            <a:normAutofit/>
          </a:bodyPr>
          <a:lstStyle/>
          <a:p>
            <a:r>
              <a:t>10. Ensemble Model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2146542"/>
            <a:ext cx="245407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685" y="3122496"/>
            <a:ext cx="264761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5536EF-1C6D-BDD8-4451-488286A25F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005182"/>
              </p:ext>
            </p:extLst>
          </p:nvPr>
        </p:nvGraphicFramePr>
        <p:xfrm>
          <a:off x="3856434" y="803275"/>
          <a:ext cx="443507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357" y="1600199"/>
            <a:ext cx="2654449" cy="4297680"/>
          </a:xfrm>
        </p:spPr>
        <p:txBody>
          <a:bodyPr anchor="ctr">
            <a:normAutofit/>
          </a:bodyPr>
          <a:lstStyle/>
          <a:p>
            <a:r>
              <a:rPr lang="en-US" sz="2700"/>
              <a:t>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638" y="1600199"/>
            <a:ext cx="4597502" cy="4297680"/>
          </a:xfrm>
        </p:spPr>
        <p:txBody>
          <a:bodyPr anchor="ctr">
            <a:normAutofit/>
          </a:bodyPr>
          <a:lstStyle/>
          <a:p>
            <a:r>
              <a:t>Models predict non-upsets well, detecting upsets remains challenging</a:t>
            </a:r>
          </a:p>
          <a:p>
            <a:r>
              <a:t>Smart feature engineering, resampling, and ensembling help</a:t>
            </a:r>
          </a:p>
          <a:p>
            <a:r>
              <a:t>Ensemble model slightly outperforms individual models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t>1. Project Goal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1853754"/>
            <a:ext cx="720245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8D3264-74E2-DF9B-311D-9B07310B87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4952788"/>
              </p:ext>
            </p:extLst>
          </p:nvPr>
        </p:nvGraphicFramePr>
        <p:xfrm>
          <a:off x="1088231" y="2331497"/>
          <a:ext cx="7203281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7EF35-A8F6-FB59-5ECD-D957BEE1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Kaggle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F586B1-AD72-AF58-96B8-AD26F27A21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287817"/>
              </p:ext>
            </p:extLst>
          </p:nvPr>
        </p:nvGraphicFramePr>
        <p:xfrm>
          <a:off x="1723406" y="2321364"/>
          <a:ext cx="4657725" cy="2040890"/>
        </p:xfrm>
        <a:graphic>
          <a:graphicData uri="http://schemas.openxmlformats.org/drawingml/2006/table">
            <a:tbl>
              <a:tblPr/>
              <a:tblGrid>
                <a:gridCol w="1857375">
                  <a:extLst>
                    <a:ext uri="{9D8B030D-6E8A-4147-A177-3AD203B41FA5}">
                      <a16:colId xmlns:a16="http://schemas.microsoft.com/office/drawing/2014/main" val="2037592185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2552787148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100" b="0" i="0" u="none" strike="noStrike">
                          <a:solidFill>
                            <a:srgbClr val="188038"/>
                          </a:solidFill>
                          <a:effectLst/>
                          <a:latin typeface="Roboto Mono" panose="020F0502020204030204" pitchFamily="34" charset="0"/>
                        </a:rPr>
                        <a:t>Tournament Matchups.csv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Base structure for each Round of 64 game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403494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100" b="0" i="0" u="none" strike="noStrike">
                          <a:solidFill>
                            <a:srgbClr val="188038"/>
                          </a:solidFill>
                          <a:effectLst/>
                          <a:latin typeface="Roboto Mono" panose="020F0502020204030204" pitchFamily="34" charset="0"/>
                        </a:rPr>
                        <a:t>TeamRankings.csv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Performance ratings, consistency, SOS, etc.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396942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100" b="0" i="0" u="none" strike="noStrike">
                          <a:solidFill>
                            <a:srgbClr val="188038"/>
                          </a:solidFill>
                          <a:effectLst/>
                          <a:latin typeface="Roboto Mono" panose="020F0502020204030204" pitchFamily="34" charset="0"/>
                        </a:rPr>
                        <a:t>Shooting Splits.csv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Team shooting % across shot zones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492941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100" b="0" i="0" u="none" strike="noStrike">
                          <a:solidFill>
                            <a:srgbClr val="188038"/>
                          </a:solidFill>
                          <a:effectLst/>
                          <a:latin typeface="Roboto Mono" panose="020F0502020204030204" pitchFamily="34" charset="0"/>
                        </a:rPr>
                        <a:t>KenPom Barttorvik.csv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Power ratings from KenPom &amp; Barttorvik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4124138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100" b="0" i="0" u="none" strike="noStrike">
                          <a:solidFill>
                            <a:srgbClr val="188038"/>
                          </a:solidFill>
                          <a:effectLst/>
                          <a:latin typeface="Roboto Mono" panose="020F0502020204030204" pitchFamily="34" charset="0"/>
                        </a:rPr>
                        <a:t>Public Picks.csv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Fan-based crowd prediction rates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95832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06D41A5-A8A2-5D02-547A-C5E15441D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76894" y="-53439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75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2303047"/>
            <a:ext cx="2454070" cy="2674198"/>
          </a:xfrm>
        </p:spPr>
        <p:txBody>
          <a:bodyPr anchor="t">
            <a:normAutofit/>
          </a:bodyPr>
          <a:lstStyle/>
          <a:p>
            <a:r>
              <a:rPr lang="en-US" sz="2700"/>
              <a:t>2. Data Preparation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2146542"/>
            <a:ext cx="245407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685" y="3122496"/>
            <a:ext cx="264761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9D06AE-33CC-9FCC-A3A7-C89838A2DB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607549"/>
              </p:ext>
            </p:extLst>
          </p:nvPr>
        </p:nvGraphicFramePr>
        <p:xfrm>
          <a:off x="3856434" y="803275"/>
          <a:ext cx="443507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3046595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262" y="1240076"/>
            <a:ext cx="2045860" cy="4584527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3. 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9195" y="1240077"/>
            <a:ext cx="4526120" cy="4916465"/>
          </a:xfrm>
        </p:spPr>
        <p:txBody>
          <a:bodyPr anchor="t">
            <a:normAutofit fontScale="40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100" dirty="0"/>
              <a:t>Calculated differences: SEED_DIFF, TR_DIFF, FG2_DIFF, etc.</a:t>
            </a:r>
          </a:p>
          <a:p>
            <a:pPr>
              <a:lnSpc>
                <a:spcPct val="110000"/>
              </a:lnSpc>
            </a:pPr>
            <a:r>
              <a:rPr lang="en-US" sz="2100" dirty="0"/>
              <a:t>Derived features helped quantify team strengths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100" dirty="0"/>
          </a:p>
          <a:p>
            <a:pPr>
              <a:lnSpc>
                <a:spcPct val="110000"/>
              </a:lnSpc>
              <a:buNone/>
            </a:pPr>
            <a:r>
              <a:rPr lang="en-US" sz="2100" b="1" dirty="0"/>
              <a:t>1.  TR Rating (</a:t>
            </a:r>
            <a:r>
              <a:rPr lang="en-US" sz="2100" b="1" dirty="0" err="1"/>
              <a:t>TeamRankings.com</a:t>
            </a:r>
            <a:r>
              <a:rPr lang="en-US" sz="2100" b="1" dirty="0"/>
              <a:t>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100" b="1" dirty="0"/>
              <a:t>What it is</a:t>
            </a:r>
            <a:r>
              <a:rPr lang="en-US" sz="2100" dirty="0"/>
              <a:t>: A </a:t>
            </a:r>
            <a:r>
              <a:rPr lang="en-US" sz="2100" b="1" dirty="0"/>
              <a:t>proprietary power rating</a:t>
            </a:r>
            <a:r>
              <a:rPr lang="en-US" sz="2100" dirty="0"/>
              <a:t> system from </a:t>
            </a:r>
            <a:r>
              <a:rPr lang="en-US" sz="2100" dirty="0">
                <a:hlinkClick r:id="rId2"/>
              </a:rPr>
              <a:t>TeamRankings.com</a:t>
            </a:r>
            <a:r>
              <a:rPr lang="en-US" sz="2100" dirty="0"/>
              <a:t>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100" b="1" dirty="0"/>
              <a:t>How it works</a:t>
            </a:r>
            <a:r>
              <a:rPr lang="en-US" sz="2100" dirty="0"/>
              <a:t>: Factors in </a:t>
            </a:r>
            <a:r>
              <a:rPr lang="en-US" sz="2100" b="1" dirty="0"/>
              <a:t>margin of victory</a:t>
            </a:r>
            <a:r>
              <a:rPr lang="en-US" sz="2100" dirty="0"/>
              <a:t>, </a:t>
            </a:r>
            <a:r>
              <a:rPr lang="en-US" sz="2100" b="1" dirty="0"/>
              <a:t>opponent strength</a:t>
            </a:r>
            <a:r>
              <a:rPr lang="en-US" sz="2100" dirty="0"/>
              <a:t>, </a:t>
            </a:r>
            <a:r>
              <a:rPr lang="en-US" sz="2100" b="1" dirty="0"/>
              <a:t>location (home/away/neutral)</a:t>
            </a:r>
            <a:r>
              <a:rPr lang="en-US" sz="2100" dirty="0"/>
              <a:t>, and recent performance.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100" b="1" dirty="0"/>
              <a:t>Purpose</a:t>
            </a:r>
            <a:r>
              <a:rPr lang="en-US" sz="2100" dirty="0"/>
              <a:t>: Designed to predict future game outcomes, not just rank past performance.</a:t>
            </a:r>
          </a:p>
          <a:p>
            <a:pPr>
              <a:lnSpc>
                <a:spcPct val="110000"/>
              </a:lnSpc>
              <a:buNone/>
            </a:pPr>
            <a:r>
              <a:rPr lang="en-US" sz="2100" b="1" dirty="0"/>
              <a:t>2.  KenPom Ratings (Ken Pomeroy)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100" b="1" dirty="0"/>
              <a:t>What it is</a:t>
            </a:r>
            <a:r>
              <a:rPr lang="en-US" sz="2100" dirty="0"/>
              <a:t>: A widely respected </a:t>
            </a:r>
            <a:r>
              <a:rPr lang="en-US" sz="2100" b="1" dirty="0"/>
              <a:t>advanced analytics system</a:t>
            </a:r>
            <a:r>
              <a:rPr lang="en-US" sz="2100" dirty="0"/>
              <a:t> developed by Ken Pomeroy.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100" b="1" dirty="0"/>
              <a:t>Key components</a:t>
            </a:r>
            <a:r>
              <a:rPr lang="en-US" sz="2100" dirty="0"/>
              <a:t>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100" b="1" dirty="0"/>
              <a:t>Offensive Efficiency (</a:t>
            </a:r>
            <a:r>
              <a:rPr lang="en-US" sz="2100" b="1" dirty="0" err="1"/>
              <a:t>OffRtg</a:t>
            </a:r>
            <a:r>
              <a:rPr lang="en-US" sz="2100" b="1" dirty="0"/>
              <a:t>)</a:t>
            </a:r>
            <a:r>
              <a:rPr lang="en-US" sz="2100" dirty="0"/>
              <a:t>: Points scored per 100 possessions.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100" b="1" dirty="0"/>
              <a:t>Defensive Efficiency (</a:t>
            </a:r>
            <a:r>
              <a:rPr lang="en-US" sz="2100" b="1" dirty="0" err="1"/>
              <a:t>DefRtg</a:t>
            </a:r>
            <a:r>
              <a:rPr lang="en-US" sz="2100" b="1" dirty="0"/>
              <a:t>)</a:t>
            </a:r>
            <a:r>
              <a:rPr lang="en-US" sz="2100" dirty="0"/>
              <a:t>: Points allowed per 100 possessions.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100" b="1" dirty="0"/>
              <a:t>Tempo</a:t>
            </a:r>
            <a:r>
              <a:rPr lang="en-US" sz="2100" dirty="0"/>
              <a:t>: Number of possessions per game.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100" b="1" dirty="0"/>
              <a:t>KenPom Net Rating (KP_NET)</a:t>
            </a:r>
            <a:r>
              <a:rPr lang="en-US" sz="2100" dirty="0"/>
              <a:t> = Offensive Rating – Defensive Rating.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100" b="1" dirty="0"/>
              <a:t>Purpose</a:t>
            </a:r>
            <a:r>
              <a:rPr lang="en-US" sz="2100" dirty="0"/>
              <a:t>: Helps evaluate </a:t>
            </a:r>
            <a:r>
              <a:rPr lang="en-US" sz="2100" b="1" dirty="0"/>
              <a:t>how well</a:t>
            </a:r>
            <a:r>
              <a:rPr lang="en-US" sz="2100" dirty="0"/>
              <a:t> a team plays, adjusted for pace and opponent quality.</a:t>
            </a:r>
          </a:p>
          <a:p>
            <a:pPr>
              <a:lnSpc>
                <a:spcPct val="110000"/>
              </a:lnSpc>
              <a:buNone/>
            </a:pPr>
            <a:r>
              <a:rPr lang="en-US" sz="2100" b="1" dirty="0"/>
              <a:t>3.  BARTHAG (Bart Torvik’s Adjusted Efficiency)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100" b="1" dirty="0"/>
              <a:t>What it is</a:t>
            </a:r>
            <a:r>
              <a:rPr lang="en-US" sz="2100" dirty="0"/>
              <a:t>: A predictive power metric from </a:t>
            </a:r>
            <a:r>
              <a:rPr lang="en-US" sz="2100" dirty="0">
                <a:hlinkClick r:id="rId3"/>
              </a:rPr>
              <a:t>T-Rank</a:t>
            </a:r>
            <a:r>
              <a:rPr lang="en-US" sz="2100" dirty="0"/>
              <a:t>, similar to KenPom but with </a:t>
            </a:r>
            <a:r>
              <a:rPr lang="en-US" sz="2100" b="1" dirty="0"/>
              <a:t>open-source transparency</a:t>
            </a:r>
            <a:r>
              <a:rPr lang="en-US" sz="2100" dirty="0"/>
              <a:t>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100" b="1" dirty="0" err="1"/>
              <a:t>Barthag</a:t>
            </a:r>
            <a:r>
              <a:rPr lang="en-US" sz="2100" b="1" dirty="0"/>
              <a:t> Score</a:t>
            </a:r>
            <a:r>
              <a:rPr lang="en-US" sz="2100" dirty="0"/>
              <a:t> = The probability that a team would beat an </a:t>
            </a:r>
            <a:r>
              <a:rPr lang="en-US" sz="2100" b="1" dirty="0"/>
              <a:t>average Division I team</a:t>
            </a:r>
            <a:r>
              <a:rPr lang="en-US" sz="2100" dirty="0"/>
              <a:t> on a neutral court.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Ranges from 0 to 1 (higher = better).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100" b="1" dirty="0"/>
              <a:t>Purpose</a:t>
            </a:r>
            <a:r>
              <a:rPr lang="en-US" sz="2100" dirty="0"/>
              <a:t>: Combines adjusted offensive/defensive metrics to give an </a:t>
            </a:r>
            <a:r>
              <a:rPr lang="en-US" sz="2100" b="1" dirty="0"/>
              <a:t>overall team strength</a:t>
            </a:r>
            <a:r>
              <a:rPr lang="en-US" sz="2100" dirty="0"/>
              <a:t>.</a:t>
            </a:r>
          </a:p>
          <a:p>
            <a:pPr>
              <a:lnSpc>
                <a:spcPct val="110000"/>
              </a:lnSpc>
            </a:pPr>
            <a:endParaRPr lang="en-US" sz="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2303047"/>
            <a:ext cx="2454070" cy="2674198"/>
          </a:xfrm>
        </p:spPr>
        <p:txBody>
          <a:bodyPr anchor="t">
            <a:normAutofit/>
          </a:bodyPr>
          <a:lstStyle/>
          <a:p>
            <a:r>
              <a:rPr lang="en-US" sz="2200"/>
              <a:t>4. Preprocessing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2146542"/>
            <a:ext cx="245407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685" y="3122496"/>
            <a:ext cx="264761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68C8B3-3F3E-1F1C-0D89-1E0D536F38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1784052"/>
              </p:ext>
            </p:extLst>
          </p:nvPr>
        </p:nvGraphicFramePr>
        <p:xfrm>
          <a:off x="3856434" y="803275"/>
          <a:ext cx="443507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2303047"/>
            <a:ext cx="2454070" cy="2674198"/>
          </a:xfrm>
        </p:spPr>
        <p:txBody>
          <a:bodyPr anchor="t">
            <a:normAutofit/>
          </a:bodyPr>
          <a:lstStyle/>
          <a:p>
            <a:r>
              <a:t>5. Random Forest Model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2146542"/>
            <a:ext cx="245407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685" y="3122496"/>
            <a:ext cx="264761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35D554-9273-8964-F4DC-BB30B2230E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374697"/>
              </p:ext>
            </p:extLst>
          </p:nvPr>
        </p:nvGraphicFramePr>
        <p:xfrm>
          <a:off x="3856434" y="803275"/>
          <a:ext cx="443507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3046595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262" y="1240076"/>
            <a:ext cx="2045860" cy="4584527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6. XGBoost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9195" y="1240077"/>
            <a:ext cx="4526120" cy="4916465"/>
          </a:xfrm>
        </p:spPr>
        <p:txBody>
          <a:bodyPr anchor="t">
            <a:normAutofit/>
          </a:bodyPr>
          <a:lstStyle/>
          <a:p>
            <a:r>
              <a:rPr dirty="0"/>
              <a:t>Trained with class balancing via </a:t>
            </a:r>
            <a:r>
              <a:rPr dirty="0" err="1"/>
              <a:t>scale_pos_weight</a:t>
            </a:r>
            <a:endParaRPr dirty="0"/>
          </a:p>
          <a:p>
            <a:r>
              <a:rPr dirty="0"/>
              <a:t>AUC Score: 0.72</a:t>
            </a:r>
          </a:p>
          <a:p>
            <a:r>
              <a:rPr dirty="0"/>
              <a:t>Performance similar to Random Forest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357" y="1600199"/>
            <a:ext cx="2654449" cy="4297680"/>
          </a:xfrm>
        </p:spPr>
        <p:txBody>
          <a:bodyPr anchor="ctr">
            <a:normAutofit/>
          </a:bodyPr>
          <a:lstStyle/>
          <a:p>
            <a:r>
              <a:rPr lang="en-US" sz="2700"/>
              <a:t>7. Visualization &amp; Insights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638" y="1600199"/>
            <a:ext cx="4597502" cy="4297680"/>
          </a:xfrm>
        </p:spPr>
        <p:txBody>
          <a:bodyPr anchor="ctr">
            <a:normAutofit/>
          </a:bodyPr>
          <a:lstStyle/>
          <a:p>
            <a:r>
              <a:t>Histogram of upset probabilities by class</a:t>
            </a:r>
          </a:p>
          <a:p>
            <a:r>
              <a:t>Top 10 games with highest predicted upset probability</a:t>
            </a:r>
          </a:p>
          <a:p>
            <a:r>
              <a:t>Feature importance: SEED_DIFF and TR_DIFF ranked high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</TotalTime>
  <Words>567</Words>
  <Application>Microsoft Macintosh PowerPoint</Application>
  <PresentationFormat>On-screen Show (4:3)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Roboto Mono</vt:lpstr>
      <vt:lpstr>Gallery</vt:lpstr>
      <vt:lpstr>March Madness Upset Prediction</vt:lpstr>
      <vt:lpstr>1. Project Goal</vt:lpstr>
      <vt:lpstr>Data From Kaggle</vt:lpstr>
      <vt:lpstr>2. Data Preparation</vt:lpstr>
      <vt:lpstr>3. Feature Engineering</vt:lpstr>
      <vt:lpstr>4. Preprocessing</vt:lpstr>
      <vt:lpstr>5. Random Forest Model</vt:lpstr>
      <vt:lpstr>6. XGBoost Model</vt:lpstr>
      <vt:lpstr>7. Visualization &amp; Insights</vt:lpstr>
      <vt:lpstr>8. Threshold Tuning</vt:lpstr>
      <vt:lpstr>9. Enhanced Features</vt:lpstr>
      <vt:lpstr>10. Ensemble Model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Korale Arachchige Don, Archie</cp:lastModifiedBy>
  <cp:revision>2</cp:revision>
  <dcterms:created xsi:type="dcterms:W3CDTF">2013-01-27T09:14:16Z</dcterms:created>
  <dcterms:modified xsi:type="dcterms:W3CDTF">2025-04-22T15:26:35Z</dcterms:modified>
  <cp:category/>
</cp:coreProperties>
</file>