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1" r:id="rId6"/>
    <p:sldId id="258" r:id="rId7"/>
    <p:sldId id="262" r:id="rId8"/>
    <p:sldId id="263" r:id="rId9"/>
    <p:sldId id="264" r:id="rId10"/>
    <p:sldId id="260" r:id="rId11"/>
    <p:sldId id="265" r:id="rId12"/>
    <p:sldId id="267" r:id="rId13"/>
    <p:sldId id="270" r:id="rId14"/>
    <p:sldId id="269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31D"/>
    <a:srgbClr val="0C413B"/>
    <a:srgbClr val="DB9B4D"/>
    <a:srgbClr val="007A6D"/>
    <a:srgbClr val="004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0B04C5-91F4-F335-F6DC-CBA3BF1FE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381000"/>
            <a:ext cx="2098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5" y="2694820"/>
            <a:ext cx="11892037" cy="2362200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34" y="5057020"/>
            <a:ext cx="11892037" cy="166551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481130"/>
            <a:ext cx="11582400" cy="285273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6" y="4360855"/>
            <a:ext cx="115824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7F20E344-BE26-EFF7-1202-6B02F488A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40000">
            <a:off x="9564688" y="4687888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ตัวแทนวันที่ 1">
            <a:extLst>
              <a:ext uri="{FF2B5EF4-FFF2-40B4-BE49-F238E27FC236}">
                <a16:creationId xmlns:a16="http://schemas.microsoft.com/office/drawing/2014/main" id="{ACECDAB6-67E7-36CD-A15E-791EFE4A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CC1AA-D4B5-4CBF-80D6-EFE95A740FBD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6" name="ตัวแทนท้ายกระดาษ 2">
            <a:extLst>
              <a:ext uri="{FF2B5EF4-FFF2-40B4-BE49-F238E27FC236}">
                <a16:creationId xmlns:a16="http://schemas.microsoft.com/office/drawing/2014/main" id="{D30E5D32-0EF6-FD7B-ED7B-C1F0567E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แทนหมายเลขสไลด์ 9">
            <a:extLst>
              <a:ext uri="{FF2B5EF4-FFF2-40B4-BE49-F238E27FC236}">
                <a16:creationId xmlns:a16="http://schemas.microsoft.com/office/drawing/2014/main" id="{7934D215-6614-235F-0D6C-D0A587C6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12AEF-C11C-4181-A610-9880135F8EE9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70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6B9C0B19-C880-0EF3-C4E3-C34AF5899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0000">
            <a:off x="9565482" y="1389856"/>
            <a:ext cx="2541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1618851-5AAC-3B55-4685-DD88631E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509A79FE-CACC-4E96-817A-5CF5AEFA68D5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5F6F1B1-B816-F9A9-DA12-75C35264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296F75-30C2-BA49-9D63-158A84D6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A0357790-5251-4B9E-A2D5-B2437917343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25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>
            <a:extLst>
              <a:ext uri="{FF2B5EF4-FFF2-40B4-BE49-F238E27FC236}">
                <a16:creationId xmlns:a16="http://schemas.microsoft.com/office/drawing/2014/main" id="{5D485039-6F1E-CDDA-F130-A1FDF365C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0000">
            <a:off x="-123825" y="1422400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47E6EC0-E232-3856-2047-4F64BF14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AA2A209A-F878-43E3-B83D-AF548086D0A5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E6F81CC-DBA7-27E7-1BD8-63B3FE73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F00AB4-C830-26AA-0D9C-0CC2B638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5D180307-885E-497B-BF44-2B2DF19DC8D0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760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26CFF1DF-10C1-1B6F-A53D-1057E1379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000">
            <a:off x="-10318" y="4560094"/>
            <a:ext cx="2541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9312326-3730-6391-CB8B-96AC110F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BCBD7F02-D2F2-4655-B539-F51DAB5FB3E2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945C50C-7157-C255-C214-201A8336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AFB925-4B73-FA89-941C-0088698F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574AC943-8B62-4145-8F43-E714B833EE60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228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1714" y="272143"/>
            <a:ext cx="6350001" cy="6379027"/>
          </a:xfrm>
        </p:spPr>
        <p:txBody>
          <a:bodyPr anchor="ctr"/>
          <a:lstStyle>
            <a:lvl1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6829" y="685800"/>
            <a:ext cx="4528457" cy="5491163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EBF5AFB-7517-0A9F-4B60-FA8CE8361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คลิกเพื่อแก้ไขสไตล์ชื่อเรื่องต้นแบบ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C1E9AE8-0936-1838-773D-B40570AE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คลิกเพื่อแก้ไขสไตล์ของข้อความต้นแบบ</a:t>
            </a:r>
          </a:p>
          <a:p>
            <a:pPr lvl="1"/>
            <a:r>
              <a:rPr lang="th-TH" altLang="en-US"/>
              <a:t>ระดับที่สอง</a:t>
            </a:r>
          </a:p>
          <a:p>
            <a:pPr lvl="2"/>
            <a:r>
              <a:rPr lang="th-TH" altLang="en-US"/>
              <a:t>ระดับที่สาม</a:t>
            </a:r>
          </a:p>
          <a:p>
            <a:pPr lvl="3"/>
            <a:r>
              <a:rPr lang="th-TH" altLang="en-US"/>
              <a:t>ระดับที่สี่</a:t>
            </a:r>
          </a:p>
          <a:p>
            <a:pPr lvl="4"/>
            <a:r>
              <a:rPr lang="th-TH" altLang="en-US"/>
              <a:t>ระดับที่ห้า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13343-AD34-0EF5-8CB6-A939904EB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151DF139-431E-4B8C-AB41-BE4AA2A8A2DF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67B52-1039-6D2C-7EBF-6C667F3FC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2ECCD-2616-4F51-ED62-1C76136A6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0AE05ACF-A5FD-4B0F-9C19-B6132B69F355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74D4BB2-BFB5-4F73-3534-BB1846C66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766" y="1591833"/>
            <a:ext cx="11891962" cy="2358082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9600" dirty="0">
                <a:solidFill>
                  <a:schemeClr val="bg1"/>
                </a:solidFill>
              </a:rPr>
              <a:t>Set in Dart</a:t>
            </a:r>
            <a:endParaRPr lang="th-TH" sz="9600" dirty="0">
              <a:solidFill>
                <a:schemeClr val="bg1"/>
              </a:solidFill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FFE70A1-17BC-4E0A-0BAA-7151FFDAC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766" y="5052626"/>
            <a:ext cx="11891962" cy="16652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h-TH" sz="2000" dirty="0">
                <a:solidFill>
                  <a:srgbClr val="F8931D"/>
                </a:solidFill>
              </a:rPr>
              <a:t>517 321 หลักการภาษาโปรแกรม </a:t>
            </a:r>
            <a:r>
              <a:rPr lang="en-US" sz="2000" dirty="0">
                <a:solidFill>
                  <a:srgbClr val="F8931D"/>
                </a:solidFill>
              </a:rPr>
              <a:t>( Principle of Programming Languages )</a:t>
            </a:r>
          </a:p>
          <a:p>
            <a:pPr fontAlgn="auto">
              <a:spcAft>
                <a:spcPts val="0"/>
              </a:spcAft>
              <a:defRPr/>
            </a:pPr>
            <a:r>
              <a:rPr lang="th-TH" sz="2000" dirty="0">
                <a:solidFill>
                  <a:srgbClr val="F8931D"/>
                </a:solidFill>
              </a:rPr>
              <a:t>มหาวิทยาลัยศิลปากร</a:t>
            </a:r>
          </a:p>
          <a:p>
            <a:pPr fontAlgn="auto">
              <a:spcAft>
                <a:spcPts val="0"/>
              </a:spcAft>
              <a:defRPr/>
            </a:pPr>
            <a:r>
              <a:rPr lang="th-TH" sz="2000" dirty="0">
                <a:solidFill>
                  <a:srgbClr val="F8931D"/>
                </a:solidFill>
              </a:rPr>
              <a:t>วิทยาเขต พระราชวังสนามจันทร์ คณะวิทยาศาสตร์ ภาควิชา คอมพิวเตอร์</a:t>
            </a:r>
          </a:p>
        </p:txBody>
      </p:sp>
      <p:sp>
        <p:nvSpPr>
          <p:cNvPr id="5" name="ชื่อเรื่องรอง 2">
            <a:extLst>
              <a:ext uri="{FF2B5EF4-FFF2-40B4-BE49-F238E27FC236}">
                <a16:creationId xmlns:a16="http://schemas.microsoft.com/office/drawing/2014/main" id="{DC0573A1-726C-0144-AAB6-1F2E8B030B86}"/>
              </a:ext>
            </a:extLst>
          </p:cNvPr>
          <p:cNvSpPr txBox="1">
            <a:spLocks/>
          </p:cNvSpPr>
          <p:nvPr/>
        </p:nvSpPr>
        <p:spPr bwMode="auto">
          <a:xfrm>
            <a:off x="1093038" y="1384779"/>
            <a:ext cx="3565996" cy="92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r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3500" dirty="0">
                <a:solidFill>
                  <a:srgbClr val="F8931D"/>
                </a:solidFill>
              </a:rPr>
              <a:t>Collection in Dart</a:t>
            </a:r>
            <a:endParaRPr lang="th-TH" sz="3500" dirty="0">
              <a:solidFill>
                <a:srgbClr val="F8931D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905060-715B-3D49-E78E-F8FE594A9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150" y="3005523"/>
            <a:ext cx="1615904" cy="16159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83EFB5-7780-E05D-9A64-80902B08A52C}"/>
              </a:ext>
            </a:extLst>
          </p:cNvPr>
          <p:cNvSpPr txBox="1"/>
          <p:nvPr/>
        </p:nvSpPr>
        <p:spPr>
          <a:xfrm>
            <a:off x="654423" y="50487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000" b="1" dirty="0">
                <a:solidFill>
                  <a:srgbClr val="F8931D"/>
                </a:solidFill>
                <a:latin typeface="TH Sarabun New"/>
              </a:rPr>
              <a:t>การแปลง</a:t>
            </a:r>
            <a:r>
              <a:rPr lang="en-US" sz="4000" b="1" dirty="0">
                <a:solidFill>
                  <a:srgbClr val="F8931D"/>
                </a:solidFill>
                <a:latin typeface="TH Sarabun New"/>
              </a:rPr>
              <a:t> Set </a:t>
            </a:r>
            <a:r>
              <a:rPr lang="th-TH" sz="4000" b="1" dirty="0">
                <a:solidFill>
                  <a:srgbClr val="F8931D"/>
                </a:solidFill>
                <a:latin typeface="TH Sarabun New"/>
              </a:rPr>
              <a:t>เป็น </a:t>
            </a:r>
            <a:r>
              <a:rPr lang="en-US" sz="4000" b="1" dirty="0">
                <a:solidFill>
                  <a:srgbClr val="F8931D"/>
                </a:solidFill>
                <a:latin typeface="TH Sarabun New"/>
              </a:rPr>
              <a:t>List </a:t>
            </a:r>
            <a:r>
              <a:rPr lang="th-TH" sz="4000" b="1" dirty="0">
                <a:solidFill>
                  <a:srgbClr val="F8931D"/>
                </a:solidFill>
                <a:latin typeface="TH Sarabun New"/>
              </a:rPr>
              <a:t>ในภาษา </a:t>
            </a:r>
            <a:r>
              <a:rPr lang="en-US" sz="4000" b="1" dirty="0">
                <a:solidFill>
                  <a:srgbClr val="F8931D"/>
                </a:solidFill>
                <a:latin typeface="TH Sarabun New"/>
              </a:rPr>
              <a:t>Dart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4C285-9E17-040D-A2D4-2540A624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10" y="1454092"/>
            <a:ext cx="8902572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8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CEC0-7275-BDF8-831F-C9E81908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>
                <a:solidFill>
                  <a:srgbClr val="F8931D"/>
                </a:solidFill>
              </a:rPr>
              <a:t>การแปลง </a:t>
            </a:r>
            <a:r>
              <a:rPr lang="en-US" dirty="0">
                <a:solidFill>
                  <a:srgbClr val="F8931D"/>
                </a:solidFill>
              </a:rPr>
              <a:t>Set </a:t>
            </a:r>
            <a:r>
              <a:rPr lang="th-TH" dirty="0">
                <a:solidFill>
                  <a:srgbClr val="F8931D"/>
                </a:solidFill>
              </a:rPr>
              <a:t>ใหเป็น </a:t>
            </a:r>
            <a:r>
              <a:rPr lang="en-US" dirty="0">
                <a:solidFill>
                  <a:srgbClr val="F8931D"/>
                </a:solidFill>
              </a:rPr>
              <a:t>map </a:t>
            </a:r>
            <a:r>
              <a:rPr lang="th-TH" dirty="0">
                <a:solidFill>
                  <a:srgbClr val="F8931D"/>
                </a:solidFill>
              </a:rPr>
              <a:t>ในภาษา </a:t>
            </a:r>
            <a:r>
              <a:rPr lang="en-US" dirty="0">
                <a:solidFill>
                  <a:srgbClr val="F8931D"/>
                </a:solidFill>
              </a:rPr>
              <a:t>Dart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1CD96-469E-BD57-82C9-D68683402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66" y="955773"/>
            <a:ext cx="7834039" cy="2270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3521C-512F-EC0E-DB40-39E0E3C04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266" y="3519377"/>
            <a:ext cx="7834039" cy="1127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127D31-A92F-78EC-9F2F-2BE23462DE42}"/>
              </a:ext>
            </a:extLst>
          </p:cNvPr>
          <p:cNvSpPr txBox="1"/>
          <p:nvPr/>
        </p:nvSpPr>
        <p:spPr>
          <a:xfrm>
            <a:off x="2286000" y="493988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8931D"/>
                </a:solidFill>
                <a:cs typeface="TH Sarabun New" panose="020B0500040200020003"/>
              </a:rPr>
              <a:t>Set operations in Dart</a:t>
            </a:r>
            <a:endParaRPr lang="en-US" sz="4000" b="1" dirty="0">
              <a:cs typeface="TH Sarabun New" panose="020B0500040200020003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4D7FE-42A9-6944-3B1C-ED6116277670}"/>
              </a:ext>
            </a:extLst>
          </p:cNvPr>
          <p:cNvSpPr txBox="1"/>
          <p:nvPr/>
        </p:nvSpPr>
        <p:spPr>
          <a:xfrm>
            <a:off x="3048000" y="564776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Union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Intersection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15111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6AEEF5-4689-A57A-801D-0813C203FF64}"/>
              </a:ext>
            </a:extLst>
          </p:cNvPr>
          <p:cNvSpPr/>
          <p:nvPr/>
        </p:nvSpPr>
        <p:spPr>
          <a:xfrm>
            <a:off x="251012" y="295835"/>
            <a:ext cx="3648635" cy="609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893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2DEB0-652D-17F2-0500-5239DA439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65"/>
          <a:stretch/>
        </p:blipFill>
        <p:spPr>
          <a:xfrm>
            <a:off x="251013" y="1233108"/>
            <a:ext cx="5844988" cy="542693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A817262-890F-5DE2-F71C-336BB05A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4445"/>
            <a:ext cx="4027072" cy="461114"/>
          </a:xfrm>
        </p:spPr>
        <p:txBody>
          <a:bodyPr>
            <a:normAutofit/>
          </a:bodyPr>
          <a:lstStyle/>
          <a:p>
            <a:r>
              <a:rPr lang="th-TH" sz="2400" dirty="0">
                <a:solidFill>
                  <a:schemeClr val="tx1"/>
                </a:solidFill>
              </a:rPr>
              <a:t>ตัวอย่างที่ 5 การใช้ตัวดำเนินการ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F96A67-85ED-15FD-5952-5A40F2AC36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81"/>
          <a:stretch/>
        </p:blipFill>
        <p:spPr>
          <a:xfrm>
            <a:off x="6324796" y="1233108"/>
            <a:ext cx="5616192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DEF678-F74C-17EB-BD9A-026466038DE6}"/>
              </a:ext>
            </a:extLst>
          </p:cNvPr>
          <p:cNvSpPr/>
          <p:nvPr/>
        </p:nvSpPr>
        <p:spPr>
          <a:xfrm>
            <a:off x="502024" y="306675"/>
            <a:ext cx="4787152" cy="69028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893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61635-2514-672F-3403-39AF8EB1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8" y="407812"/>
            <a:ext cx="4536142" cy="488008"/>
          </a:xfrm>
        </p:spPr>
        <p:txBody>
          <a:bodyPr>
            <a:noAutofit/>
          </a:bodyPr>
          <a:lstStyle/>
          <a:p>
            <a:r>
              <a:rPr lang="th-TH" sz="2400" dirty="0">
                <a:solidFill>
                  <a:schemeClr val="tx1"/>
                </a:solidFill>
              </a:rPr>
              <a:t>ตัวอย่างที่ 6 การใช้ตัวดำเนินการกับหลาย </a:t>
            </a:r>
            <a:r>
              <a:rPr lang="en-US" sz="2400" dirty="0">
                <a:solidFill>
                  <a:schemeClr val="tx1"/>
                </a:solidFill>
              </a:rPr>
              <a:t>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128F1-E4A7-36A1-95BD-5B1A0BD0B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027" r="9678" b="1743"/>
          <a:stretch/>
        </p:blipFill>
        <p:spPr>
          <a:xfrm>
            <a:off x="1875120" y="1098095"/>
            <a:ext cx="6828112" cy="381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700DD6-BDFF-4178-5D2F-4CFAC350B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120" y="5110432"/>
            <a:ext cx="6828112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9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7B7DCFC-5F8E-050E-D893-6C8505C87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81" y="502023"/>
            <a:ext cx="11892037" cy="4491317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Dart: </a:t>
            </a:r>
            <a:r>
              <a:rPr lang="en-US" sz="2000" dirty="0">
                <a:solidFill>
                  <a:schemeClr val="bg1"/>
                </a:solidFill>
              </a:rPr>
              <a:t>Set </a:t>
            </a:r>
            <a:r>
              <a:rPr lang="th-TH" sz="2000" dirty="0">
                <a:solidFill>
                  <a:schemeClr val="bg1"/>
                </a:solidFill>
              </a:rPr>
              <a:t>เป็นคลาสและสามารถสร้าง </a:t>
            </a:r>
            <a:r>
              <a:rPr lang="en-US" sz="2000" dirty="0">
                <a:solidFill>
                  <a:schemeClr val="bg1"/>
                </a:solidFill>
              </a:rPr>
              <a:t>Set </a:t>
            </a:r>
            <a:r>
              <a:rPr lang="th-TH" sz="2000" dirty="0">
                <a:solidFill>
                  <a:schemeClr val="bg1"/>
                </a:solidFill>
              </a:rPr>
              <a:t>ได้โดยใช้ </a:t>
            </a:r>
            <a:r>
              <a:rPr lang="en-US" sz="2000" dirty="0">
                <a:solidFill>
                  <a:schemeClr val="bg1"/>
                </a:solidFill>
              </a:rPr>
              <a:t>Set </a:t>
            </a:r>
            <a:r>
              <a:rPr lang="th-TH" sz="2000" dirty="0">
                <a:solidFill>
                  <a:schemeClr val="bg1"/>
                </a:solidFill>
              </a:rPr>
              <a:t>หรือประกาศตัวแปรด้วยประเภท </a:t>
            </a:r>
            <a:r>
              <a:rPr lang="en-US" sz="2000" dirty="0">
                <a:solidFill>
                  <a:schemeClr val="bg1"/>
                </a:solidFill>
              </a:rPr>
              <a:t>Set </a:t>
            </a:r>
            <a:r>
              <a:rPr lang="th-TH" sz="2000" dirty="0">
                <a:solidFill>
                  <a:schemeClr val="bg1"/>
                </a:solidFill>
              </a:rPr>
              <a:t>เช่น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Set&lt;int&gt; </a:t>
            </a:r>
            <a:r>
              <a:rPr lang="en-US" sz="2000" dirty="0" err="1">
                <a:solidFill>
                  <a:schemeClr val="bg1"/>
                </a:solidFill>
              </a:rPr>
              <a:t>mySet</a:t>
            </a:r>
            <a:r>
              <a:rPr lang="en-US" sz="2000" dirty="0">
                <a:solidFill>
                  <a:schemeClr val="bg1"/>
                </a:solidFill>
              </a:rPr>
              <a:t> = {1, 2, 3};. </a:t>
            </a:r>
            <a:r>
              <a:rPr lang="th-TH" sz="2000" dirty="0">
                <a:solidFill>
                  <a:schemeClr val="bg1"/>
                </a:solidFill>
              </a:rPr>
              <a:t>การเพิ่มสมาชิกใน </a:t>
            </a:r>
            <a:r>
              <a:rPr lang="en-US" sz="2000" dirty="0">
                <a:solidFill>
                  <a:schemeClr val="bg1"/>
                </a:solidFill>
              </a:rPr>
              <a:t>Set </a:t>
            </a:r>
            <a:r>
              <a:rPr lang="th-TH" sz="2000" dirty="0">
                <a:solidFill>
                  <a:schemeClr val="bg1"/>
                </a:solidFill>
              </a:rPr>
              <a:t>ใน </a:t>
            </a:r>
            <a:r>
              <a:rPr lang="en-US" sz="2000" dirty="0">
                <a:solidFill>
                  <a:schemeClr val="bg1"/>
                </a:solidFill>
              </a:rPr>
              <a:t>Dart </a:t>
            </a:r>
            <a:r>
              <a:rPr lang="th-TH" sz="2000" dirty="0">
                <a:solidFill>
                  <a:schemeClr val="bg1"/>
                </a:solidFill>
              </a:rPr>
              <a:t>ใช้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th-TH" sz="2000" dirty="0">
                <a:solidFill>
                  <a:schemeClr val="bg1"/>
                </a:solidFill>
              </a:rPr>
              <a:t>เมธอด </a:t>
            </a:r>
            <a:r>
              <a:rPr lang="en-US" sz="2000" dirty="0">
                <a:solidFill>
                  <a:schemeClr val="bg1"/>
                </a:solidFill>
              </a:rPr>
              <a:t>add() </a:t>
            </a:r>
            <a:r>
              <a:rPr lang="th-TH" sz="2000" dirty="0">
                <a:solidFill>
                  <a:schemeClr val="bg1"/>
                </a:solidFill>
              </a:rPr>
              <a:t>และการลบสมาชิกใช้ </a:t>
            </a:r>
            <a:r>
              <a:rPr lang="en-US" sz="2000" dirty="0">
                <a:solidFill>
                  <a:schemeClr val="bg1"/>
                </a:solidFill>
              </a:rPr>
              <a:t>remove(). 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>C: </a:t>
            </a:r>
            <a:r>
              <a:rPr lang="en-US" sz="2000" dirty="0">
                <a:solidFill>
                  <a:schemeClr val="bg1"/>
                </a:solidFill>
              </a:rPr>
              <a:t>Set </a:t>
            </a:r>
            <a:r>
              <a:rPr lang="th-TH" sz="2000" dirty="0">
                <a:solidFill>
                  <a:schemeClr val="bg1"/>
                </a:solidFill>
              </a:rPr>
              <a:t>ไม่ได้เป็นโครงสร้าง แต่สามารถใช้อาร์เรย์หรือโครงสร้างข้อมูลเองเพื่อทำหน้าที่ของ </a:t>
            </a:r>
            <a:r>
              <a:rPr lang="en-US" sz="2000" dirty="0">
                <a:solidFill>
                  <a:schemeClr val="bg1"/>
                </a:solidFill>
              </a:rPr>
              <a:t>Set. </a:t>
            </a:r>
            <a:r>
              <a:rPr lang="th-TH" sz="2000" dirty="0">
                <a:solidFill>
                  <a:schemeClr val="bg1"/>
                </a:solidFill>
              </a:rPr>
              <a:t>การเพิ่มและลบสมาชิก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th-TH" sz="2000" dirty="0">
                <a:solidFill>
                  <a:schemeClr val="bg1"/>
                </a:solidFill>
              </a:rPr>
              <a:t>จำเป็นต้องเขียนโค้ดเอง</a:t>
            </a:r>
            <a:br>
              <a:rPr lang="th-TH" sz="2000" dirty="0">
                <a:solidFill>
                  <a:schemeClr val="bg1"/>
                </a:solidFill>
              </a:rPr>
            </a:br>
            <a:br>
              <a:rPr lang="en-US" sz="2000" dirty="0"/>
            </a:br>
            <a:r>
              <a:rPr lang="en-US" sz="2000" dirty="0"/>
              <a:t>Java: </a:t>
            </a:r>
            <a:r>
              <a:rPr lang="en-US" sz="2000" dirty="0">
                <a:solidFill>
                  <a:schemeClr val="bg1"/>
                </a:solidFill>
              </a:rPr>
              <a:t>Set </a:t>
            </a:r>
            <a:r>
              <a:rPr lang="th-TH" sz="2000" dirty="0">
                <a:solidFill>
                  <a:schemeClr val="bg1"/>
                </a:solidFill>
              </a:rPr>
              <a:t>เป็นอินเตอร์เฟซที่มีการสืบทอดมาจาก </a:t>
            </a:r>
            <a:r>
              <a:rPr lang="en-US" sz="2000" dirty="0">
                <a:solidFill>
                  <a:schemeClr val="bg1"/>
                </a:solidFill>
              </a:rPr>
              <a:t>Collection </a:t>
            </a:r>
            <a:r>
              <a:rPr lang="th-TH" sz="2000" dirty="0">
                <a:solidFill>
                  <a:schemeClr val="bg1"/>
                </a:solidFill>
              </a:rPr>
              <a:t>และมีคลาสที่ใช้งานบนอินเตอร์เฟซนี้ เช่น </a:t>
            </a:r>
            <a:r>
              <a:rPr lang="en-US" sz="2000" dirty="0">
                <a:solidFill>
                  <a:schemeClr val="bg1"/>
                </a:solidFill>
              </a:rPr>
              <a:t>HashSet</a:t>
            </a:r>
            <a:br>
              <a:rPr lang="th-TH" sz="2000" dirty="0">
                <a:solidFill>
                  <a:schemeClr val="bg1"/>
                </a:solidFill>
              </a:rPr>
            </a:br>
            <a:br>
              <a:rPr lang="en-US" sz="2000" dirty="0"/>
            </a:br>
            <a:r>
              <a:rPr lang="en-US" sz="2000" dirty="0"/>
              <a:t>Python: </a:t>
            </a:r>
            <a:r>
              <a:rPr lang="en-US" sz="2000" dirty="0">
                <a:solidFill>
                  <a:schemeClr val="bg1"/>
                </a:solidFill>
              </a:rPr>
              <a:t>Set </a:t>
            </a:r>
            <a:r>
              <a:rPr lang="th-TH" sz="2000" dirty="0">
                <a:solidFill>
                  <a:schemeClr val="bg1"/>
                </a:solidFill>
              </a:rPr>
              <a:t>เป็นโครงสร้างข้อมูลที่ใช้ {} หรือฟังก์ชัน </a:t>
            </a:r>
            <a:r>
              <a:rPr lang="en-US" sz="2000" dirty="0">
                <a:solidFill>
                  <a:schemeClr val="bg1"/>
                </a:solidFill>
              </a:rPr>
              <a:t>set() </a:t>
            </a:r>
            <a:r>
              <a:rPr lang="th-TH" sz="2000" dirty="0">
                <a:solidFill>
                  <a:schemeClr val="bg1"/>
                </a:solidFill>
              </a:rPr>
              <a:t>เพื่อสร้าง </a:t>
            </a:r>
            <a:r>
              <a:rPr lang="en-US" sz="2000" dirty="0">
                <a:solidFill>
                  <a:schemeClr val="bg1"/>
                </a:solidFill>
              </a:rPr>
              <a:t>Set </a:t>
            </a:r>
            <a:r>
              <a:rPr lang="th-TH" sz="2000" dirty="0">
                <a:solidFill>
                  <a:schemeClr val="bg1"/>
                </a:solidFill>
              </a:rPr>
              <a:t>เช่น {1, 2, 3}. การเพิ่มสมาชิกใน </a:t>
            </a:r>
            <a:r>
              <a:rPr lang="en-US" sz="2000" dirty="0">
                <a:solidFill>
                  <a:schemeClr val="bg1"/>
                </a:solidFill>
              </a:rPr>
              <a:t>Set </a:t>
            </a:r>
            <a:r>
              <a:rPr lang="th-TH" sz="2000" dirty="0">
                <a:solidFill>
                  <a:schemeClr val="bg1"/>
                </a:solidFill>
              </a:rPr>
              <a:t>ใช้ </a:t>
            </a:r>
            <a:r>
              <a:rPr lang="en-US" sz="2000" dirty="0">
                <a:solidFill>
                  <a:schemeClr val="bg1"/>
                </a:solidFill>
              </a:rPr>
              <a:t>add() </a:t>
            </a:r>
            <a:r>
              <a:rPr lang="th-TH" sz="2000" dirty="0">
                <a:solidFill>
                  <a:schemeClr val="bg1"/>
                </a:solidFill>
              </a:rPr>
              <a:t>และการลบสมาชิกใช้ </a:t>
            </a:r>
            <a:r>
              <a:rPr lang="en-US" sz="2000" dirty="0">
                <a:solidFill>
                  <a:schemeClr val="bg1"/>
                </a:solidFill>
              </a:rPr>
              <a:t>remove() </a:t>
            </a:r>
            <a:r>
              <a:rPr lang="th-TH" sz="2000" dirty="0">
                <a:solidFill>
                  <a:schemeClr val="bg1"/>
                </a:solidFill>
              </a:rPr>
              <a:t>หรือ </a:t>
            </a:r>
            <a:r>
              <a:rPr lang="en-US" sz="2000" dirty="0">
                <a:solidFill>
                  <a:schemeClr val="bg1"/>
                </a:solidFill>
              </a:rPr>
              <a:t>discard().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</a:rPr>
              <a:t>Set </a:t>
            </a:r>
            <a:r>
              <a:rPr lang="th-TH" sz="2000" dirty="0">
                <a:solidFill>
                  <a:schemeClr val="bg1"/>
                </a:solidFill>
              </a:rPr>
              <a:t>ใน </a:t>
            </a:r>
            <a:r>
              <a:rPr lang="en-US" sz="2000" dirty="0">
                <a:solidFill>
                  <a:schemeClr val="bg1"/>
                </a:solidFill>
              </a:rPr>
              <a:t>Dart, C, Java </a:t>
            </a:r>
            <a:r>
              <a:rPr lang="th-TH" sz="2000" dirty="0">
                <a:solidFill>
                  <a:schemeClr val="bg1"/>
                </a:solidFill>
              </a:rPr>
              <a:t>และ </a:t>
            </a:r>
            <a:r>
              <a:rPr lang="en-US" sz="2000" dirty="0">
                <a:solidFill>
                  <a:schemeClr val="bg1"/>
                </a:solidFill>
              </a:rPr>
              <a:t>Python </a:t>
            </a:r>
            <a:r>
              <a:rPr lang="th-TH" sz="2000" dirty="0">
                <a:solidFill>
                  <a:schemeClr val="bg1"/>
                </a:solidFill>
              </a:rPr>
              <a:t>มีลักษณะและวิธีการใช้งานที่แตกต่างกัน โดย </a:t>
            </a:r>
            <a:r>
              <a:rPr lang="en-US" sz="2000" dirty="0">
                <a:solidFill>
                  <a:schemeClr val="bg1"/>
                </a:solidFill>
              </a:rPr>
              <a:t>Java </a:t>
            </a:r>
            <a:r>
              <a:rPr lang="th-TH" sz="2000" dirty="0">
                <a:solidFill>
                  <a:schemeClr val="bg1"/>
                </a:solidFill>
              </a:rPr>
              <a:t>และ </a:t>
            </a:r>
            <a:r>
              <a:rPr lang="en-US" sz="2000" dirty="0">
                <a:solidFill>
                  <a:schemeClr val="bg1"/>
                </a:solidFill>
              </a:rPr>
              <a:t>Python </a:t>
            </a:r>
            <a:r>
              <a:rPr lang="th-TH" sz="2000" dirty="0">
                <a:solidFill>
                  <a:schemeClr val="bg1"/>
                </a:solidFill>
              </a:rPr>
              <a:t>มีคลาสและเมธอดที่มีการสนับสนุนมาให้ใช้และ </a:t>
            </a:r>
            <a:r>
              <a:rPr lang="en-US" sz="2000" dirty="0">
                <a:solidFill>
                  <a:schemeClr val="bg1"/>
                </a:solidFill>
              </a:rPr>
              <a:t>C </a:t>
            </a:r>
            <a:r>
              <a:rPr lang="th-TH" sz="2000" dirty="0">
                <a:solidFill>
                  <a:schemeClr val="bg1"/>
                </a:solidFill>
              </a:rPr>
              <a:t>คุณจะต้องจัดการโครงสร้างข้อมูลเอง เพิ่มเติมหากต้องการใช้ </a:t>
            </a:r>
            <a:r>
              <a:rPr lang="en-US" sz="2000" dirty="0">
                <a:solidFill>
                  <a:schemeClr val="bg1"/>
                </a:solidFill>
              </a:rPr>
              <a:t>Set </a:t>
            </a:r>
            <a:r>
              <a:rPr lang="th-TH" sz="2000" dirty="0">
                <a:solidFill>
                  <a:schemeClr val="bg1"/>
                </a:solidFill>
              </a:rPr>
              <a:t>ในโปรแกรมของคุณ.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F72F9E-68ED-EE53-7F09-184E19B86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479" y="5359766"/>
            <a:ext cx="1247222" cy="124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01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1E740E-7A9F-3EA2-AFFD-0F32E3D5A681}"/>
              </a:ext>
            </a:extLst>
          </p:cNvPr>
          <p:cNvSpPr/>
          <p:nvPr/>
        </p:nvSpPr>
        <p:spPr>
          <a:xfrm>
            <a:off x="3765175" y="3429000"/>
            <a:ext cx="4643718" cy="20193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893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0DD95-220C-6333-5A7B-7AE7D0E3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16" y="3144370"/>
            <a:ext cx="11892037" cy="2362200"/>
          </a:xfrm>
        </p:spPr>
        <p:txBody>
          <a:bodyPr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จัดทำโดย</a:t>
            </a:r>
            <a:br>
              <a:rPr lang="th-TH" dirty="0">
                <a:solidFill>
                  <a:schemeClr val="tx1"/>
                </a:solidFill>
              </a:rPr>
            </a:br>
            <a:r>
              <a:rPr lang="th-TH" dirty="0">
                <a:solidFill>
                  <a:schemeClr val="tx1"/>
                </a:solidFill>
              </a:rPr>
              <a:t>นายกรพันธ์ เมืองสง</a:t>
            </a:r>
            <a:br>
              <a:rPr lang="th-TH" dirty="0">
                <a:solidFill>
                  <a:schemeClr val="tx1"/>
                </a:solidFill>
              </a:rPr>
            </a:br>
            <a:r>
              <a:rPr lang="th-TH" dirty="0">
                <a:solidFill>
                  <a:schemeClr val="tx1"/>
                </a:solidFill>
              </a:rPr>
              <a:t>630710637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DEA63-E2CC-10CE-4382-5916EDA632E3}"/>
              </a:ext>
            </a:extLst>
          </p:cNvPr>
          <p:cNvSpPr txBox="1"/>
          <p:nvPr/>
        </p:nvSpPr>
        <p:spPr>
          <a:xfrm>
            <a:off x="4724399" y="1548653"/>
            <a:ext cx="24064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000" dirty="0">
                <a:solidFill>
                  <a:srgbClr val="F8931D"/>
                </a:solidFill>
                <a:cs typeface="TH Sarabun New" panose="020B0500040200020003"/>
              </a:rPr>
              <a:t>ขอบคุณครับ</a:t>
            </a:r>
            <a:endParaRPr lang="en-US" sz="5000" dirty="0">
              <a:solidFill>
                <a:srgbClr val="F8931D"/>
              </a:solidFill>
              <a:cs typeface="TH Sarabun New" panose="020B0500040200020003"/>
            </a:endParaRPr>
          </a:p>
        </p:txBody>
      </p:sp>
    </p:spTree>
    <p:extLst>
      <p:ext uri="{BB962C8B-B14F-4D97-AF65-F5344CB8AC3E}">
        <p14:creationId xmlns:p14="http://schemas.microsoft.com/office/powerpoint/2010/main" val="55351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5CF43B-91CA-5E37-75B1-069EF8A48040}"/>
              </a:ext>
            </a:extLst>
          </p:cNvPr>
          <p:cNvSpPr/>
          <p:nvPr/>
        </p:nvSpPr>
        <p:spPr>
          <a:xfrm>
            <a:off x="6211967" y="782207"/>
            <a:ext cx="4551283" cy="1952854"/>
          </a:xfrm>
          <a:prstGeom prst="roundRect">
            <a:avLst/>
          </a:prstGeom>
          <a:solidFill>
            <a:srgbClr val="F893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99F24C-D509-F15C-88CD-3B0BFA6C20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2694"/>
          <a:stretch/>
        </p:blipFill>
        <p:spPr>
          <a:xfrm>
            <a:off x="6846350" y="987922"/>
            <a:ext cx="3282516" cy="466301"/>
          </a:xfrm>
        </p:spPr>
      </p:pic>
      <p:sp>
        <p:nvSpPr>
          <p:cNvPr id="3" name="ชื่อเรื่อง 1">
            <a:extLst>
              <a:ext uri="{FF2B5EF4-FFF2-40B4-BE49-F238E27FC236}">
                <a16:creationId xmlns:a16="http://schemas.microsoft.com/office/drawing/2014/main" id="{452A5107-BA69-71CF-863F-90CA4C4327B2}"/>
              </a:ext>
            </a:extLst>
          </p:cNvPr>
          <p:cNvSpPr txBox="1">
            <a:spLocks/>
          </p:cNvSpPr>
          <p:nvPr/>
        </p:nvSpPr>
        <p:spPr bwMode="auto">
          <a:xfrm>
            <a:off x="219075" y="782207"/>
            <a:ext cx="4781550" cy="423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C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7700" dirty="0">
                <a:solidFill>
                  <a:schemeClr val="bg1"/>
                </a:solidFill>
              </a:rPr>
              <a:t>Set in Dart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th-TH" sz="2400" b="0" i="0" dirty="0">
                <a:solidFill>
                  <a:srgbClr val="E6EDF3"/>
                </a:solidFill>
                <a:effectLst/>
                <a:latin typeface="-apple-system"/>
                <a:cs typeface="TH Sarabun New" panose="020B0500040200020003"/>
              </a:rPr>
              <a:t>	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th-TH" sz="2400" b="0" dirty="0">
                <a:solidFill>
                  <a:srgbClr val="E6EDF3"/>
                </a:solidFill>
                <a:latin typeface="-apple-system"/>
                <a:cs typeface="TH Sarabun New" panose="020B0500040200020003"/>
              </a:rPr>
              <a:t>	</a:t>
            </a:r>
            <a:r>
              <a:rPr lang="th-TH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เซต </a:t>
            </a:r>
            <a:r>
              <a:rPr lang="en-US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(Set</a:t>
            </a:r>
            <a:r>
              <a:rPr lang="en-US" sz="2400" b="0" dirty="0">
                <a:solidFill>
                  <a:srgbClr val="F8931D"/>
                </a:solidFill>
                <a:latin typeface="-apple-system"/>
                <a:cs typeface="TH Sarabun New" panose="020B0500040200020003"/>
              </a:rPr>
              <a:t>)</a:t>
            </a:r>
            <a:r>
              <a:rPr lang="en-US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 </a:t>
            </a:r>
            <a:r>
              <a:rPr lang="th-TH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เป็นโครงสร้างข้อมูลเก็บค่าหรือข้อมูล ซึ่งไม่สามารถเก็บค่าที่ซ้ำกันได้ในเซต โดยไม่มีการเรียงลำดับของข้อมูลทำงานได้เร็วกว่า </a:t>
            </a:r>
            <a:r>
              <a:rPr lang="en-US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list </a:t>
            </a:r>
            <a:r>
              <a:rPr lang="th-TH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เมื</a:t>
            </a:r>
            <a:r>
              <a:rPr lang="th-TH" sz="2400" b="0" dirty="0">
                <a:solidFill>
                  <a:srgbClr val="F8931D"/>
                </a:solidFill>
                <a:latin typeface="-apple-system"/>
                <a:cs typeface="TH Sarabun New" panose="020B0500040200020003"/>
              </a:rPr>
              <a:t>่</a:t>
            </a:r>
            <a:r>
              <a:rPr lang="th-TH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อต้องใช้กับข้อมูลขนาดใหญ่ เซตจะกำหนดด้วยปีกกาใหญ่ {}</a:t>
            </a:r>
            <a:endParaRPr lang="th-TH" sz="2400" dirty="0">
              <a:solidFill>
                <a:srgbClr val="F8931D"/>
              </a:solidFill>
              <a:cs typeface="TH Sarabun New" panose="020B0500040200020003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AEF81-EB84-70ED-E7A7-2D53C1766E9B}"/>
              </a:ext>
            </a:extLst>
          </p:cNvPr>
          <p:cNvSpPr txBox="1"/>
          <p:nvPr/>
        </p:nvSpPr>
        <p:spPr>
          <a:xfrm>
            <a:off x="179082" y="6393418"/>
            <a:ext cx="431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Note : List </a:t>
            </a:r>
            <a:r>
              <a:rPr lang="th-TH" sz="18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สามารถเพิ่มค่าซ้ำกันได้แต่ </a:t>
            </a:r>
            <a:r>
              <a:rPr lang="en-US" sz="18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Set </a:t>
            </a:r>
            <a:r>
              <a:rPr lang="th-TH" sz="18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ไม่สามารถทำได้</a:t>
            </a:r>
            <a:endParaRPr lang="en-US" sz="1800" dirty="0">
              <a:solidFill>
                <a:srgbClr val="F8931D"/>
              </a:solidFill>
              <a:cs typeface="TH Sarabun New" panose="020B0500040200020003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249FBE-6FCF-599E-31DE-6B8066F75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773"/>
          <a:stretch/>
        </p:blipFill>
        <p:spPr>
          <a:xfrm>
            <a:off x="6747817" y="2022737"/>
            <a:ext cx="3659493" cy="5297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AFF420-B49B-FDD8-D249-3485050C496B}"/>
              </a:ext>
            </a:extLst>
          </p:cNvPr>
          <p:cNvSpPr txBox="1"/>
          <p:nvPr/>
        </p:nvSpPr>
        <p:spPr>
          <a:xfrm>
            <a:off x="5035915" y="230355"/>
            <a:ext cx="3659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cs typeface="TH Sarabun New" panose="020B0500040200020003"/>
              </a:rPr>
              <a:t>การสร้าง </a:t>
            </a:r>
            <a:r>
              <a:rPr lang="en-US" sz="2400" b="1" dirty="0">
                <a:cs typeface="TH Sarabun New" panose="020B0500040200020003"/>
              </a:rPr>
              <a:t>Set </a:t>
            </a:r>
            <a:r>
              <a:rPr lang="th-TH" sz="2400" b="1" dirty="0">
                <a:cs typeface="TH Sarabun New" panose="020B0500040200020003"/>
              </a:rPr>
              <a:t>สามารถสร้างได้สองวิธี</a:t>
            </a:r>
            <a:endParaRPr lang="en-US" sz="2400" b="1" dirty="0">
              <a:cs typeface="TH Sarabun New" panose="020B0500040200020003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79FE1-A93D-96A5-1F35-CAACA990BA78}"/>
              </a:ext>
            </a:extLst>
          </p:cNvPr>
          <p:cNvSpPr txBox="1"/>
          <p:nvPr/>
        </p:nvSpPr>
        <p:spPr>
          <a:xfrm>
            <a:off x="8284856" y="1471047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cs typeface="TH Sarabun New" panose="020B0500040200020003"/>
              </a:rPr>
              <a:t>หรือ</a:t>
            </a:r>
            <a:endParaRPr lang="en-US" sz="2400" b="1" dirty="0">
              <a:cs typeface="TH Sarabun New" panose="020B0500040200020003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FB30F0-5D52-AA97-B794-062D6C815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967" y="3370210"/>
            <a:ext cx="4694327" cy="21718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CDBB22-3F42-38CB-8ABC-E4B83EA159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98"/>
          <a:stretch/>
        </p:blipFill>
        <p:spPr>
          <a:xfrm>
            <a:off x="6211967" y="5657754"/>
            <a:ext cx="4694327" cy="11049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70213F-61FE-9D18-498B-B619011F6A2E}"/>
              </a:ext>
            </a:extLst>
          </p:cNvPr>
          <p:cNvSpPr txBox="1"/>
          <p:nvPr/>
        </p:nvSpPr>
        <p:spPr>
          <a:xfrm>
            <a:off x="5429587" y="2850717"/>
            <a:ext cx="3086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/>
              <a:t>ตัวอย่างที่ 1 </a:t>
            </a:r>
            <a:r>
              <a:rPr lang="th-TH" sz="2400" dirty="0"/>
              <a:t>การสร้างจากทั้ง 2 วิธี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3E94D4-9AEF-470E-7FBD-16EE4B718188}"/>
              </a:ext>
            </a:extLst>
          </p:cNvPr>
          <p:cNvSpPr/>
          <p:nvPr/>
        </p:nvSpPr>
        <p:spPr>
          <a:xfrm>
            <a:off x="706438" y="500062"/>
            <a:ext cx="4933950" cy="65722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893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4CE36F-ADC4-31FC-C850-787FDC62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17787" y="161925"/>
            <a:ext cx="11582400" cy="9048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h-TH" sz="2400" dirty="0">
                <a:solidFill>
                  <a:schemeClr val="tx1"/>
                </a:solidFill>
                <a:cs typeface="TH Sarabun New" panose="020B0500040200020003"/>
              </a:rPr>
              <a:t>ตัวอย่างที่ 2 </a:t>
            </a:r>
            <a:r>
              <a:rPr lang="th-TH" sz="2400" b="0" i="0" dirty="0">
                <a:solidFill>
                  <a:schemeClr val="tx1"/>
                </a:solidFill>
                <a:effectLst/>
                <a:latin typeface="-apple-system"/>
                <a:cs typeface="TH Sarabun New" panose="020B0500040200020003"/>
              </a:rPr>
              <a:t>สร้างและเรียกดูค่าทั้ง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  <a:cs typeface="TH Sarabun New" panose="020B0500040200020003"/>
              </a:rPr>
              <a:t>Set </a:t>
            </a:r>
            <a:r>
              <a:rPr lang="th-TH" sz="2400" b="0" i="0" dirty="0">
                <a:solidFill>
                  <a:schemeClr val="tx1"/>
                </a:solidFill>
                <a:effectLst/>
                <a:latin typeface="-apple-system"/>
                <a:cs typeface="TH Sarabun New" panose="020B0500040200020003"/>
              </a:rPr>
              <a:t>และ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  <a:cs typeface="TH Sarabun New" panose="020B0500040200020003"/>
              </a:rPr>
              <a:t>List</a:t>
            </a:r>
            <a:endParaRPr lang="th-TH" sz="2400" b="0" dirty="0">
              <a:solidFill>
                <a:schemeClr val="tx1"/>
              </a:solidFill>
              <a:cs typeface="TH Sarabun New" panose="020B0500040200020003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08F257-9874-684A-DD50-3BEAB1985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413" y="1567691"/>
            <a:ext cx="6066046" cy="28653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EAA6C9-9CE1-D192-88DD-60AEEEFF7F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324" b="6059"/>
          <a:stretch/>
        </p:blipFill>
        <p:spPr>
          <a:xfrm>
            <a:off x="3173413" y="4924425"/>
            <a:ext cx="6066046" cy="1123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224BCA-9D7D-92FF-1A95-358844698C01}"/>
              </a:ext>
            </a:extLst>
          </p:cNvPr>
          <p:cNvSpPr txBox="1"/>
          <p:nvPr/>
        </p:nvSpPr>
        <p:spPr>
          <a:xfrm>
            <a:off x="200025" y="6295965"/>
            <a:ext cx="4254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  <a:cs typeface="TH Sarabun New" panose="020B0500040200020003"/>
              </a:rPr>
              <a:t>NOTE : </a:t>
            </a:r>
            <a:r>
              <a:rPr lang="th-TH" sz="2000" b="0" i="0" dirty="0">
                <a:solidFill>
                  <a:schemeClr val="bg1"/>
                </a:solidFill>
                <a:effectLst/>
                <a:latin typeface="-apple-system"/>
                <a:cs typeface="TH Sarabun New" panose="020B0500040200020003"/>
              </a:rPr>
              <a:t>ใน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  <a:cs typeface="TH Sarabun New" panose="020B0500040200020003"/>
              </a:rPr>
              <a:t>Set </a:t>
            </a:r>
            <a:r>
              <a:rPr lang="th-TH" sz="2000" b="0" i="0" dirty="0">
                <a:solidFill>
                  <a:schemeClr val="bg1"/>
                </a:solidFill>
                <a:effectLst/>
                <a:latin typeface="-apple-system"/>
                <a:cs typeface="TH Sarabun New" panose="020B0500040200020003"/>
              </a:rPr>
              <a:t>จะไม่แสดงข้อมูลที่ซ้ำกันอย่างใน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  <a:cs typeface="TH Sarabun New" panose="020B0500040200020003"/>
              </a:rPr>
              <a:t>List</a:t>
            </a:r>
            <a:endParaRPr lang="en-US" sz="2000" dirty="0">
              <a:solidFill>
                <a:schemeClr val="bg1"/>
              </a:solidFill>
              <a:cs typeface="TH Sarabun New" panose="020B05000402000200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AE032E-0029-D3F7-10A8-E6646E2F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Set </a:t>
            </a:r>
            <a:r>
              <a:rPr lang="th-TH" sz="5000" dirty="0">
                <a:solidFill>
                  <a:schemeClr val="bg1"/>
                </a:solidFill>
              </a:rPr>
              <a:t>ในภาษา </a:t>
            </a:r>
            <a:r>
              <a:rPr lang="en-US" sz="5000" dirty="0">
                <a:solidFill>
                  <a:schemeClr val="bg1"/>
                </a:solidFill>
              </a:rPr>
              <a:t>Java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th-TH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เป็น </a:t>
            </a:r>
            <a:r>
              <a:rPr lang="en-US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Interface </a:t>
            </a:r>
            <a:r>
              <a:rPr lang="th-TH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ที่ใช้จัดเก็บข้อมูลในรูปของการอ้างถึงสืบทอดมาจาก</a:t>
            </a:r>
            <a:r>
              <a:rPr lang="en-US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Collection </a:t>
            </a:r>
            <a:r>
              <a:rPr lang="th-TH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จากชนิดต่าง ๆ ด้วย </a:t>
            </a:r>
            <a:r>
              <a:rPr lang="en-US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HashSet </a:t>
            </a:r>
            <a:r>
              <a:rPr lang="th-TH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ไม่อนุญาติใช้เก็บข้อมูลที่ซ้ำกันได้ถ้า </a:t>
            </a:r>
            <a:r>
              <a:rPr lang="en-US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Add </a:t>
            </a:r>
            <a:r>
              <a:rPr lang="th-TH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ข้อมูลลงไปมันจะทับตัวเดิม และลำดับของข้อมูลจะไม่มีความสำคัญ</a:t>
            </a:r>
            <a:r>
              <a:rPr lang="en-US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 </a:t>
            </a:r>
            <a:r>
              <a:rPr lang="th-TH" sz="2400" b="0" dirty="0">
                <a:solidFill>
                  <a:srgbClr val="F8931D"/>
                </a:solidFill>
                <a:latin typeface="-apple-system"/>
                <a:cs typeface="TH Sarabun New" panose="020B0500040200020003"/>
              </a:rPr>
              <a:t>ด้วยการ</a:t>
            </a:r>
            <a:r>
              <a:rPr lang="th-TH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ใช้งาน </a:t>
            </a:r>
            <a:r>
              <a:rPr lang="en-US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HashSet</a:t>
            </a:r>
            <a:endParaRPr lang="en-US" sz="2400" dirty="0">
              <a:solidFill>
                <a:srgbClr val="F8931D"/>
              </a:solidFill>
              <a:cs typeface="TH Sarabun New" panose="020B0500040200020003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6C31D-6E92-366F-C29C-3ABD773B18A7}"/>
              </a:ext>
            </a:extLst>
          </p:cNvPr>
          <p:cNvSpPr txBox="1"/>
          <p:nvPr/>
        </p:nvSpPr>
        <p:spPr>
          <a:xfrm>
            <a:off x="5736771" y="919027"/>
            <a:ext cx="5601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0" i="0" dirty="0">
                <a:effectLst/>
                <a:latin typeface="-apple-system"/>
                <a:cs typeface="TH Sarabun New" panose="020B0500040200020003"/>
              </a:rPr>
              <a:t>ในการใช้งาน </a:t>
            </a:r>
            <a:r>
              <a:rPr lang="en-US" sz="2000" b="0" i="0" dirty="0">
                <a:effectLst/>
                <a:latin typeface="-apple-system"/>
                <a:cs typeface="TH Sarabun New" panose="020B0500040200020003"/>
              </a:rPr>
              <a:t>HashSet </a:t>
            </a:r>
            <a:r>
              <a:rPr lang="th-TH" sz="2000" b="0" i="0" dirty="0">
                <a:effectLst/>
                <a:latin typeface="-apple-system"/>
                <a:cs typeface="TH Sarabun New" panose="020B0500040200020003"/>
              </a:rPr>
              <a:t>เพื่อเก็บข้อมูลที่ไม่ซ้ำกันเราจะต้องประกาศมันก่อน</a:t>
            </a:r>
            <a:endParaRPr lang="en-US" sz="2000" dirty="0">
              <a:cs typeface="TH Sarabun New" panose="020B0500040200020003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170DF-3BF2-F377-2EDA-F4C9236A4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0" r="27763"/>
          <a:stretch/>
        </p:blipFill>
        <p:spPr>
          <a:xfrm>
            <a:off x="6227545" y="1934396"/>
            <a:ext cx="3965326" cy="461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97A8F7-EA6C-D589-A3C3-42069B62EF44}"/>
              </a:ext>
            </a:extLst>
          </p:cNvPr>
          <p:cNvSpPr txBox="1"/>
          <p:nvPr/>
        </p:nvSpPr>
        <p:spPr>
          <a:xfrm>
            <a:off x="5736771" y="3110752"/>
            <a:ext cx="624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-apple-system"/>
                <a:cs typeface="+mj-cs"/>
              </a:rPr>
              <a:t>	</a:t>
            </a:r>
            <a:r>
              <a:rPr lang="th-TH" sz="2000" b="0" i="0" dirty="0">
                <a:effectLst/>
                <a:latin typeface="-apple-system"/>
                <a:cs typeface="+mj-cs"/>
              </a:rPr>
              <a:t>ในรูปแบบการใช้งานเป็นการประกาศออบเจ็ค </a:t>
            </a:r>
            <a:r>
              <a:rPr lang="en-US" sz="2000" b="0" i="0" dirty="0">
                <a:effectLst/>
                <a:latin typeface="-apple-system"/>
                <a:cs typeface="+mj-cs"/>
              </a:rPr>
              <a:t>HashSet </a:t>
            </a:r>
            <a:r>
              <a:rPr lang="th-TH" sz="2000" b="0" i="0" dirty="0">
                <a:effectLst/>
                <a:latin typeface="-apple-system"/>
                <a:cs typeface="+mj-cs"/>
              </a:rPr>
              <a:t>สำหรับเก็บข้อมูลประเภท </a:t>
            </a:r>
            <a:r>
              <a:rPr lang="en-US" sz="2000" b="0" i="0" dirty="0">
                <a:effectLst/>
                <a:latin typeface="-apple-system"/>
                <a:cs typeface="+mj-cs"/>
              </a:rPr>
              <a:t>E </a:t>
            </a:r>
            <a:r>
              <a:rPr lang="th-TH" sz="2000" b="0" i="0" dirty="0">
                <a:effectLst/>
                <a:latin typeface="-apple-system"/>
                <a:cs typeface="+mj-cs"/>
              </a:rPr>
              <a:t>โดยที่ </a:t>
            </a:r>
            <a:r>
              <a:rPr lang="en-US" sz="2000" b="0" i="0" dirty="0">
                <a:effectLst/>
                <a:latin typeface="-apple-system"/>
                <a:cs typeface="+mj-cs"/>
              </a:rPr>
              <a:t>E </a:t>
            </a:r>
            <a:r>
              <a:rPr lang="th-TH" sz="2000" b="0" i="0" dirty="0">
                <a:effectLst/>
                <a:latin typeface="-apple-system"/>
                <a:cs typeface="+mj-cs"/>
              </a:rPr>
              <a:t>นั้นสามารถเป็นคลาสใดๆ ในภาษา </a:t>
            </a:r>
            <a:r>
              <a:rPr lang="en-US" sz="2000" b="0" i="0" dirty="0">
                <a:effectLst/>
                <a:latin typeface="-apple-system"/>
                <a:cs typeface="+mj-cs"/>
              </a:rPr>
              <a:t>Java </a:t>
            </a:r>
            <a:r>
              <a:rPr lang="th-TH" sz="2000" b="0" i="0" dirty="0">
                <a:effectLst/>
                <a:latin typeface="-apple-system"/>
                <a:cs typeface="+mj-cs"/>
              </a:rPr>
              <a:t>เนื่องจาก </a:t>
            </a:r>
            <a:r>
              <a:rPr lang="en-US" sz="2000" b="0" i="0" dirty="0">
                <a:effectLst/>
                <a:latin typeface="-apple-system"/>
                <a:cs typeface="+mj-cs"/>
              </a:rPr>
              <a:t>HashSet </a:t>
            </a:r>
            <a:r>
              <a:rPr lang="th-TH" sz="2000" b="0" i="0" dirty="0">
                <a:effectLst/>
                <a:latin typeface="-apple-system"/>
                <a:cs typeface="+mj-cs"/>
              </a:rPr>
              <a:t>นั้นเป็นคลาสที่ </a:t>
            </a:r>
            <a:r>
              <a:rPr lang="en-US" sz="2000" b="0" i="0" dirty="0">
                <a:effectLst/>
                <a:latin typeface="-apple-system"/>
                <a:cs typeface="+mj-cs"/>
              </a:rPr>
              <a:t>Implement </a:t>
            </a:r>
            <a:r>
              <a:rPr lang="th-TH" sz="2000" b="0" i="0" dirty="0">
                <a:effectLst/>
                <a:latin typeface="-apple-system"/>
                <a:cs typeface="+mj-cs"/>
              </a:rPr>
              <a:t>มาจากอินเตอร์เฟซ </a:t>
            </a:r>
            <a:r>
              <a:rPr lang="en-US" sz="2000" b="0" i="0" dirty="0">
                <a:effectLst/>
                <a:latin typeface="-apple-system"/>
                <a:cs typeface="+mj-cs"/>
              </a:rPr>
              <a:t>Set </a:t>
            </a:r>
            <a:r>
              <a:rPr lang="th-TH" sz="2000" b="0" i="0" dirty="0">
                <a:effectLst/>
                <a:latin typeface="-apple-system"/>
                <a:cs typeface="+mj-cs"/>
              </a:rPr>
              <a:t>ดังนั้นในการประกาศออบเจ็ค เราสามารถใช้อินเตอร์เฟซ </a:t>
            </a:r>
            <a:r>
              <a:rPr lang="en-US" sz="2000" b="0" i="0" dirty="0">
                <a:effectLst/>
                <a:latin typeface="-apple-system"/>
                <a:cs typeface="+mj-cs"/>
              </a:rPr>
              <a:t>Set </a:t>
            </a:r>
            <a:r>
              <a:rPr lang="th-TH" sz="2000" b="0" i="0" dirty="0">
                <a:effectLst/>
                <a:latin typeface="-apple-system"/>
                <a:cs typeface="+mj-cs"/>
              </a:rPr>
              <a:t>เป็นประเภทของออบเจ็ค</a:t>
            </a:r>
            <a:endParaRPr lang="en-US" sz="2000" dirty="0"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E58D1E-C0D2-FC4A-5FE5-1920368CB2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680"/>
          <a:stretch/>
        </p:blipFill>
        <p:spPr>
          <a:xfrm>
            <a:off x="6227545" y="5066382"/>
            <a:ext cx="3965326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2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0EFCB-708A-11F9-46D0-6EAB2E08BC07}"/>
              </a:ext>
            </a:extLst>
          </p:cNvPr>
          <p:cNvSpPr/>
          <p:nvPr/>
        </p:nvSpPr>
        <p:spPr>
          <a:xfrm>
            <a:off x="448235" y="528918"/>
            <a:ext cx="7942730" cy="62752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893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1EAAE-5A00-6365-6749-962E481BF47F}"/>
              </a:ext>
            </a:extLst>
          </p:cNvPr>
          <p:cNvSpPr txBox="1"/>
          <p:nvPr/>
        </p:nvSpPr>
        <p:spPr>
          <a:xfrm>
            <a:off x="546846" y="621124"/>
            <a:ext cx="7736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i="0" dirty="0">
                <a:effectLst/>
                <a:latin typeface="-apple-system"/>
                <a:cs typeface="TH Sarabun New" panose="020B0500040200020003"/>
              </a:rPr>
              <a:t>ตัวอย่างที่ 3 </a:t>
            </a:r>
            <a:r>
              <a:rPr lang="th-TH" sz="2400" b="0" i="0" dirty="0">
                <a:effectLst/>
                <a:latin typeface="-apple-system"/>
                <a:cs typeface="TH Sarabun New" panose="020B0500040200020003"/>
              </a:rPr>
              <a:t>ในการใช้งาน </a:t>
            </a:r>
            <a:r>
              <a:rPr lang="en-US" sz="2400" b="0" i="0" dirty="0">
                <a:effectLst/>
                <a:latin typeface="-apple-system"/>
                <a:cs typeface="TH Sarabun New" panose="020B0500040200020003"/>
              </a:rPr>
              <a:t>HashSet </a:t>
            </a:r>
            <a:r>
              <a:rPr lang="th-TH" sz="2400" b="0" i="0" dirty="0">
                <a:effectLst/>
                <a:latin typeface="-apple-system"/>
                <a:cs typeface="TH Sarabun New" panose="020B0500040200020003"/>
              </a:rPr>
              <a:t>เรามาใช้มันเก็บชื่อของสีซึ่งมีค่าเป็น</a:t>
            </a:r>
            <a:r>
              <a:rPr lang="en-US" sz="2400" b="0" i="0" dirty="0">
                <a:effectLst/>
                <a:latin typeface="-apple-system"/>
                <a:cs typeface="TH Sarabun New" panose="020B0500040200020003"/>
              </a:rPr>
              <a:t> String</a:t>
            </a:r>
            <a:endParaRPr lang="en-US" sz="2400" dirty="0">
              <a:cs typeface="TH Sarabun New" panose="020B0500040200020003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050A53-153F-D686-D428-8959BAFDF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71" b="523"/>
          <a:stretch/>
        </p:blipFill>
        <p:spPr>
          <a:xfrm>
            <a:off x="448236" y="1467266"/>
            <a:ext cx="6732494" cy="5121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BF0458-1716-AFD8-2E55-4C2C7A9E4A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96"/>
          <a:stretch/>
        </p:blipFill>
        <p:spPr>
          <a:xfrm>
            <a:off x="7570448" y="1467266"/>
            <a:ext cx="4173316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0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1CC3F2-8137-8B96-118B-06701331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30" y="-426069"/>
            <a:ext cx="4528457" cy="5491163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Set </a:t>
            </a:r>
            <a:r>
              <a:rPr lang="th-TH" sz="5000" dirty="0">
                <a:solidFill>
                  <a:schemeClr val="bg1"/>
                </a:solidFill>
              </a:rPr>
              <a:t>ในภาษา </a:t>
            </a:r>
            <a:r>
              <a:rPr lang="en-US" sz="5000" dirty="0">
                <a:solidFill>
                  <a:schemeClr val="bg1"/>
                </a:solidFill>
              </a:rPr>
              <a:t>Python</a:t>
            </a:r>
            <a:br>
              <a:rPr lang="en-US" sz="5000" dirty="0"/>
            </a:br>
            <a:br>
              <a:rPr lang="en-US" sz="5000" dirty="0"/>
            </a:br>
            <a:r>
              <a:rPr lang="en-US" sz="5000" dirty="0"/>
              <a:t>	</a:t>
            </a:r>
            <a:r>
              <a:rPr lang="en-US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Set </a:t>
            </a:r>
            <a:r>
              <a:rPr lang="th-TH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เป็นออบเจ็คจากคลาส </a:t>
            </a:r>
            <a:r>
              <a:rPr lang="en-US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set </a:t>
            </a:r>
            <a:r>
              <a:rPr lang="th-TH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เราสามารถใช้มันเพื่อสร้างออบเจ็คของ </a:t>
            </a:r>
            <a:r>
              <a:rPr lang="en-US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Set </a:t>
            </a:r>
            <a:r>
              <a:rPr lang="th-TH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สำหรับเก็บข้อมูลที่ไม่ซ้ำกัน ในภาษา </a:t>
            </a:r>
            <a:r>
              <a:rPr lang="en-US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Python </a:t>
            </a:r>
            <a:r>
              <a:rPr lang="th-TH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เราสามารถสร้างเซ็ตได้หลายวิธี </a:t>
            </a:r>
            <a:endParaRPr lang="en-US" sz="2400" dirty="0">
              <a:solidFill>
                <a:srgbClr val="F8931D"/>
              </a:solidFill>
              <a:cs typeface="TH Sarabun New" panose="020B0500040200020003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E0861-02BA-90C0-9A72-3F2FDBB22A5A}"/>
              </a:ext>
            </a:extLst>
          </p:cNvPr>
          <p:cNvSpPr txBox="1"/>
          <p:nvPr/>
        </p:nvSpPr>
        <p:spPr>
          <a:xfrm>
            <a:off x="103094" y="5657671"/>
            <a:ext cx="6140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  <a:cs typeface="TH Sarabun New" panose="020B0500040200020003"/>
              </a:rPr>
              <a:t>NOTE : Set </a:t>
            </a:r>
            <a:r>
              <a:rPr lang="th-TH" sz="1800" b="0" i="0" dirty="0">
                <a:solidFill>
                  <a:schemeClr val="bg1"/>
                </a:solidFill>
                <a:effectLst/>
                <a:latin typeface="-apple-system"/>
                <a:cs typeface="TH Sarabun New" panose="020B0500040200020003"/>
              </a:rPr>
              <a:t>ไม่ได้เก็บข้อมูลในรูปแบบของลำดับ ลำดับที่ได้จาก</a:t>
            </a:r>
            <a:endParaRPr lang="en-US" sz="1800" b="0" i="0" dirty="0">
              <a:solidFill>
                <a:schemeClr val="bg1"/>
              </a:solidFill>
              <a:effectLst/>
              <a:latin typeface="-apple-system"/>
              <a:cs typeface="TH Sarabun New" panose="020B0500040200020003"/>
            </a:endParaRPr>
          </a:p>
          <a:p>
            <a:r>
              <a:rPr lang="th-TH" sz="1800" b="0" i="0" dirty="0">
                <a:solidFill>
                  <a:schemeClr val="bg1"/>
                </a:solidFill>
                <a:effectLst/>
                <a:latin typeface="-apple-system"/>
                <a:cs typeface="TH Sarabun New" panose="020B0500040200020003"/>
              </a:rPr>
              <a:t>การแสดงผลหรือการวนรอบค่าจะไม่เหมือนกับตอนที่เราเพิ่มเข้าไปยัง </a:t>
            </a:r>
            <a:endParaRPr lang="en-US" sz="1800" b="0" i="0" dirty="0">
              <a:solidFill>
                <a:schemeClr val="bg1"/>
              </a:solidFill>
              <a:effectLst/>
              <a:latin typeface="-apple-system"/>
              <a:cs typeface="TH Sarabun New" panose="020B0500040200020003"/>
            </a:endParaRP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  <a:cs typeface="TH Sarabun New" panose="020B0500040200020003"/>
              </a:rPr>
              <a:t>Set </a:t>
            </a:r>
            <a:r>
              <a:rPr lang="th-TH" sz="1800" b="0" i="0" dirty="0">
                <a:solidFill>
                  <a:schemeClr val="bg1"/>
                </a:solidFill>
                <a:effectLst/>
                <a:latin typeface="-apple-system"/>
                <a:cs typeface="TH Sarabun New" panose="020B0500040200020003"/>
              </a:rPr>
              <a:t>ดังนั้นคุณไม่ควรยึดติดกับลำดับของข้อมูลใน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  <a:cs typeface="TH Sarabun New" panose="020B0500040200020003"/>
              </a:rPr>
              <a:t>Set </a:t>
            </a:r>
          </a:p>
          <a:p>
            <a:r>
              <a:rPr lang="th-TH" sz="1800" b="0" i="0" dirty="0">
                <a:solidFill>
                  <a:schemeClr val="bg1"/>
                </a:solidFill>
                <a:effectLst/>
                <a:latin typeface="-apple-system"/>
                <a:cs typeface="TH Sarabun New" panose="020B0500040200020003"/>
              </a:rPr>
              <a:t>ในการเขียนโปรแกรม</a:t>
            </a:r>
            <a:endParaRPr lang="en-US" sz="1800" dirty="0">
              <a:solidFill>
                <a:schemeClr val="bg1"/>
              </a:solidFill>
              <a:cs typeface="TH Sarabun New" panose="020B050004020002000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F1CF5-1297-3551-B303-FA55FDA9B207}"/>
              </a:ext>
            </a:extLst>
          </p:cNvPr>
          <p:cNvSpPr txBox="1"/>
          <p:nvPr/>
        </p:nvSpPr>
        <p:spPr>
          <a:xfrm>
            <a:off x="6530788" y="736105"/>
            <a:ext cx="6140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b="0" i="0" dirty="0">
                <a:effectLst/>
                <a:latin typeface="-apple-system"/>
                <a:cs typeface="TH Sarabun New" panose="020B0500040200020003"/>
              </a:rPr>
              <a:t>ตัวอย่างการประกาศ </a:t>
            </a:r>
            <a:r>
              <a:rPr lang="en-US" sz="2000" b="0" i="0" dirty="0">
                <a:effectLst/>
                <a:latin typeface="-apple-system"/>
                <a:cs typeface="TH Sarabun New" panose="020B0500040200020003"/>
              </a:rPr>
              <a:t>Set </a:t>
            </a:r>
            <a:r>
              <a:rPr lang="th-TH" sz="2000" b="0" i="0" dirty="0">
                <a:effectLst/>
                <a:latin typeface="-apple-system"/>
                <a:cs typeface="TH Sarabun New" panose="020B0500040200020003"/>
              </a:rPr>
              <a:t>ในภาษา </a:t>
            </a:r>
            <a:r>
              <a:rPr lang="en-US" sz="2000" b="0" i="0" dirty="0">
                <a:effectLst/>
                <a:latin typeface="-apple-system"/>
                <a:cs typeface="TH Sarabun New" panose="020B0500040200020003"/>
              </a:rPr>
              <a:t>Python </a:t>
            </a:r>
            <a:r>
              <a:rPr lang="th-TH" sz="2000" b="0" i="0" dirty="0">
                <a:effectLst/>
                <a:latin typeface="-apple-system"/>
                <a:cs typeface="TH Sarabun New" panose="020B0500040200020003"/>
              </a:rPr>
              <a:t>โดยวิธีต่างๆ</a:t>
            </a:r>
            <a:endParaRPr lang="en-US" sz="2000" dirty="0">
              <a:cs typeface="TH Sarabun New" panose="020B0500040200020003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2BC731-3104-7BC3-0CAC-5B691F1C7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08" b="1961"/>
          <a:stretch/>
        </p:blipFill>
        <p:spPr>
          <a:xfrm>
            <a:off x="6096000" y="1646502"/>
            <a:ext cx="5333866" cy="1875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A34734-7042-E71D-5543-37FBB4C17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53"/>
          <a:stretch/>
        </p:blipFill>
        <p:spPr>
          <a:xfrm>
            <a:off x="6096001" y="4273860"/>
            <a:ext cx="5333866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2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815AB40A-FB17-F084-2800-4E8C8B9BF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8188" y="369514"/>
            <a:ext cx="9939338" cy="990600"/>
          </a:xfrm>
        </p:spPr>
        <p:txBody>
          <a:bodyPr>
            <a:noAutofit/>
          </a:bodyPr>
          <a:lstStyle/>
          <a:p>
            <a:r>
              <a:rPr lang="th-TH" altLang="en-US" sz="5000" dirty="0"/>
              <a:t>คุณสมบัติในภาษา </a:t>
            </a:r>
            <a:r>
              <a:rPr lang="en-US" altLang="en-US" sz="5000" dirty="0"/>
              <a:t>Dart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0E0ECA22-B865-FC48-FD96-07B6324528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8588" y="1707963"/>
            <a:ext cx="9329738" cy="2765425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C413B"/>
                </a:solidFill>
                <a:effectLst/>
                <a:latin typeface="-apple-system"/>
                <a:cs typeface="TH Sarabun New" panose="020B0500040200020003"/>
              </a:rPr>
              <a:t>first</a:t>
            </a:r>
            <a:r>
              <a:rPr lang="en-US" b="0" i="0" dirty="0">
                <a:solidFill>
                  <a:srgbClr val="DB9B4D"/>
                </a:solidFill>
                <a:effectLst/>
                <a:latin typeface="-apple-system"/>
                <a:cs typeface="TH Sarabun New" panose="020B0500040200020003"/>
              </a:rPr>
              <a:t>  			</a:t>
            </a:r>
            <a:r>
              <a:rPr lang="th-TH" b="0" i="0" dirty="0">
                <a:solidFill>
                  <a:srgbClr val="DB9B4D"/>
                </a:solidFill>
                <a:effectLst/>
                <a:latin typeface="-apple-system"/>
                <a:cs typeface="TH Sarabun New" panose="020B0500040200020003"/>
              </a:rPr>
              <a:t>แสดงค่าตัวแรกในเซต</a:t>
            </a:r>
            <a:endParaRPr lang="en-US" b="0" i="0" dirty="0">
              <a:solidFill>
                <a:srgbClr val="DB9B4D"/>
              </a:solidFill>
              <a:effectLst/>
              <a:latin typeface="-apple-system"/>
              <a:cs typeface="TH Sarabun New" panose="020B0500040200020003"/>
            </a:endParaRPr>
          </a:p>
          <a:p>
            <a:pPr marL="0" indent="0">
              <a:buNone/>
            </a:pPr>
            <a:br>
              <a:rPr lang="th-TH" dirty="0">
                <a:solidFill>
                  <a:srgbClr val="DB9B4D"/>
                </a:solidFill>
                <a:cs typeface="TH Sarabun New" panose="020B0500040200020003"/>
              </a:rPr>
            </a:br>
            <a:r>
              <a:rPr lang="en-US" b="0" i="0" dirty="0">
                <a:solidFill>
                  <a:srgbClr val="0C413B"/>
                </a:solidFill>
                <a:effectLst/>
                <a:latin typeface="-apple-system"/>
                <a:cs typeface="TH Sarabun New" panose="020B0500040200020003"/>
              </a:rPr>
              <a:t>last</a:t>
            </a:r>
            <a:r>
              <a:rPr lang="en-US" b="0" i="0" dirty="0">
                <a:solidFill>
                  <a:srgbClr val="DB9B4D"/>
                </a:solidFill>
                <a:effectLst/>
                <a:latin typeface="-apple-system"/>
                <a:cs typeface="TH Sarabun New" panose="020B0500040200020003"/>
              </a:rPr>
              <a:t> 			</a:t>
            </a:r>
            <a:r>
              <a:rPr lang="th-TH" b="0" i="0" dirty="0">
                <a:solidFill>
                  <a:srgbClr val="DB9B4D"/>
                </a:solidFill>
                <a:effectLst/>
                <a:latin typeface="-apple-system"/>
                <a:cs typeface="TH Sarabun New" panose="020B0500040200020003"/>
              </a:rPr>
              <a:t>แสดงค่าตัวสุดท้ายในเซต</a:t>
            </a:r>
            <a:endParaRPr lang="en-US" b="0" i="0" dirty="0">
              <a:solidFill>
                <a:srgbClr val="DB9B4D"/>
              </a:solidFill>
              <a:effectLst/>
              <a:latin typeface="-apple-system"/>
              <a:cs typeface="TH Sarabun New" panose="020B0500040200020003"/>
            </a:endParaRPr>
          </a:p>
          <a:p>
            <a:pPr marL="0" indent="0">
              <a:buNone/>
            </a:pPr>
            <a:br>
              <a:rPr lang="th-TH" dirty="0">
                <a:solidFill>
                  <a:srgbClr val="DB9B4D"/>
                </a:solidFill>
                <a:cs typeface="TH Sarabun New" panose="020B0500040200020003"/>
              </a:rPr>
            </a:br>
            <a:r>
              <a:rPr lang="en-US" b="0" i="0" dirty="0" err="1">
                <a:solidFill>
                  <a:srgbClr val="0C413B"/>
                </a:solidFill>
                <a:effectLst/>
                <a:latin typeface="-apple-system"/>
                <a:cs typeface="TH Sarabun New" panose="020B0500040200020003"/>
              </a:rPr>
              <a:t>isEmpty</a:t>
            </a:r>
            <a:r>
              <a:rPr lang="en-US" b="0" i="0" dirty="0">
                <a:solidFill>
                  <a:srgbClr val="DB9B4D"/>
                </a:solidFill>
                <a:effectLst/>
                <a:latin typeface="-apple-system"/>
                <a:cs typeface="TH Sarabun New" panose="020B0500040200020003"/>
              </a:rPr>
              <a:t>		</a:t>
            </a:r>
            <a:r>
              <a:rPr lang="th-TH" b="0" i="0" dirty="0">
                <a:solidFill>
                  <a:srgbClr val="DB9B4D"/>
                </a:solidFill>
                <a:effectLst/>
                <a:latin typeface="-apple-system"/>
                <a:cs typeface="TH Sarabun New" panose="020B0500040200020003"/>
              </a:rPr>
              <a:t>ตรวจว่าในเซตว่างเปล่าหรือไม่ เป็น </a:t>
            </a:r>
            <a:r>
              <a:rPr lang="en-US" b="0" i="0" dirty="0">
                <a:solidFill>
                  <a:srgbClr val="DB9B4D"/>
                </a:solidFill>
                <a:effectLst/>
                <a:latin typeface="-apple-system"/>
                <a:cs typeface="TH Sarabun New" panose="020B0500040200020003"/>
              </a:rPr>
              <a:t>True </a:t>
            </a:r>
            <a:r>
              <a:rPr lang="th-TH" b="0" i="0" dirty="0">
                <a:solidFill>
                  <a:srgbClr val="DB9B4D"/>
                </a:solidFill>
                <a:effectLst/>
                <a:latin typeface="-apple-system"/>
                <a:cs typeface="TH Sarabun New" panose="020B0500040200020003"/>
              </a:rPr>
              <a:t>หรือ </a:t>
            </a:r>
            <a:r>
              <a:rPr lang="en-US" b="0" i="0" dirty="0">
                <a:solidFill>
                  <a:srgbClr val="DB9B4D"/>
                </a:solidFill>
                <a:effectLst/>
                <a:latin typeface="-apple-system"/>
                <a:cs typeface="TH Sarabun New" panose="020B0500040200020003"/>
              </a:rPr>
              <a:t>False</a:t>
            </a:r>
          </a:p>
          <a:p>
            <a:pPr marL="0" indent="0">
              <a:buNone/>
            </a:pPr>
            <a:br>
              <a:rPr lang="en-US" dirty="0">
                <a:solidFill>
                  <a:srgbClr val="DB9B4D"/>
                </a:solidFill>
                <a:cs typeface="TH Sarabun New" panose="020B0500040200020003"/>
              </a:rPr>
            </a:br>
            <a:r>
              <a:rPr lang="en-US" b="0" i="0" dirty="0" err="1">
                <a:solidFill>
                  <a:srgbClr val="0C413B"/>
                </a:solidFill>
                <a:effectLst/>
                <a:latin typeface="-apple-system"/>
                <a:cs typeface="TH Sarabun New" panose="020B0500040200020003"/>
              </a:rPr>
              <a:t>isNotEmpty</a:t>
            </a:r>
            <a:r>
              <a:rPr lang="en-US" b="0" i="0" dirty="0">
                <a:solidFill>
                  <a:srgbClr val="DB9B4D"/>
                </a:solidFill>
                <a:effectLst/>
                <a:latin typeface="-apple-system"/>
                <a:cs typeface="TH Sarabun New" panose="020B0500040200020003"/>
              </a:rPr>
              <a:t>		</a:t>
            </a:r>
            <a:r>
              <a:rPr lang="th-TH" b="0" i="0" dirty="0">
                <a:solidFill>
                  <a:srgbClr val="DB9B4D"/>
                </a:solidFill>
                <a:effectLst/>
                <a:latin typeface="-apple-system"/>
                <a:cs typeface="TH Sarabun New" panose="020B0500040200020003"/>
              </a:rPr>
              <a:t>ตรวจว่าในเซตว่ามีข้อมูลหรือไม่ เป็น </a:t>
            </a:r>
            <a:r>
              <a:rPr lang="en-US" b="0" i="0" dirty="0">
                <a:solidFill>
                  <a:srgbClr val="DB9B4D"/>
                </a:solidFill>
                <a:effectLst/>
                <a:latin typeface="-apple-system"/>
                <a:cs typeface="TH Sarabun New" panose="020B0500040200020003"/>
              </a:rPr>
              <a:t>True </a:t>
            </a:r>
            <a:r>
              <a:rPr lang="th-TH" b="0" i="0" dirty="0">
                <a:solidFill>
                  <a:srgbClr val="DB9B4D"/>
                </a:solidFill>
                <a:effectLst/>
                <a:latin typeface="-apple-system"/>
                <a:cs typeface="TH Sarabun New" panose="020B0500040200020003"/>
              </a:rPr>
              <a:t>หรือ </a:t>
            </a:r>
            <a:r>
              <a:rPr lang="en-US" b="0" i="0" dirty="0">
                <a:solidFill>
                  <a:srgbClr val="DB9B4D"/>
                </a:solidFill>
                <a:effectLst/>
                <a:latin typeface="-apple-system"/>
                <a:cs typeface="TH Sarabun New" panose="020B0500040200020003"/>
              </a:rPr>
              <a:t>False</a:t>
            </a:r>
          </a:p>
          <a:p>
            <a:pPr marL="0" indent="0">
              <a:buNone/>
            </a:pPr>
            <a:br>
              <a:rPr lang="en-US" dirty="0">
                <a:solidFill>
                  <a:srgbClr val="DB9B4D"/>
                </a:solidFill>
                <a:cs typeface="TH Sarabun New" panose="020B0500040200020003"/>
              </a:rPr>
            </a:br>
            <a:r>
              <a:rPr lang="en-US" b="0" i="0" dirty="0">
                <a:solidFill>
                  <a:srgbClr val="0C413B"/>
                </a:solidFill>
                <a:effectLst/>
                <a:latin typeface="-apple-system"/>
                <a:cs typeface="TH Sarabun New" panose="020B0500040200020003"/>
              </a:rPr>
              <a:t>length	</a:t>
            </a:r>
            <a:r>
              <a:rPr lang="en-US" b="0" i="0" dirty="0">
                <a:solidFill>
                  <a:srgbClr val="DB9B4D"/>
                </a:solidFill>
                <a:effectLst/>
                <a:latin typeface="-apple-system"/>
                <a:cs typeface="TH Sarabun New" panose="020B0500040200020003"/>
              </a:rPr>
              <a:t>		</a:t>
            </a:r>
            <a:r>
              <a:rPr lang="th-TH" b="0" i="0" dirty="0">
                <a:solidFill>
                  <a:srgbClr val="DB9B4D"/>
                </a:solidFill>
                <a:effectLst/>
                <a:latin typeface="-apple-system"/>
                <a:cs typeface="TH Sarabun New" panose="020B0500040200020003"/>
              </a:rPr>
              <a:t>แสดงจำนวนของข้อมูลในเซต</a:t>
            </a:r>
            <a:br>
              <a:rPr lang="th-TH" dirty="0">
                <a:solidFill>
                  <a:srgbClr val="DB9B4D"/>
                </a:solidFill>
                <a:cs typeface="TH Sarabun New" panose="020B0500040200020003"/>
              </a:rPr>
            </a:br>
            <a:endParaRPr lang="en-US" dirty="0">
              <a:solidFill>
                <a:srgbClr val="DB9B4D"/>
              </a:solidFill>
              <a:cs typeface="TH Sarabun New" panose="020B0500040200020003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C413B"/>
                </a:solidFill>
                <a:effectLst/>
                <a:latin typeface="-apple-system"/>
                <a:cs typeface="TH Sarabun New" panose="020B0500040200020003"/>
              </a:rPr>
              <a:t>contains</a:t>
            </a:r>
            <a:r>
              <a:rPr lang="en-US" b="0" i="0" dirty="0">
                <a:solidFill>
                  <a:srgbClr val="DB9B4D"/>
                </a:solidFill>
                <a:effectLst/>
                <a:latin typeface="-apple-system"/>
                <a:cs typeface="TH Sarabun New" panose="020B0500040200020003"/>
              </a:rPr>
              <a:t>		</a:t>
            </a:r>
            <a:r>
              <a:rPr lang="th-TH" b="0" i="0" dirty="0">
                <a:solidFill>
                  <a:srgbClr val="DB9B4D"/>
                </a:solidFill>
                <a:effectLst/>
                <a:latin typeface="-apple-system"/>
                <a:cs typeface="TH Sarabun New" panose="020B0500040200020003"/>
              </a:rPr>
              <a:t>เช็คข้อมูลในเซตเป็น </a:t>
            </a:r>
            <a:r>
              <a:rPr lang="en-US" b="0" i="0" dirty="0">
                <a:solidFill>
                  <a:srgbClr val="DB9B4D"/>
                </a:solidFill>
                <a:effectLst/>
                <a:latin typeface="-apple-system"/>
                <a:cs typeface="TH Sarabun New" panose="020B0500040200020003"/>
              </a:rPr>
              <a:t>True </a:t>
            </a:r>
            <a:r>
              <a:rPr lang="th-TH" b="0" i="0" dirty="0">
                <a:solidFill>
                  <a:srgbClr val="DB9B4D"/>
                </a:solidFill>
                <a:effectLst/>
                <a:latin typeface="-apple-system"/>
                <a:cs typeface="TH Sarabun New" panose="020B0500040200020003"/>
              </a:rPr>
              <a:t>หรือ </a:t>
            </a:r>
            <a:r>
              <a:rPr lang="en-US" b="0" i="0" dirty="0">
                <a:solidFill>
                  <a:srgbClr val="DB9B4D"/>
                </a:solidFill>
                <a:effectLst/>
                <a:latin typeface="-apple-system"/>
                <a:cs typeface="TH Sarabun New" panose="020B0500040200020003"/>
              </a:rPr>
              <a:t>False</a:t>
            </a:r>
            <a:endParaRPr lang="en-US" altLang="en-US" dirty="0">
              <a:solidFill>
                <a:srgbClr val="DB9B4D"/>
              </a:solidFill>
              <a:cs typeface="TH Sarabun New" panose="020B0500040200020003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021E0F7-A166-12C3-5933-54C43C5DFDA9}"/>
              </a:ext>
            </a:extLst>
          </p:cNvPr>
          <p:cNvSpPr/>
          <p:nvPr/>
        </p:nvSpPr>
        <p:spPr>
          <a:xfrm>
            <a:off x="1694328" y="1801904"/>
            <a:ext cx="645459" cy="25997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033A865-2BA2-CDD2-8CE9-7BEFCF5E27B4}"/>
              </a:ext>
            </a:extLst>
          </p:cNvPr>
          <p:cNvSpPr/>
          <p:nvPr/>
        </p:nvSpPr>
        <p:spPr>
          <a:xfrm>
            <a:off x="1694327" y="2662515"/>
            <a:ext cx="645459" cy="25997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3FFDEA-3E8C-2C1B-8CED-D90BC165197D}"/>
              </a:ext>
            </a:extLst>
          </p:cNvPr>
          <p:cNvSpPr/>
          <p:nvPr/>
        </p:nvSpPr>
        <p:spPr>
          <a:xfrm>
            <a:off x="2079807" y="3617066"/>
            <a:ext cx="645459" cy="25997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33CC68E-60DE-08A0-9E69-526805D500A4}"/>
              </a:ext>
            </a:extLst>
          </p:cNvPr>
          <p:cNvSpPr/>
          <p:nvPr/>
        </p:nvSpPr>
        <p:spPr>
          <a:xfrm>
            <a:off x="2339786" y="4473388"/>
            <a:ext cx="645459" cy="25997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456D0CA-0221-E107-0B50-B4E9398BB64E}"/>
              </a:ext>
            </a:extLst>
          </p:cNvPr>
          <p:cNvSpPr/>
          <p:nvPr/>
        </p:nvSpPr>
        <p:spPr>
          <a:xfrm>
            <a:off x="1918446" y="5427940"/>
            <a:ext cx="645459" cy="25997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C5623CF-D9B6-1860-611C-3ADD697E26C7}"/>
              </a:ext>
            </a:extLst>
          </p:cNvPr>
          <p:cNvSpPr/>
          <p:nvPr/>
        </p:nvSpPr>
        <p:spPr>
          <a:xfrm>
            <a:off x="2160493" y="6252502"/>
            <a:ext cx="645459" cy="25997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58886F-FF75-ED19-C4CB-4E5995B8F919}"/>
              </a:ext>
            </a:extLst>
          </p:cNvPr>
          <p:cNvSpPr/>
          <p:nvPr/>
        </p:nvSpPr>
        <p:spPr>
          <a:xfrm>
            <a:off x="2223247" y="308320"/>
            <a:ext cx="3576918" cy="59167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893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65059-7AEF-FB62-6B53-CA8485E8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solidFill>
                  <a:schemeClr val="tx1"/>
                </a:solidFill>
              </a:rPr>
              <a:t>ตัวอย่างที่ </a:t>
            </a:r>
            <a:r>
              <a:rPr lang="en-US" sz="2400" dirty="0">
                <a:solidFill>
                  <a:schemeClr val="tx1"/>
                </a:solidFill>
              </a:rPr>
              <a:t>4 </a:t>
            </a:r>
            <a:r>
              <a:rPr lang="th-TH" sz="2400" b="0" dirty="0">
                <a:solidFill>
                  <a:schemeClr val="tx1"/>
                </a:solidFill>
              </a:rPr>
              <a:t>ตัวอย่างการใช้คุณสมบัติ </a:t>
            </a:r>
            <a:endParaRPr lang="en-US" sz="2400" b="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A66DD-7EF4-73A2-76C5-5DA04B160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08"/>
          <a:stretch/>
        </p:blipFill>
        <p:spPr>
          <a:xfrm>
            <a:off x="3448276" y="1466746"/>
            <a:ext cx="7331075" cy="25315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9F0931-F48F-6DA1-4539-70D073E38C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6"/>
          <a:stretch/>
        </p:blipFill>
        <p:spPr>
          <a:xfrm>
            <a:off x="3448276" y="4503447"/>
            <a:ext cx="7331075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6596-18AE-D58A-5172-1A957408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035" y="-47422"/>
            <a:ext cx="9655629" cy="990600"/>
          </a:xfrm>
        </p:spPr>
        <p:txBody>
          <a:bodyPr>
            <a:normAutofit/>
          </a:bodyPr>
          <a:lstStyle/>
          <a:p>
            <a:r>
              <a:rPr lang="th-TH" sz="2400" dirty="0">
                <a:solidFill>
                  <a:srgbClr val="F8931D"/>
                </a:solidFill>
              </a:rPr>
              <a:t>การแสดงค่าใน </a:t>
            </a:r>
            <a:r>
              <a:rPr lang="en-US" sz="2400" dirty="0">
                <a:solidFill>
                  <a:srgbClr val="F8931D"/>
                </a:solidFill>
              </a:rPr>
              <a:t>Set </a:t>
            </a:r>
            <a:r>
              <a:rPr lang="th-TH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ด้วยการใช้ </a:t>
            </a:r>
            <a:r>
              <a:rPr lang="en-US" sz="24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loop</a:t>
            </a:r>
            <a:endParaRPr lang="en-US" sz="2400" dirty="0">
              <a:solidFill>
                <a:srgbClr val="F8931D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271E1-6266-275C-CBA5-7E9C7EFDE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376" b="70763"/>
          <a:stretch/>
        </p:blipFill>
        <p:spPr>
          <a:xfrm>
            <a:off x="2446859" y="834126"/>
            <a:ext cx="4814553" cy="148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440AB9-45E1-D123-3207-BDD9C7D8F4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366" r="7249" b="19210"/>
          <a:stretch/>
        </p:blipFill>
        <p:spPr>
          <a:xfrm>
            <a:off x="2884987" y="4303060"/>
            <a:ext cx="7684402" cy="17179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0E54AA-E5CA-DB58-1237-0BB30E5F45C2}"/>
              </a:ext>
            </a:extLst>
          </p:cNvPr>
          <p:cNvSpPr txBox="1"/>
          <p:nvPr/>
        </p:nvSpPr>
        <p:spPr>
          <a:xfrm>
            <a:off x="2351266" y="25758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8931D"/>
                </a:solidFill>
                <a:cs typeface="TH Sarabun New" panose="020B0500040200020003"/>
              </a:rPr>
              <a:t>Method </a:t>
            </a:r>
            <a:r>
              <a:rPr lang="th-TH" sz="2800" dirty="0">
                <a:solidFill>
                  <a:srgbClr val="F8931D"/>
                </a:solidFill>
                <a:cs typeface="TH Sarabun New" panose="020B0500040200020003"/>
              </a:rPr>
              <a:t>ใน </a:t>
            </a:r>
            <a:r>
              <a:rPr lang="en-US" sz="2800" dirty="0">
                <a:solidFill>
                  <a:srgbClr val="F8931D"/>
                </a:solidFill>
                <a:cs typeface="TH Sarabun New" panose="020B0500040200020003"/>
              </a:rPr>
              <a:t>Dart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B3DD8-5DB0-3E6F-734F-1BCF26C4DE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678"/>
          <a:stretch/>
        </p:blipFill>
        <p:spPr>
          <a:xfrm>
            <a:off x="7431236" y="836972"/>
            <a:ext cx="4178058" cy="845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79CD5F-A030-E983-5541-6D0854DA20AB}"/>
              </a:ext>
            </a:extLst>
          </p:cNvPr>
          <p:cNvSpPr txBox="1"/>
          <p:nvPr/>
        </p:nvSpPr>
        <p:spPr>
          <a:xfrm>
            <a:off x="2951901" y="3117446"/>
            <a:ext cx="70706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8931D"/>
                </a:solidFill>
                <a:latin typeface="-apple-system"/>
                <a:cs typeface="TH Sarabun New" panose="020B0500040200020003"/>
              </a:rPr>
              <a:t>.add()</a:t>
            </a:r>
            <a:r>
              <a:rPr lang="en-US" sz="20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  		</a:t>
            </a:r>
            <a:r>
              <a:rPr lang="th-TH" sz="2000" dirty="0">
                <a:solidFill>
                  <a:srgbClr val="F8931D"/>
                </a:solidFill>
                <a:latin typeface="-apple-system"/>
                <a:cs typeface="TH Sarabun New" panose="020B0500040200020003"/>
              </a:rPr>
              <a:t>เพิ่มค่า		</a:t>
            </a:r>
            <a:r>
              <a:rPr lang="en-US" sz="2000" dirty="0">
                <a:solidFill>
                  <a:srgbClr val="F8931D"/>
                </a:solidFill>
                <a:latin typeface="-apple-system"/>
                <a:cs typeface="TH Sarabun New" panose="020B0500040200020003"/>
              </a:rPr>
              <a:t>.clear()		</a:t>
            </a:r>
            <a:r>
              <a:rPr lang="th-TH" sz="2000" dirty="0">
                <a:solidFill>
                  <a:srgbClr val="F8931D"/>
                </a:solidFill>
                <a:latin typeface="-apple-system"/>
                <a:cs typeface="TH Sarabun New" panose="020B0500040200020003"/>
              </a:rPr>
              <a:t>ลบค่าในเซตทั้งหมด</a:t>
            </a:r>
            <a:br>
              <a:rPr lang="th-TH" sz="2000" dirty="0">
                <a:solidFill>
                  <a:srgbClr val="F8931D"/>
                </a:solidFill>
                <a:cs typeface="TH Sarabun New" panose="020B0500040200020003"/>
              </a:rPr>
            </a:br>
            <a:r>
              <a:rPr lang="en-US" sz="2000" dirty="0">
                <a:solidFill>
                  <a:srgbClr val="F8931D"/>
                </a:solidFill>
                <a:latin typeface="-apple-system"/>
                <a:cs typeface="TH Sarabun New" panose="020B0500040200020003"/>
              </a:rPr>
              <a:t>.remove()</a:t>
            </a:r>
            <a:r>
              <a:rPr lang="en-US" sz="20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 	</a:t>
            </a:r>
            <a:r>
              <a:rPr lang="th-TH" sz="20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ลบค่า		</a:t>
            </a:r>
            <a:r>
              <a:rPr lang="en-US" sz="2000" dirty="0">
                <a:solidFill>
                  <a:srgbClr val="F8931D"/>
                </a:solidFill>
                <a:latin typeface="-apple-system"/>
                <a:cs typeface="TH Sarabun New" panose="020B0500040200020003"/>
              </a:rPr>
              <a:t>.</a:t>
            </a:r>
            <a:r>
              <a:rPr lang="en-US" sz="2000" dirty="0" err="1">
                <a:solidFill>
                  <a:srgbClr val="F8931D"/>
                </a:solidFill>
                <a:latin typeface="-apple-system"/>
                <a:cs typeface="TH Sarabun New" panose="020B0500040200020003"/>
              </a:rPr>
              <a:t>addAll</a:t>
            </a:r>
            <a:r>
              <a:rPr lang="en-US" sz="2000" dirty="0">
                <a:solidFill>
                  <a:srgbClr val="F8931D"/>
                </a:solidFill>
                <a:latin typeface="-apple-system"/>
                <a:cs typeface="TH Sarabun New" panose="020B0500040200020003"/>
              </a:rPr>
              <a:t>()	</a:t>
            </a:r>
            <a:r>
              <a:rPr lang="en-US" sz="2000" b="0" i="0" dirty="0">
                <a:solidFill>
                  <a:srgbClr val="F8931D"/>
                </a:solidFill>
                <a:effectLst/>
                <a:latin typeface="-apple-system"/>
                <a:cs typeface="TH Sarabun New" panose="020B0500040200020003"/>
              </a:rPr>
              <a:t>	</a:t>
            </a:r>
            <a:r>
              <a:rPr lang="th-TH" sz="2000" dirty="0">
                <a:solidFill>
                  <a:srgbClr val="F8931D"/>
                </a:solidFill>
                <a:latin typeface="-apple-system"/>
                <a:cs typeface="TH Sarabun New" panose="020B0500040200020003"/>
              </a:rPr>
              <a:t>เพิ่มค่าหลายตัว</a:t>
            </a:r>
            <a:endParaRPr lang="en-US" sz="2000" b="0" i="0" dirty="0">
              <a:solidFill>
                <a:srgbClr val="F8931D"/>
              </a:solidFill>
              <a:effectLst/>
              <a:latin typeface="-apple-system"/>
              <a:cs typeface="TH Sarabun New" panose="020B0500040200020003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F1CDABD-5568-B5E9-7E64-92EF1114358E}"/>
              </a:ext>
            </a:extLst>
          </p:cNvPr>
          <p:cNvSpPr/>
          <p:nvPr/>
        </p:nvSpPr>
        <p:spPr>
          <a:xfrm>
            <a:off x="4267200" y="3208195"/>
            <a:ext cx="247098" cy="16503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EB25007-E34F-90B8-AB16-98A1D6689AAF}"/>
              </a:ext>
            </a:extLst>
          </p:cNvPr>
          <p:cNvSpPr/>
          <p:nvPr/>
        </p:nvSpPr>
        <p:spPr>
          <a:xfrm>
            <a:off x="4267200" y="3563372"/>
            <a:ext cx="247098" cy="16503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AB27D05-6122-F2FC-785A-4387DDD6D69C}"/>
              </a:ext>
            </a:extLst>
          </p:cNvPr>
          <p:cNvSpPr/>
          <p:nvPr/>
        </p:nvSpPr>
        <p:spPr>
          <a:xfrm>
            <a:off x="8122024" y="3208195"/>
            <a:ext cx="247098" cy="16503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7BF7CE5-5029-61D1-9E5E-5C083EA72062}"/>
              </a:ext>
            </a:extLst>
          </p:cNvPr>
          <p:cNvSpPr/>
          <p:nvPr/>
        </p:nvSpPr>
        <p:spPr>
          <a:xfrm>
            <a:off x="8122024" y="3507956"/>
            <a:ext cx="247098" cy="16503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131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U-Slide-6.pot  -  โหมดความเข้ากันได้" id="{47272704-E330-49C6-93B6-D360492F451F}" vid="{862219D9-58DD-4745-B51B-B8DA038E35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5fc7acaa-f919-463b-ae62-f5f9386dcdd5" ContentTypeId="0x0101" PreviousValue="false" LastSyncTimeStamp="2021-07-23T15:19:22.11Z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41BBE9292EA41A4C130F160723B79" ma:contentTypeVersion="10" ma:contentTypeDescription="Create a new document." ma:contentTypeScope="" ma:versionID="15c9e41bea4b3c0c871dca9938042a5d">
  <xsd:schema xmlns:xsd="http://www.w3.org/2001/XMLSchema" xmlns:xs="http://www.w3.org/2001/XMLSchema" xmlns:p="http://schemas.microsoft.com/office/2006/metadata/properties" xmlns:ns2="80332277-3b93-41a6-8c87-7e2d26c20e61" xmlns:ns3="42e85855-fb6a-4813-bb55-4b299851a111" targetNamespace="http://schemas.microsoft.com/office/2006/metadata/properties" ma:root="true" ma:fieldsID="787b0c36830c29b18ac143f40d57dbfb" ns2:_="" ns3:_="">
    <xsd:import namespace="80332277-3b93-41a6-8c87-7e2d26c20e61"/>
    <xsd:import namespace="42e85855-fb6a-4813-bb55-4b299851a11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32277-3b93-41a6-8c87-7e2d26c20e6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fc7acaa-f919-463b-ae62-f5f9386dcd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85855-fb6a-4813-bb55-4b299851a11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11f6005-7be8-4dc9-bb6d-d1d97f6fd037}" ma:internalName="TaxCatchAll" ma:showField="CatchAllData" ma:web="42e85855-fb6a-4813-bb55-4b299851a1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FD6F1C-F431-4FE1-8BD4-9AEBE26E30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1DC93C-DCF1-4CA2-AA5C-D3DEE835F5F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8F99D0B0-FBF5-4687-9D3B-C9408DEDA4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332277-3b93-41a6-8c87-7e2d26c20e61"/>
    <ds:schemaRef ds:uri="42e85855-fb6a-4813-bb55-4b299851a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Set_in_dart</Template>
  <TotalTime>568</TotalTime>
  <Words>790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TH Sarabun New</vt:lpstr>
      <vt:lpstr>ธีมของ Office</vt:lpstr>
      <vt:lpstr>Set in Dart</vt:lpstr>
      <vt:lpstr>PowerPoint Presentation</vt:lpstr>
      <vt:lpstr>ตัวอย่างที่ 2 สร้างและเรียกดูค่าทั้ง Set และ List</vt:lpstr>
      <vt:lpstr>Set ในภาษา Java   เป็น Interface ที่ใช้จัดเก็บข้อมูลในรูปของการอ้างถึงสืบทอดมาจากCollection จากชนิดต่าง ๆ ด้วย HashSet ไม่อนุญาติใช้เก็บข้อมูลที่ซ้ำกันได้ถ้า Add ข้อมูลลงไปมันจะทับตัวเดิม และลำดับของข้อมูลจะไม่มีความสำคัญ ด้วยการใช้งาน HashSet</vt:lpstr>
      <vt:lpstr>PowerPoint Presentation</vt:lpstr>
      <vt:lpstr>Set ในภาษา Python   Set เป็นออบเจ็คจากคลาส set เราสามารถใช้มันเพื่อสร้างออบเจ็คของ Set สำหรับเก็บข้อมูลที่ไม่ซ้ำกัน ในภาษา Python เราสามารถสร้างเซ็ตได้หลายวิธี </vt:lpstr>
      <vt:lpstr>คุณสมบัติในภาษา Dart</vt:lpstr>
      <vt:lpstr>ตัวอย่างที่ 4 ตัวอย่างการใช้คุณสมบัติ </vt:lpstr>
      <vt:lpstr>การแสดงค่าใน Set ด้วยการใช้ loop</vt:lpstr>
      <vt:lpstr>PowerPoint Presentation</vt:lpstr>
      <vt:lpstr>การแปลง Set ใหเป็น map ในภาษา Dart</vt:lpstr>
      <vt:lpstr>ตัวอย่างที่ 5 การใช้ตัวดำเนินการ</vt:lpstr>
      <vt:lpstr>ตัวอย่างที่ 6 การใช้ตัวดำเนินการกับหลาย Set</vt:lpstr>
      <vt:lpstr>Dart: Set เป็นคลาสและสามารถสร้าง Set ได้โดยใช้ Set หรือประกาศตัวแปรด้วยประเภท Set เช่น  Set&lt;int&gt; mySet = {1, 2, 3};. การเพิ่มสมาชิกใน Set ใน Dart ใช้ เมธอด add() และการลบสมาชิกใช้ remove().   C: Set ไม่ได้เป็นโครงสร้าง แต่สามารถใช้อาร์เรย์หรือโครงสร้างข้อมูลเองเพื่อทำหน้าที่ของ Set. การเพิ่มและลบสมาชิก จำเป็นต้องเขียนโค้ดเอง  Java: Set เป็นอินเตอร์เฟซที่มีการสืบทอดมาจาก Collection และมีคลาสที่ใช้งานบนอินเตอร์เฟซนี้ เช่น HashSet  Python: Set เป็นโครงสร้างข้อมูลที่ใช้ {} หรือฟังก์ชัน set() เพื่อสร้าง Set เช่น {1, 2, 3}. การเพิ่มสมาชิกใน Set ใช้ add() และการลบสมาชิกใช้ remove() หรือ discard().    Set ใน Dart, C, Java และ Python มีลักษณะและวิธีการใช้งานที่แตกต่างกัน โดย Java และ Python มีคลาสและเมธอดที่มีการสนับสนุนมาให้ใช้และ C คุณจะต้องจัดการโครงสร้างข้อมูลเอง เพิ่มเติมหากต้องการใช้ Set ในโปรแกรมของคุณ.</vt:lpstr>
      <vt:lpstr>จัดทำโดย นายกรพันธ์ เมืองสง 630710637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in Dart</dc:title>
  <dc:creator>สุธินัย จุลละเอียด</dc:creator>
  <cp:lastModifiedBy>สุธินัย จุลละเอียด</cp:lastModifiedBy>
  <cp:revision>11</cp:revision>
  <dcterms:created xsi:type="dcterms:W3CDTF">2023-09-29T09:12:40Z</dcterms:created>
  <dcterms:modified xsi:type="dcterms:W3CDTF">2023-09-30T12:15:33Z</dcterms:modified>
</cp:coreProperties>
</file>