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6" name="Camryn P Callawa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1EA6C8-A996-4AAF-A344-A085C5FA4980}">
  <a:tblStyle styleId="{3A1EA6C8-A996-4AAF-A344-A085C5FA49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7-30T21:26:54.098">
    <p:pos x="6000" y="0"/>
    <p:text>Mark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07-30T21:25:40.607">
    <p:pos x="6000" y="0"/>
    <p:text>Claire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07-30T21:26:43.268">
    <p:pos x="6000" y="0"/>
    <p:text>Claire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7-07-30T21:27:31.083">
    <p:pos x="6000" y="0"/>
    <p:text>Camryn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7-07-30T21:27:45.257">
    <p:pos x="6000" y="0"/>
    <p:text>Megan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7-07-30T21:27:58.784">
    <p:pos x="6000" y="0"/>
    <p:text>Kay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0ec2e5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0ec2e5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f2f58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f2f58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ec2e56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ec2e56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reduce bias: 3 numerical predictors are standardized.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erform 5-fold &amp; 10-fold cross validation to determine the best K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Cross-validated RMSE from both models suggest K = 6 for the lowest prediction error.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RMSEo is much higher than linear regression models as expected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0ec2e56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0ec2e56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erform 10-fold cross validation to determine the best tree size (number of terminal nodes) for the lowest RMSE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0f2f58f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0f2f58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erform 5-fold cross validation to determine the best combination of number of split (interaction.depth), number of trees (n.trees) and λ (shrinkage)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Ntree =  1000 shrinkage = 0.01 depth = 15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0f2f58f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0f2f58f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erform 5-fold cross validation to determine the best combination of number of predictors (mtry) &amp; number of trees (n.trees)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Mtry = 14 ntree = 200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0ec2e56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0ec2e56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4ad1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14ad1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151d3e9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151d3e9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f7692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f7692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Mileage and year vs. price scatter plots show that there might be some polynomial relationship, which could be further examined in linear regression models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aboutstate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ec2e56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ec2e56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ileage and year vs. price scatter plots show that there might be some polynomial (quadratic) relationship, which could be further examined in linear regression models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further discuss in stepwise regression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strong pattern in featureCount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0f7692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0f7692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exist many observations with factor “unsp.”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plots for each of the categorical predictors vs. price indicate that “unsp” itself as a category could be informative for price, so we keep it as a factor level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models, we divided out data in to 70 30 % for trrainign and testing 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0ec2e56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0ec2e56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lot shows that there’s an increasing trend in residual for higher price values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perform a log transformation on price</a:t>
            </a:r>
            <a:br>
              <a:rPr lang="en"/>
            </a:br>
            <a:r>
              <a:rPr lang="en"/>
              <a:t>	Resulting residual plot shows a relatively random pattern, with significant reduction in RMSEo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predicting price, we normally use log since the price fluctuates more when value goes up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0ec2e56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0ec2e56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</a:t>
            </a:r>
            <a:r>
              <a:rPr lang="en"/>
              <a:t>examined the potential two-way interactions, since the predictors consist a large portion of categorical variables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Mileage, as a numerical variable, with different conditions, displacements, and trims have different slopes, </a:t>
            </a:r>
            <a:r>
              <a:rPr lang="en"/>
              <a:t>indicate significant interaction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i</a:t>
            </a:r>
            <a:r>
              <a:rPr lang="en"/>
              <a:t>nteraction plots of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mileage*condition,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mileage*displacement,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mileage*trim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0f2f58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0f2f58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r>
              <a:rPr lang="en"/>
              <a:t>, as a numerical variable, with different conditions, displacements, and trims have different slopes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plots indicate significant interaction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year*condition,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year*displacement,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year*trim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0f2f58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0f2f58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doesn’t vary a lot for CPO and new, while it does for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plots indicate significant interaction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condition*region,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condition*trim,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condition*color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ec2e56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ec2e56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-Pricing Cars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4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Mark Babbe,</a:t>
            </a:r>
            <a:r>
              <a:rPr lang="en">
                <a:solidFill>
                  <a:srgbClr val="000000"/>
                </a:solidFill>
              </a:rPr>
              <a:t> Camryn Callaway, Megan Chen, Korawat Tanwisuth</a:t>
            </a:r>
            <a:r>
              <a:rPr lang="en">
                <a:solidFill>
                  <a:srgbClr val="000000"/>
                </a:solidFill>
              </a:rPr>
              <a:t>, Claire Yang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69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Ridge vs Lasso 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(RMSE = 8568 vs 8216)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idge_vs_lasso.jpeg"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688" y="1367700"/>
            <a:ext cx="5864213" cy="35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7650" y="67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K-Nearest Neighbors 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(RMSE = 11097)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nn.jpg"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38" y="1355325"/>
            <a:ext cx="6578334" cy="36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68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Models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Single Tree  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(RMSE = 7654) 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125" y="1447224"/>
            <a:ext cx="5154551" cy="324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68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Models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Boosting -  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(RMSE = 6845) </a:t>
            </a:r>
            <a:endParaRPr b="0" sz="2400"/>
          </a:p>
        </p:txBody>
      </p:sp>
      <p:pic>
        <p:nvPicPr>
          <p:cNvPr descr="boosting.png"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075" y="1291525"/>
            <a:ext cx="5749836" cy="36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68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Models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Random Forest - 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(RMSE = 6788)</a:t>
            </a:r>
            <a:endParaRPr b="0" sz="2400"/>
          </a:p>
        </p:txBody>
      </p:sp>
      <p:pic>
        <p:nvPicPr>
          <p:cNvPr descr="rf.jpeg"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75" y="1355350"/>
            <a:ext cx="4320442" cy="36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7650" y="68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Conclusion - 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Out-of-Sample RMSE  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1053850" y="156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{3A1EA6C8-A996-4AAF-A344-A085C5FA4980}</a:tableStyleId>
              </a:tblPr>
              <a:tblGrid>
                <a:gridCol w="2859375"/>
                <a:gridCol w="4176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Out-of-Sample </a:t>
                      </a:r>
                      <a:r>
                        <a:rPr b="1" lang="en"/>
                        <a:t>RMSE (in descending order)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7650" y="68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Conclusion - 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Variable Importance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arimp_rf.jpeg"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37" y="1380925"/>
            <a:ext cx="4319524" cy="36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7650" y="68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Conclusion - 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Final Prediction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plot02.jpeg"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850" y="1289450"/>
            <a:ext cx="6522300" cy="3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4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Variables Inspection</a:t>
            </a:r>
            <a:endParaRPr sz="2400"/>
          </a:p>
        </p:txBody>
      </p:sp>
      <p:sp>
        <p:nvSpPr>
          <p:cNvPr id="93" name="Google Shape;93;p14"/>
          <p:cNvSpPr txBox="1"/>
          <p:nvPr/>
        </p:nvSpPr>
        <p:spPr>
          <a:xfrm>
            <a:off x="979725" y="1714500"/>
            <a:ext cx="6327300" cy="3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Drop variable X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Factor level unsp in several categorical variables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Perfectly correlated variables: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(subTrim, fuel), (state, region)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Drop subTrim, state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4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Numerical Predictors</a:t>
            </a:r>
            <a:endParaRPr sz="2400"/>
          </a:p>
        </p:txBody>
      </p:sp>
      <p:pic>
        <p:nvPicPr>
          <p:cNvPr descr="price_vs_num.jpeg"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50" y="1304275"/>
            <a:ext cx="7988292" cy="366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64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Categorical Predictors</a:t>
            </a:r>
            <a:endParaRPr sz="2400"/>
          </a:p>
        </p:txBody>
      </p:sp>
      <p:pic>
        <p:nvPicPr>
          <p:cNvPr descr="price_vs_nonnum.jpeg"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50" y="1291525"/>
            <a:ext cx="7988292" cy="366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69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Log Transformation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_vs_fitted.jpg"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763" y="1380500"/>
            <a:ext cx="6470480" cy="3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66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Two-way Interaction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ter_mileage.jpeg"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91150"/>
            <a:ext cx="7688700" cy="352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_year.jpeg"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88" y="1303900"/>
            <a:ext cx="7933419" cy="36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66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Two-way Interaction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_con.jpeg"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88" y="1354950"/>
            <a:ext cx="7933419" cy="36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66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Two-way Interaction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686075"/>
            <a:ext cx="880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Variable Selection/Shrinkage Methods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Stepwise regression for second order terms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selection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selection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Lasso Regression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