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8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64" r:id="rId5"/>
    <p:sldId id="307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78" r:id="rId17"/>
    <p:sldId id="390" r:id="rId18"/>
    <p:sldId id="391" r:id="rId19"/>
    <p:sldId id="392" r:id="rId20"/>
    <p:sldId id="393" r:id="rId21"/>
    <p:sldId id="394" r:id="rId22"/>
    <p:sldId id="379" r:id="rId23"/>
  </p:sldIdLst>
  <p:sldSz cx="9144000" cy="6858000" type="screen4x3"/>
  <p:notesSz cx="6808788" cy="9940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BBB"/>
    <a:srgbClr val="354800"/>
    <a:srgbClr val="B31350"/>
    <a:srgbClr val="FDD3FD"/>
    <a:srgbClr val="9A2C53"/>
    <a:srgbClr val="B08416"/>
    <a:srgbClr val="435D23"/>
    <a:srgbClr val="445C00"/>
    <a:srgbClr val="FFCC00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69" autoAdjust="0"/>
    <p:restoredTop sz="87515" autoAdjust="0"/>
  </p:normalViewPr>
  <p:slideViewPr>
    <p:cSldViewPr>
      <p:cViewPr varScale="1">
        <p:scale>
          <a:sx n="64" d="100"/>
          <a:sy n="64" d="100"/>
        </p:scale>
        <p:origin x="9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8" y="-90"/>
      </p:cViewPr>
      <p:guideLst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E54B3-D85D-4A58-91CF-023F87F98544}" type="doc">
      <dgm:prSet loTypeId="urn:microsoft.com/office/officeart/2005/8/layout/hList7#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E02C2BB-2149-4985-82E4-3CD84D440739}">
      <dgm:prSet custT="1"/>
      <dgm:spPr/>
      <dgm:t>
        <a:bodyPr/>
        <a:lstStyle/>
        <a:p>
          <a:pPr rtl="0"/>
          <a:r>
            <a:rPr lang="en-US" sz="2800" b="1" dirty="0" err="1" smtClean="0"/>
            <a:t>Bilgi</a:t>
          </a:r>
          <a:r>
            <a:rPr lang="en-US" sz="2800" b="1" dirty="0" smtClean="0"/>
            <a:t> </a:t>
          </a:r>
          <a:r>
            <a:rPr lang="en-US" sz="2800" b="1" dirty="0" err="1" smtClean="0"/>
            <a:t>İşlem</a:t>
          </a:r>
          <a:r>
            <a:rPr lang="en-US" sz="2800" b="1" dirty="0" smtClean="0"/>
            <a:t> </a:t>
          </a:r>
          <a:r>
            <a:rPr lang="en-US" sz="2800" b="1" dirty="0" err="1" smtClean="0"/>
            <a:t>Alanında</a:t>
          </a:r>
          <a:r>
            <a:rPr lang="en-US" sz="2800" b="1" dirty="0" smtClean="0"/>
            <a:t> </a:t>
          </a:r>
          <a:r>
            <a:rPr lang="en-US" sz="2800" b="1" dirty="0" err="1" smtClean="0"/>
            <a:t>Sürdürülebilirlik</a:t>
          </a:r>
          <a:r>
            <a:rPr lang="en-US" sz="2800" b="1" dirty="0" smtClean="0"/>
            <a:t> </a:t>
          </a:r>
          <a:r>
            <a:rPr lang="en-US" sz="2800" b="1" dirty="0" err="1" smtClean="0"/>
            <a:t>Sorunları</a:t>
          </a:r>
          <a:endParaRPr lang="fr-FR" sz="2800" b="1" dirty="0">
            <a:latin typeface="+mj-lt"/>
          </a:endParaRPr>
        </a:p>
      </dgm:t>
    </dgm:pt>
    <dgm:pt modelId="{66E9C6D7-FEF2-4335-9D95-D7993163E8EB}" type="parTrans" cxnId="{095FA8B8-EB1B-48E2-A5C1-A98E97FC23FF}">
      <dgm:prSet/>
      <dgm:spPr/>
      <dgm:t>
        <a:bodyPr/>
        <a:lstStyle/>
        <a:p>
          <a:endParaRPr lang="fr-FR"/>
        </a:p>
      </dgm:t>
    </dgm:pt>
    <dgm:pt modelId="{36F8A4C3-9B87-4888-A9FE-2CB2CB3A7BF2}" type="sibTrans" cxnId="{095FA8B8-EB1B-48E2-A5C1-A98E97FC23FF}">
      <dgm:prSet/>
      <dgm:spPr/>
      <dgm:t>
        <a:bodyPr/>
        <a:lstStyle/>
        <a:p>
          <a:endParaRPr lang="fr-FR"/>
        </a:p>
      </dgm:t>
    </dgm:pt>
    <dgm:pt modelId="{F841E308-39E7-427C-9C4F-DC291EF88762}" type="pres">
      <dgm:prSet presAssocID="{ED8E54B3-D85D-4A58-91CF-023F87F985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BF3384D-F347-470A-A6E8-033A362CC14F}" type="pres">
      <dgm:prSet presAssocID="{ED8E54B3-D85D-4A58-91CF-023F87F98544}" presName="fgShape" presStyleLbl="fgShp" presStyleIdx="0" presStyleCnt="1" custScaleX="95208" custScaleY="46275" custLinFactY="-200000" custLinFactNeighborX="89" custLinFactNeighborY="-257021"/>
      <dgm:spPr>
        <a:prstGeom prst="ribbon2">
          <a:avLst/>
        </a:prstGeom>
      </dgm:spPr>
      <dgm:t>
        <a:bodyPr/>
        <a:lstStyle/>
        <a:p>
          <a:endParaRPr lang="tr-TR"/>
        </a:p>
      </dgm:t>
    </dgm:pt>
    <dgm:pt modelId="{8D419894-13EC-48EB-A732-DE8B7D538FAA}" type="pres">
      <dgm:prSet presAssocID="{ED8E54B3-D85D-4A58-91CF-023F87F98544}" presName="linComp" presStyleCnt="0"/>
      <dgm:spPr/>
    </dgm:pt>
    <dgm:pt modelId="{1C42931C-5699-489C-B608-BC1C14D37405}" type="pres">
      <dgm:prSet presAssocID="{9E02C2BB-2149-4985-82E4-3CD84D440739}" presName="compNode" presStyleCnt="0"/>
      <dgm:spPr/>
    </dgm:pt>
    <dgm:pt modelId="{A9381B8D-9DFA-48A7-84FC-7649CCA00B5A}" type="pres">
      <dgm:prSet presAssocID="{9E02C2BB-2149-4985-82E4-3CD84D440739}" presName="bkgdShape" presStyleLbl="node1" presStyleIdx="0" presStyleCnt="1"/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1BE91D22-D00B-4C9A-BDE1-04CE9E029B57}" type="pres">
      <dgm:prSet presAssocID="{9E02C2BB-2149-4985-82E4-3CD84D440739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42514-D6F4-42AA-834A-9C9A88D824D4}" type="pres">
      <dgm:prSet presAssocID="{9E02C2BB-2149-4985-82E4-3CD84D440739}" presName="invisiNode" presStyleLbl="node1" presStyleIdx="0" presStyleCnt="1"/>
      <dgm:spPr/>
    </dgm:pt>
    <dgm:pt modelId="{A0974D89-B8EC-4F45-8324-87D45818FAAD}" type="pres">
      <dgm:prSet presAssocID="{9E02C2BB-2149-4985-82E4-3CD84D440739}" presName="imagNode" presStyleLbl="fgImgPlace1" presStyleIdx="0" presStyleCnt="1" custScaleX="34919" custScaleY="34300" custLinFactNeighborX="1372" custLinFactNeighborY="-4364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fr-FR"/>
        </a:p>
      </dgm:t>
    </dgm:pt>
  </dgm:ptLst>
  <dgm:cxnLst>
    <dgm:cxn modelId="{D8916E07-EA36-4E6D-90FE-F32F185BB366}" type="presOf" srcId="{ED8E54B3-D85D-4A58-91CF-023F87F98544}" destId="{F841E308-39E7-427C-9C4F-DC291EF88762}" srcOrd="0" destOrd="0" presId="urn:microsoft.com/office/officeart/2005/8/layout/hList7#3"/>
    <dgm:cxn modelId="{CA6ED020-7057-4CDC-9EA7-1AAB185CB0E2}" type="presOf" srcId="{9E02C2BB-2149-4985-82E4-3CD84D440739}" destId="{A9381B8D-9DFA-48A7-84FC-7649CCA00B5A}" srcOrd="0" destOrd="0" presId="urn:microsoft.com/office/officeart/2005/8/layout/hList7#3"/>
    <dgm:cxn modelId="{C194AA75-5F68-4426-AD00-4E14FDC4025E}" type="presOf" srcId="{9E02C2BB-2149-4985-82E4-3CD84D440739}" destId="{1BE91D22-D00B-4C9A-BDE1-04CE9E029B57}" srcOrd="1" destOrd="0" presId="urn:microsoft.com/office/officeart/2005/8/layout/hList7#3"/>
    <dgm:cxn modelId="{095FA8B8-EB1B-48E2-A5C1-A98E97FC23FF}" srcId="{ED8E54B3-D85D-4A58-91CF-023F87F98544}" destId="{9E02C2BB-2149-4985-82E4-3CD84D440739}" srcOrd="0" destOrd="0" parTransId="{66E9C6D7-FEF2-4335-9D95-D7993163E8EB}" sibTransId="{36F8A4C3-9B87-4888-A9FE-2CB2CB3A7BF2}"/>
    <dgm:cxn modelId="{78008299-FF9A-4B01-9811-397B1C8BB388}" type="presParOf" srcId="{F841E308-39E7-427C-9C4F-DC291EF88762}" destId="{2BF3384D-F347-470A-A6E8-033A362CC14F}" srcOrd="0" destOrd="0" presId="urn:microsoft.com/office/officeart/2005/8/layout/hList7#3"/>
    <dgm:cxn modelId="{4B1CBDD8-DD0E-48FA-B0B9-14F95D5857CA}" type="presParOf" srcId="{F841E308-39E7-427C-9C4F-DC291EF88762}" destId="{8D419894-13EC-48EB-A732-DE8B7D538FAA}" srcOrd="1" destOrd="0" presId="urn:microsoft.com/office/officeart/2005/8/layout/hList7#3"/>
    <dgm:cxn modelId="{A718F71D-D4F6-457D-B586-857B864EB5BE}" type="presParOf" srcId="{8D419894-13EC-48EB-A732-DE8B7D538FAA}" destId="{1C42931C-5699-489C-B608-BC1C14D37405}" srcOrd="0" destOrd="0" presId="urn:microsoft.com/office/officeart/2005/8/layout/hList7#3"/>
    <dgm:cxn modelId="{2E02760B-7528-4825-BAC1-68F5221ED697}" type="presParOf" srcId="{1C42931C-5699-489C-B608-BC1C14D37405}" destId="{A9381B8D-9DFA-48A7-84FC-7649CCA00B5A}" srcOrd="0" destOrd="0" presId="urn:microsoft.com/office/officeart/2005/8/layout/hList7#3"/>
    <dgm:cxn modelId="{903A861E-9115-41D0-A7AA-3D78B272B3A6}" type="presParOf" srcId="{1C42931C-5699-489C-B608-BC1C14D37405}" destId="{1BE91D22-D00B-4C9A-BDE1-04CE9E029B57}" srcOrd="1" destOrd="0" presId="urn:microsoft.com/office/officeart/2005/8/layout/hList7#3"/>
    <dgm:cxn modelId="{EA74D650-A35A-41B9-9B50-51FFB8FC6B63}" type="presParOf" srcId="{1C42931C-5699-489C-B608-BC1C14D37405}" destId="{2A242514-D6F4-42AA-834A-9C9A88D824D4}" srcOrd="2" destOrd="0" presId="urn:microsoft.com/office/officeart/2005/8/layout/hList7#3"/>
    <dgm:cxn modelId="{61932C70-F632-4F71-A731-3F68160FFE6E}" type="presParOf" srcId="{1C42931C-5699-489C-B608-BC1C14D37405}" destId="{A0974D89-B8EC-4F45-8324-87D45818FAAD}" srcOrd="3" destOrd="0" presId="urn:microsoft.com/office/officeart/2005/8/layout/hList7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Tezin</a:t>
          </a:r>
          <a:r>
            <a:rPr lang="en-US" dirty="0" smtClean="0"/>
            <a:t> </a:t>
          </a:r>
          <a:r>
            <a:rPr lang="en-US" dirty="0" err="1" smtClean="0"/>
            <a:t>Amacı</a:t>
          </a:r>
          <a:r>
            <a:rPr lang="en-US" dirty="0" smtClean="0"/>
            <a:t> ve </a:t>
          </a:r>
          <a:r>
            <a:rPr lang="en-US" dirty="0" err="1" smtClean="0"/>
            <a:t>Kapsamı</a:t>
          </a:r>
          <a:endParaRPr lang="en-US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Tezin</a:t>
          </a:r>
          <a:r>
            <a:rPr lang="en-US" dirty="0" smtClean="0"/>
            <a:t> </a:t>
          </a:r>
          <a:r>
            <a:rPr lang="en-US" dirty="0" err="1" smtClean="0"/>
            <a:t>Amacı</a:t>
          </a:r>
          <a:r>
            <a:rPr lang="en-US" dirty="0" smtClean="0"/>
            <a:t> ve </a:t>
          </a:r>
          <a:r>
            <a:rPr lang="en-US" dirty="0" err="1" smtClean="0"/>
            <a:t>Kapsamı</a:t>
          </a:r>
          <a:endParaRPr lang="en-US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Özgün</a:t>
          </a:r>
          <a:r>
            <a:rPr lang="en-US" dirty="0" smtClean="0"/>
            <a:t> </a:t>
          </a:r>
          <a:r>
            <a:rPr lang="en-US" dirty="0" err="1" smtClean="0"/>
            <a:t>Değer</a:t>
          </a:r>
          <a:endParaRPr lang="en-US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Özgün</a:t>
          </a:r>
          <a:r>
            <a:rPr lang="en-US" dirty="0" smtClean="0"/>
            <a:t> </a:t>
          </a:r>
          <a:r>
            <a:rPr lang="en-US" dirty="0" err="1" smtClean="0"/>
            <a:t>Değer</a:t>
          </a:r>
          <a:endParaRPr lang="en-US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Özgün</a:t>
          </a:r>
          <a:r>
            <a:rPr lang="en-US" dirty="0" smtClean="0"/>
            <a:t> </a:t>
          </a:r>
          <a:r>
            <a:rPr lang="en-US" dirty="0" err="1" smtClean="0"/>
            <a:t>Değer</a:t>
          </a:r>
          <a:endParaRPr lang="en-US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Yaygın</a:t>
          </a:r>
          <a:r>
            <a:rPr lang="en-US" dirty="0" smtClean="0"/>
            <a:t> </a:t>
          </a:r>
          <a:r>
            <a:rPr lang="en-US" dirty="0" err="1" smtClean="0"/>
            <a:t>Etki</a:t>
          </a:r>
          <a:endParaRPr lang="en-US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Yaygın</a:t>
          </a:r>
          <a:r>
            <a:rPr lang="en-US" dirty="0" smtClean="0"/>
            <a:t> </a:t>
          </a:r>
          <a:r>
            <a:rPr lang="en-US" dirty="0" err="1" smtClean="0"/>
            <a:t>Etki</a:t>
          </a:r>
          <a:endParaRPr lang="en-US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48141F9-3ADA-471C-960B-0DFB07120D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39C393B-8F43-4E9C-942D-3FDA881EB679}">
      <dgm:prSet/>
      <dgm:spPr/>
      <dgm:t>
        <a:bodyPr/>
        <a:lstStyle/>
        <a:p>
          <a:pPr rtl="0"/>
          <a:r>
            <a:rPr lang="tr-TR" dirty="0" smtClean="0"/>
            <a:t>Literatür Araştırması</a:t>
          </a:r>
          <a:endParaRPr lang="fr-FR" dirty="0"/>
        </a:p>
      </dgm:t>
    </dgm:pt>
    <dgm:pt modelId="{47D0DC26-168B-45E6-9E9C-83D7762581CA}" type="parTrans" cxnId="{928F61C3-97D4-40B2-9B65-E596F4622353}">
      <dgm:prSet/>
      <dgm:spPr/>
      <dgm:t>
        <a:bodyPr/>
        <a:lstStyle/>
        <a:p>
          <a:endParaRPr lang="fr-FR"/>
        </a:p>
      </dgm:t>
    </dgm:pt>
    <dgm:pt modelId="{94184456-0521-4B8B-B1E8-BDF39F9481CF}" type="sibTrans" cxnId="{928F61C3-97D4-40B2-9B65-E596F4622353}">
      <dgm:prSet/>
      <dgm:spPr/>
      <dgm:t>
        <a:bodyPr/>
        <a:lstStyle/>
        <a:p>
          <a:endParaRPr lang="fr-FR"/>
        </a:p>
      </dgm:t>
    </dgm:pt>
    <dgm:pt modelId="{9B88003C-E307-4F03-9610-117F20705CE6}" type="pres">
      <dgm:prSet presAssocID="{A48141F9-3ADA-471C-960B-0DFB07120D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8332261-A447-4617-8100-7EE2BB5A6781}" type="pres">
      <dgm:prSet presAssocID="{239C393B-8F43-4E9C-942D-3FDA881EB6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28F61C3-97D4-40B2-9B65-E596F4622353}" srcId="{A48141F9-3ADA-471C-960B-0DFB07120D99}" destId="{239C393B-8F43-4E9C-942D-3FDA881EB679}" srcOrd="0" destOrd="0" parTransId="{47D0DC26-168B-45E6-9E9C-83D7762581CA}" sibTransId="{94184456-0521-4B8B-B1E8-BDF39F9481CF}"/>
    <dgm:cxn modelId="{F2300594-C214-4A29-85BD-50BA3F92F2D9}" type="presOf" srcId="{A48141F9-3ADA-471C-960B-0DFB07120D99}" destId="{9B88003C-E307-4F03-9610-117F20705CE6}" srcOrd="0" destOrd="0" presId="urn:microsoft.com/office/officeart/2005/8/layout/vList2"/>
    <dgm:cxn modelId="{7CF09237-93E0-4B8F-B614-AA8755CD4EA0}" type="presOf" srcId="{239C393B-8F43-4E9C-942D-3FDA881EB679}" destId="{D8332261-A447-4617-8100-7EE2BB5A6781}" srcOrd="0" destOrd="0" presId="urn:microsoft.com/office/officeart/2005/8/layout/vList2"/>
    <dgm:cxn modelId="{8DB0C5FF-C748-484F-9809-7EF0E4B5CF83}" type="presParOf" srcId="{9B88003C-E307-4F03-9610-117F20705CE6}" destId="{D8332261-A447-4617-8100-7EE2BB5A678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0F0758A-3116-40D2-8FB4-1E746E79B17B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C524317-0A27-407A-AA82-E1D623AEC19D}">
      <dgm:prSet/>
      <dgm:spPr>
        <a:solidFill>
          <a:schemeClr val="accent1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b="1" dirty="0" smtClean="0"/>
            <a:t>Y</a:t>
          </a:r>
          <a:r>
            <a:rPr lang="tr-TR" b="1" dirty="0" smtClean="0"/>
            <a:t>azılım sürdürülebilirliğini etkileyen metrikler</a:t>
          </a:r>
          <a:endParaRPr lang="fr-FR" b="1" dirty="0"/>
        </a:p>
      </dgm:t>
    </dgm:pt>
    <dgm:pt modelId="{944AF9E5-4857-4C60-BF03-31801B1DCCC7}" type="parTrans" cxnId="{2AEA8E1E-4C66-4EB8-B13F-2BA56FE6CFEC}">
      <dgm:prSet/>
      <dgm:spPr/>
      <dgm:t>
        <a:bodyPr/>
        <a:lstStyle/>
        <a:p>
          <a:endParaRPr lang="fr-FR"/>
        </a:p>
      </dgm:t>
    </dgm:pt>
    <dgm:pt modelId="{FC8546F6-5A45-434C-9B5F-3D25F524C06C}" type="sibTrans" cxnId="{2AEA8E1E-4C66-4EB8-B13F-2BA56FE6CFEC}">
      <dgm:prSet/>
      <dgm:spPr/>
      <dgm:t>
        <a:bodyPr/>
        <a:lstStyle/>
        <a:p>
          <a:endParaRPr lang="fr-FR"/>
        </a:p>
      </dgm:t>
    </dgm:pt>
    <dgm:pt modelId="{3A61DD0D-DEFC-4821-8D20-18FB32DDAFD5}">
      <dgm:prSet/>
      <dgm:spPr>
        <a:solidFill>
          <a:schemeClr val="accent1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b="1" dirty="0" err="1" smtClean="0"/>
            <a:t>Sü</a:t>
          </a:r>
          <a:r>
            <a:rPr lang="tr-TR" b="1" dirty="0" err="1" smtClean="0"/>
            <a:t>rdürülebilirliği</a:t>
          </a:r>
          <a:r>
            <a:rPr lang="tr-TR" b="1" dirty="0" smtClean="0"/>
            <a:t> destekleyecek şekilde konfigürasyon tanımlamaları</a:t>
          </a:r>
          <a:endParaRPr lang="fr-FR" b="1" dirty="0"/>
        </a:p>
      </dgm:t>
    </dgm:pt>
    <dgm:pt modelId="{FDE16E26-1CA9-4FF8-97FA-1AFD53CAAE75}" type="parTrans" cxnId="{2FDECF59-402B-4CA1-9C5A-D4E2566423A2}">
      <dgm:prSet/>
      <dgm:spPr/>
      <dgm:t>
        <a:bodyPr/>
        <a:lstStyle/>
        <a:p>
          <a:endParaRPr lang="fr-FR"/>
        </a:p>
      </dgm:t>
    </dgm:pt>
    <dgm:pt modelId="{5A8F405D-2842-4C3B-8D96-79D9EEAE59B4}" type="sibTrans" cxnId="{2FDECF59-402B-4CA1-9C5A-D4E2566423A2}">
      <dgm:prSet/>
      <dgm:spPr/>
      <dgm:t>
        <a:bodyPr/>
        <a:lstStyle/>
        <a:p>
          <a:endParaRPr lang="fr-FR"/>
        </a:p>
      </dgm:t>
    </dgm:pt>
    <dgm:pt modelId="{0AAF9F0E-1597-4F2D-925C-D0853C9A013E}">
      <dgm:prSet/>
      <dgm:spPr>
        <a:solidFill>
          <a:schemeClr val="accent1">
            <a:lumMod val="50000"/>
          </a:schemeClr>
        </a:solid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b="1" dirty="0" smtClean="0"/>
            <a:t>E</a:t>
          </a:r>
          <a:r>
            <a:rPr lang="tr-TR" b="1" dirty="0" err="1" smtClean="0"/>
            <a:t>nerji</a:t>
          </a:r>
          <a:r>
            <a:rPr lang="tr-TR" b="1" dirty="0" smtClean="0"/>
            <a:t> verimli yazılımın nasıl geliştirileceği</a:t>
          </a:r>
          <a:endParaRPr lang="fr-FR" b="1" dirty="0"/>
        </a:p>
      </dgm:t>
    </dgm:pt>
    <dgm:pt modelId="{DB250DF4-B03E-4C09-A330-7C63BC67D5B5}" type="parTrans" cxnId="{4D4E6389-A7FA-4547-BA57-57B3BCC09656}">
      <dgm:prSet/>
      <dgm:spPr/>
      <dgm:t>
        <a:bodyPr/>
        <a:lstStyle/>
        <a:p>
          <a:endParaRPr lang="fr-FR"/>
        </a:p>
      </dgm:t>
    </dgm:pt>
    <dgm:pt modelId="{CB84E137-EA45-420C-80BA-5B5B9574A7F0}" type="sibTrans" cxnId="{4D4E6389-A7FA-4547-BA57-57B3BCC09656}">
      <dgm:prSet/>
      <dgm:spPr/>
      <dgm:t>
        <a:bodyPr/>
        <a:lstStyle/>
        <a:p>
          <a:endParaRPr lang="fr-FR"/>
        </a:p>
      </dgm:t>
    </dgm:pt>
    <dgm:pt modelId="{3D7A5093-36E1-45C3-A69A-1E032460DD24}">
      <dgm:prSet/>
      <dgm:spPr>
        <a:solidFill>
          <a:schemeClr val="accent1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tr-TR" b="1" dirty="0" smtClean="0"/>
            <a:t>Sadece donanımsal açıdan </a:t>
          </a:r>
          <a:r>
            <a:rPr lang="tr-TR" b="1" dirty="0" err="1" smtClean="0"/>
            <a:t>değerlendirm</a:t>
          </a:r>
          <a:r>
            <a:rPr lang="en-US" b="1" dirty="0" smtClean="0"/>
            <a:t>e </a:t>
          </a:r>
          <a:r>
            <a:rPr lang="en-US" b="1" dirty="0" err="1" smtClean="0"/>
            <a:t>yapılması</a:t>
          </a:r>
          <a:endParaRPr lang="fr-FR" b="1" dirty="0"/>
        </a:p>
      </dgm:t>
    </dgm:pt>
    <dgm:pt modelId="{3DA98A22-2B4B-4418-94FE-DDCE6E301DAB}" type="parTrans" cxnId="{8A949BBA-156C-4DFE-95F5-8FC409ACC5EE}">
      <dgm:prSet/>
      <dgm:spPr/>
      <dgm:t>
        <a:bodyPr/>
        <a:lstStyle/>
        <a:p>
          <a:endParaRPr lang="fr-FR"/>
        </a:p>
      </dgm:t>
    </dgm:pt>
    <dgm:pt modelId="{6AE336B7-8DCF-4551-9898-04660052A074}" type="sibTrans" cxnId="{8A949BBA-156C-4DFE-95F5-8FC409ACC5EE}">
      <dgm:prSet/>
      <dgm:spPr/>
      <dgm:t>
        <a:bodyPr/>
        <a:lstStyle/>
        <a:p>
          <a:endParaRPr lang="fr-FR"/>
        </a:p>
      </dgm:t>
    </dgm:pt>
    <dgm:pt modelId="{340F89FF-0524-4CEA-A662-020BC4240EB4}">
      <dgm:prSet/>
      <dgm:spPr>
        <a:solidFill>
          <a:schemeClr val="accent1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tr-TR" b="1" dirty="0" err="1" smtClean="0"/>
            <a:t>Yazılımsal</a:t>
          </a:r>
          <a:r>
            <a:rPr lang="tr-TR" b="1" dirty="0" smtClean="0"/>
            <a:t> açıdan sürdürülebilirliği tüm boyutları ile ele alan metrikler net olarak tanımlanmamıştır</a:t>
          </a:r>
          <a:endParaRPr lang="fr-FR" b="1" dirty="0"/>
        </a:p>
      </dgm:t>
    </dgm:pt>
    <dgm:pt modelId="{F6E13D7F-FA58-4A88-875B-C05F262E14C4}" type="parTrans" cxnId="{B165B313-0CC3-4D19-8FF6-F1CB9CF6A07F}">
      <dgm:prSet/>
      <dgm:spPr/>
      <dgm:t>
        <a:bodyPr/>
        <a:lstStyle/>
        <a:p>
          <a:endParaRPr lang="fr-FR"/>
        </a:p>
      </dgm:t>
    </dgm:pt>
    <dgm:pt modelId="{B8B919C9-A655-43C9-9E30-68FBDDE1F46E}" type="sibTrans" cxnId="{B165B313-0CC3-4D19-8FF6-F1CB9CF6A07F}">
      <dgm:prSet/>
      <dgm:spPr/>
      <dgm:t>
        <a:bodyPr/>
        <a:lstStyle/>
        <a:p>
          <a:endParaRPr lang="fr-FR"/>
        </a:p>
      </dgm:t>
    </dgm:pt>
    <dgm:pt modelId="{04E9D3F6-B3B8-4949-B6E3-FFCD1EF8B372}">
      <dgm:prSet/>
      <dgm:spPr>
        <a:solidFill>
          <a:schemeClr val="accent1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tr-TR" b="1" dirty="0" smtClean="0"/>
            <a:t>Yazılım mühendisliğinde sürdürülebilirlik anlamında uçtan uca yönetim imkânı sunan bir model bulunmamaktadır</a:t>
          </a:r>
          <a:endParaRPr lang="fr-FR" b="1" dirty="0"/>
        </a:p>
      </dgm:t>
    </dgm:pt>
    <dgm:pt modelId="{6B89F785-F4D7-412E-B9CC-54F0D83A2A5F}" type="parTrans" cxnId="{4ABFA36D-B9BC-42BC-BD4A-7DA7F5E4D7AF}">
      <dgm:prSet/>
      <dgm:spPr/>
      <dgm:t>
        <a:bodyPr/>
        <a:lstStyle/>
        <a:p>
          <a:endParaRPr lang="fr-FR"/>
        </a:p>
      </dgm:t>
    </dgm:pt>
    <dgm:pt modelId="{FA4D1389-5DBA-4E5D-B8C8-853B806BDC8B}" type="sibTrans" cxnId="{4ABFA36D-B9BC-42BC-BD4A-7DA7F5E4D7AF}">
      <dgm:prSet/>
      <dgm:spPr/>
      <dgm:t>
        <a:bodyPr/>
        <a:lstStyle/>
        <a:p>
          <a:endParaRPr lang="fr-FR"/>
        </a:p>
      </dgm:t>
    </dgm:pt>
    <dgm:pt modelId="{307614D2-8B24-4978-97EC-81F767E67DBE}">
      <dgm:prSet/>
      <dgm:spPr>
        <a:solidFill>
          <a:schemeClr val="accent1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tr-TR" b="1" dirty="0" smtClean="0"/>
            <a:t>Yazılım mühendisliğinde sürdürülebilirliği olmazsa olmaz bir unsur olarak kabul görmesi ve paydaşlar tarafından benimsenmesi </a:t>
          </a:r>
          <a:endParaRPr lang="fr-FR" b="1" dirty="0"/>
        </a:p>
      </dgm:t>
    </dgm:pt>
    <dgm:pt modelId="{F52B3457-5879-49A3-B99A-8DDE749303B0}" type="parTrans" cxnId="{340C7429-5C2B-447E-A1B3-4A56112612C4}">
      <dgm:prSet/>
      <dgm:spPr/>
      <dgm:t>
        <a:bodyPr/>
        <a:lstStyle/>
        <a:p>
          <a:endParaRPr lang="fr-FR"/>
        </a:p>
      </dgm:t>
    </dgm:pt>
    <dgm:pt modelId="{59B56B2A-3BC8-426B-8452-CE1DA76D22F9}" type="sibTrans" cxnId="{340C7429-5C2B-447E-A1B3-4A56112612C4}">
      <dgm:prSet/>
      <dgm:spPr/>
      <dgm:t>
        <a:bodyPr/>
        <a:lstStyle/>
        <a:p>
          <a:endParaRPr lang="fr-FR"/>
        </a:p>
      </dgm:t>
    </dgm:pt>
    <dgm:pt modelId="{8EB3808A-E608-4F91-A4B3-5AB8D3D9FB7F}" type="pres">
      <dgm:prSet presAssocID="{00F0758A-3116-40D2-8FB4-1E746E79B17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24D7EB-4B0A-4F41-BB71-B7110E2037F1}" type="pres">
      <dgm:prSet presAssocID="{DC524317-0A27-407A-AA82-E1D623AEC19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3DF4D-190A-4479-BD6E-8F87C2B076AF}" type="pres">
      <dgm:prSet presAssocID="{FC8546F6-5A45-434C-9B5F-3D25F524C06C}" presName="sibTrans" presStyleCnt="0"/>
      <dgm:spPr/>
    </dgm:pt>
    <dgm:pt modelId="{560A37C6-F8F2-4DC5-A49B-0972B08E714B}" type="pres">
      <dgm:prSet presAssocID="{3A61DD0D-DEFC-4821-8D20-18FB32DDAFD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E3171-1945-424D-B26B-C20A0790CE91}" type="pres">
      <dgm:prSet presAssocID="{5A8F405D-2842-4C3B-8D96-79D9EEAE59B4}" presName="sibTrans" presStyleCnt="0"/>
      <dgm:spPr/>
    </dgm:pt>
    <dgm:pt modelId="{18F1DCA1-15C7-455C-9E4D-86AC1427656E}" type="pres">
      <dgm:prSet presAssocID="{0AAF9F0E-1597-4F2D-925C-D0853C9A013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0D7C5-2158-40E2-95B3-664F46E6303C}" type="pres">
      <dgm:prSet presAssocID="{CB84E137-EA45-420C-80BA-5B5B9574A7F0}" presName="sibTrans" presStyleCnt="0"/>
      <dgm:spPr/>
    </dgm:pt>
    <dgm:pt modelId="{72B3A1A9-AF91-4B95-9F83-897E8D5A5891}" type="pres">
      <dgm:prSet presAssocID="{3D7A5093-36E1-45C3-A69A-1E032460DD2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610B1-F3D7-4196-A803-060A107658D7}" type="pres">
      <dgm:prSet presAssocID="{6AE336B7-8DCF-4551-9898-04660052A074}" presName="sibTrans" presStyleCnt="0"/>
      <dgm:spPr/>
    </dgm:pt>
    <dgm:pt modelId="{2B952920-8AE8-42C5-A224-1516EB76A34D}" type="pres">
      <dgm:prSet presAssocID="{340F89FF-0524-4CEA-A662-020BC4240EB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4EB26-40C9-4B03-BEFD-00B0E007DECE}" type="pres">
      <dgm:prSet presAssocID="{B8B919C9-A655-43C9-9E30-68FBDDE1F46E}" presName="sibTrans" presStyleCnt="0"/>
      <dgm:spPr/>
    </dgm:pt>
    <dgm:pt modelId="{254CEA03-B585-45B8-921B-F955955F0EDE}" type="pres">
      <dgm:prSet presAssocID="{04E9D3F6-B3B8-4949-B6E3-FFCD1EF8B37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DE97A-3669-4CFB-98E3-5F9449D9E7E9}" type="pres">
      <dgm:prSet presAssocID="{FA4D1389-5DBA-4E5D-B8C8-853B806BDC8B}" presName="sibTrans" presStyleCnt="0"/>
      <dgm:spPr/>
    </dgm:pt>
    <dgm:pt modelId="{638714F8-02F3-4D3B-83A9-4C6D0801383B}" type="pres">
      <dgm:prSet presAssocID="{307614D2-8B24-4978-97EC-81F767E67DB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0C7429-5C2B-447E-A1B3-4A56112612C4}" srcId="{00F0758A-3116-40D2-8FB4-1E746E79B17B}" destId="{307614D2-8B24-4978-97EC-81F767E67DBE}" srcOrd="6" destOrd="0" parTransId="{F52B3457-5879-49A3-B99A-8DDE749303B0}" sibTransId="{59B56B2A-3BC8-426B-8452-CE1DA76D22F9}"/>
    <dgm:cxn modelId="{8A949BBA-156C-4DFE-95F5-8FC409ACC5EE}" srcId="{00F0758A-3116-40D2-8FB4-1E746E79B17B}" destId="{3D7A5093-36E1-45C3-A69A-1E032460DD24}" srcOrd="3" destOrd="0" parTransId="{3DA98A22-2B4B-4418-94FE-DDCE6E301DAB}" sibTransId="{6AE336B7-8DCF-4551-9898-04660052A074}"/>
    <dgm:cxn modelId="{C82903D9-355D-40C3-9A36-CB6098374BF3}" type="presOf" srcId="{340F89FF-0524-4CEA-A662-020BC4240EB4}" destId="{2B952920-8AE8-42C5-A224-1516EB76A34D}" srcOrd="0" destOrd="0" presId="urn:microsoft.com/office/officeart/2005/8/layout/default#1"/>
    <dgm:cxn modelId="{2FDECF59-402B-4CA1-9C5A-D4E2566423A2}" srcId="{00F0758A-3116-40D2-8FB4-1E746E79B17B}" destId="{3A61DD0D-DEFC-4821-8D20-18FB32DDAFD5}" srcOrd="1" destOrd="0" parTransId="{FDE16E26-1CA9-4FF8-97FA-1AFD53CAAE75}" sibTransId="{5A8F405D-2842-4C3B-8D96-79D9EEAE59B4}"/>
    <dgm:cxn modelId="{2AEA8E1E-4C66-4EB8-B13F-2BA56FE6CFEC}" srcId="{00F0758A-3116-40D2-8FB4-1E746E79B17B}" destId="{DC524317-0A27-407A-AA82-E1D623AEC19D}" srcOrd="0" destOrd="0" parTransId="{944AF9E5-4857-4C60-BF03-31801B1DCCC7}" sibTransId="{FC8546F6-5A45-434C-9B5F-3D25F524C06C}"/>
    <dgm:cxn modelId="{4ABFA36D-B9BC-42BC-BD4A-7DA7F5E4D7AF}" srcId="{00F0758A-3116-40D2-8FB4-1E746E79B17B}" destId="{04E9D3F6-B3B8-4949-B6E3-FFCD1EF8B372}" srcOrd="5" destOrd="0" parTransId="{6B89F785-F4D7-412E-B9CC-54F0D83A2A5F}" sibTransId="{FA4D1389-5DBA-4E5D-B8C8-853B806BDC8B}"/>
    <dgm:cxn modelId="{A2C68AFC-0A5F-494C-8DB3-1462C859252A}" type="presOf" srcId="{3D7A5093-36E1-45C3-A69A-1E032460DD24}" destId="{72B3A1A9-AF91-4B95-9F83-897E8D5A5891}" srcOrd="0" destOrd="0" presId="urn:microsoft.com/office/officeart/2005/8/layout/default#1"/>
    <dgm:cxn modelId="{508710B9-F07B-45A1-B11F-5A22959CB0D9}" type="presOf" srcId="{0AAF9F0E-1597-4F2D-925C-D0853C9A013E}" destId="{18F1DCA1-15C7-455C-9E4D-86AC1427656E}" srcOrd="0" destOrd="0" presId="urn:microsoft.com/office/officeart/2005/8/layout/default#1"/>
    <dgm:cxn modelId="{A02FCEF5-6D25-4229-9D0E-9E580CEE9D4A}" type="presOf" srcId="{3A61DD0D-DEFC-4821-8D20-18FB32DDAFD5}" destId="{560A37C6-F8F2-4DC5-A49B-0972B08E714B}" srcOrd="0" destOrd="0" presId="urn:microsoft.com/office/officeart/2005/8/layout/default#1"/>
    <dgm:cxn modelId="{7E3785E6-329F-48DE-A442-7DC368FE96E8}" type="presOf" srcId="{DC524317-0A27-407A-AA82-E1D623AEC19D}" destId="{3C24D7EB-4B0A-4F41-BB71-B7110E2037F1}" srcOrd="0" destOrd="0" presId="urn:microsoft.com/office/officeart/2005/8/layout/default#1"/>
    <dgm:cxn modelId="{B165B313-0CC3-4D19-8FF6-F1CB9CF6A07F}" srcId="{00F0758A-3116-40D2-8FB4-1E746E79B17B}" destId="{340F89FF-0524-4CEA-A662-020BC4240EB4}" srcOrd="4" destOrd="0" parTransId="{F6E13D7F-FA58-4A88-875B-C05F262E14C4}" sibTransId="{B8B919C9-A655-43C9-9E30-68FBDDE1F46E}"/>
    <dgm:cxn modelId="{A2085545-9387-4AD5-9A64-C8C19BA28212}" type="presOf" srcId="{307614D2-8B24-4978-97EC-81F767E67DBE}" destId="{638714F8-02F3-4D3B-83A9-4C6D0801383B}" srcOrd="0" destOrd="0" presId="urn:microsoft.com/office/officeart/2005/8/layout/default#1"/>
    <dgm:cxn modelId="{4D4E6389-A7FA-4547-BA57-57B3BCC09656}" srcId="{00F0758A-3116-40D2-8FB4-1E746E79B17B}" destId="{0AAF9F0E-1597-4F2D-925C-D0853C9A013E}" srcOrd="2" destOrd="0" parTransId="{DB250DF4-B03E-4C09-A330-7C63BC67D5B5}" sibTransId="{CB84E137-EA45-420C-80BA-5B5B9574A7F0}"/>
    <dgm:cxn modelId="{EE1EECFA-DF97-40BD-BF4F-4E07CAF7C842}" type="presOf" srcId="{04E9D3F6-B3B8-4949-B6E3-FFCD1EF8B372}" destId="{254CEA03-B585-45B8-921B-F955955F0EDE}" srcOrd="0" destOrd="0" presId="urn:microsoft.com/office/officeart/2005/8/layout/default#1"/>
    <dgm:cxn modelId="{52861AB6-53D6-499B-89A5-D0B0067B7EA1}" type="presOf" srcId="{00F0758A-3116-40D2-8FB4-1E746E79B17B}" destId="{8EB3808A-E608-4F91-A4B3-5AB8D3D9FB7F}" srcOrd="0" destOrd="0" presId="urn:microsoft.com/office/officeart/2005/8/layout/default#1"/>
    <dgm:cxn modelId="{E36C3DA7-C34D-4C78-B9BC-B34047620CAD}" type="presParOf" srcId="{8EB3808A-E608-4F91-A4B3-5AB8D3D9FB7F}" destId="{3C24D7EB-4B0A-4F41-BB71-B7110E2037F1}" srcOrd="0" destOrd="0" presId="urn:microsoft.com/office/officeart/2005/8/layout/default#1"/>
    <dgm:cxn modelId="{51D52360-66D3-4981-95B6-CB27EAF55429}" type="presParOf" srcId="{8EB3808A-E608-4F91-A4B3-5AB8D3D9FB7F}" destId="{94B3DF4D-190A-4479-BD6E-8F87C2B076AF}" srcOrd="1" destOrd="0" presId="urn:microsoft.com/office/officeart/2005/8/layout/default#1"/>
    <dgm:cxn modelId="{1FA4E53E-0A6E-4825-AD89-930964836DAA}" type="presParOf" srcId="{8EB3808A-E608-4F91-A4B3-5AB8D3D9FB7F}" destId="{560A37C6-F8F2-4DC5-A49B-0972B08E714B}" srcOrd="2" destOrd="0" presId="urn:microsoft.com/office/officeart/2005/8/layout/default#1"/>
    <dgm:cxn modelId="{68BF7CB8-E64E-4024-AA81-CCF281A5DF63}" type="presParOf" srcId="{8EB3808A-E608-4F91-A4B3-5AB8D3D9FB7F}" destId="{428E3171-1945-424D-B26B-C20A0790CE91}" srcOrd="3" destOrd="0" presId="urn:microsoft.com/office/officeart/2005/8/layout/default#1"/>
    <dgm:cxn modelId="{A1E442D0-93F9-4680-B350-2723FC4DA643}" type="presParOf" srcId="{8EB3808A-E608-4F91-A4B3-5AB8D3D9FB7F}" destId="{18F1DCA1-15C7-455C-9E4D-86AC1427656E}" srcOrd="4" destOrd="0" presId="urn:microsoft.com/office/officeart/2005/8/layout/default#1"/>
    <dgm:cxn modelId="{80E71F1B-1B97-4268-97AE-C59A62658C35}" type="presParOf" srcId="{8EB3808A-E608-4F91-A4B3-5AB8D3D9FB7F}" destId="{26F0D7C5-2158-40E2-95B3-664F46E6303C}" srcOrd="5" destOrd="0" presId="urn:microsoft.com/office/officeart/2005/8/layout/default#1"/>
    <dgm:cxn modelId="{DCE9B511-1102-4032-B418-B3FD9122DED1}" type="presParOf" srcId="{8EB3808A-E608-4F91-A4B3-5AB8D3D9FB7F}" destId="{72B3A1A9-AF91-4B95-9F83-897E8D5A5891}" srcOrd="6" destOrd="0" presId="urn:microsoft.com/office/officeart/2005/8/layout/default#1"/>
    <dgm:cxn modelId="{72C45718-EA3B-4247-9579-3B199BE26D32}" type="presParOf" srcId="{8EB3808A-E608-4F91-A4B3-5AB8D3D9FB7F}" destId="{BFF610B1-F3D7-4196-A803-060A107658D7}" srcOrd="7" destOrd="0" presId="urn:microsoft.com/office/officeart/2005/8/layout/default#1"/>
    <dgm:cxn modelId="{94CE006D-A224-441B-95AA-B91E24CECAE4}" type="presParOf" srcId="{8EB3808A-E608-4F91-A4B3-5AB8D3D9FB7F}" destId="{2B952920-8AE8-42C5-A224-1516EB76A34D}" srcOrd="8" destOrd="0" presId="urn:microsoft.com/office/officeart/2005/8/layout/default#1"/>
    <dgm:cxn modelId="{E639378A-942B-4028-986F-724C7F117E89}" type="presParOf" srcId="{8EB3808A-E608-4F91-A4B3-5AB8D3D9FB7F}" destId="{47A4EB26-40C9-4B03-BEFD-00B0E007DECE}" srcOrd="9" destOrd="0" presId="urn:microsoft.com/office/officeart/2005/8/layout/default#1"/>
    <dgm:cxn modelId="{2419D70A-68FA-452E-949F-875BCFD42EBE}" type="presParOf" srcId="{8EB3808A-E608-4F91-A4B3-5AB8D3D9FB7F}" destId="{254CEA03-B585-45B8-921B-F955955F0EDE}" srcOrd="10" destOrd="0" presId="urn:microsoft.com/office/officeart/2005/8/layout/default#1"/>
    <dgm:cxn modelId="{D640F544-B7C6-448D-BC7A-CBB39F1012A1}" type="presParOf" srcId="{8EB3808A-E608-4F91-A4B3-5AB8D3D9FB7F}" destId="{DA2DE97A-3669-4CFB-98E3-5F9449D9E7E9}" srcOrd="11" destOrd="0" presId="urn:microsoft.com/office/officeart/2005/8/layout/default#1"/>
    <dgm:cxn modelId="{DF7B6EB4-8EE6-4565-99D8-B9EEAB66DA13}" type="presParOf" srcId="{8EB3808A-E608-4F91-A4B3-5AB8D3D9FB7F}" destId="{638714F8-02F3-4D3B-83A9-4C6D0801383B}" srcOrd="12" destOrd="0" presId="urn:microsoft.com/office/officeart/2005/8/layout/default#1"/>
  </dgm:cxnLst>
  <dgm:bg>
    <a:effectLst>
      <a:glow rad="635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Tezin</a:t>
          </a:r>
          <a:r>
            <a:rPr lang="en-US" dirty="0" smtClean="0"/>
            <a:t> </a:t>
          </a:r>
          <a:r>
            <a:rPr lang="en-US" dirty="0" err="1" smtClean="0"/>
            <a:t>Yönetimsel</a:t>
          </a:r>
          <a:r>
            <a:rPr lang="en-US" dirty="0" smtClean="0"/>
            <a:t> </a:t>
          </a:r>
          <a:r>
            <a:rPr lang="en-US" dirty="0" err="1" smtClean="0"/>
            <a:t>Katkıları</a:t>
          </a:r>
          <a:endParaRPr lang="en-US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07BB9-A7CF-4749-85F2-E35D1D29DC7B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EF4D48-9206-4E9A-95E1-3BA8D45F48B8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tr-TR" dirty="0" smtClean="0"/>
            <a:t>Koray ÇIRAK</a:t>
          </a:r>
          <a:endParaRPr lang="en-US" dirty="0" smtClean="0"/>
        </a:p>
        <a:p>
          <a:pPr rtl="0"/>
          <a:r>
            <a:rPr lang="tr-TR" b="1" dirty="0" smtClean="0"/>
            <a:t>İşletme Mühendisliği Ana Bilim Dalı</a:t>
          </a:r>
          <a:endParaRPr lang="tr-TR" dirty="0" smtClean="0"/>
        </a:p>
        <a:p>
          <a:endParaRPr lang="tr-TR" b="1" dirty="0" smtClean="0"/>
        </a:p>
        <a:p>
          <a:r>
            <a:rPr lang="tr-TR" b="1" dirty="0" smtClean="0"/>
            <a:t>İşletme Mühendisliği Programı</a:t>
          </a:r>
          <a:endParaRPr lang="fr-FR" dirty="0"/>
        </a:p>
      </dgm:t>
    </dgm:pt>
    <dgm:pt modelId="{33529EBC-E7A6-49A8-9400-0240561514C2}" type="parTrans" cxnId="{DC8DEB3B-B4C5-4939-A03D-36E48485DD5A}">
      <dgm:prSet/>
      <dgm:spPr/>
      <dgm:t>
        <a:bodyPr/>
        <a:lstStyle/>
        <a:p>
          <a:endParaRPr lang="fr-FR"/>
        </a:p>
      </dgm:t>
    </dgm:pt>
    <dgm:pt modelId="{CAE08583-674D-41C8-A77F-26B42886EACE}" type="sibTrans" cxnId="{DC8DEB3B-B4C5-4939-A03D-36E48485DD5A}">
      <dgm:prSet/>
      <dgm:spPr/>
      <dgm:t>
        <a:bodyPr/>
        <a:lstStyle/>
        <a:p>
          <a:endParaRPr lang="fr-FR"/>
        </a:p>
      </dgm:t>
    </dgm:pt>
    <dgm:pt modelId="{160B9D1C-38CE-4498-B030-9AFBF436A45B}" type="pres">
      <dgm:prSet presAssocID="{B1E07BB9-A7CF-4749-85F2-E35D1D29DC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A70724-0255-4978-9D75-FB9E64376C62}" type="pres">
      <dgm:prSet presAssocID="{C1EF4D48-9206-4E9A-95E1-3BA8D45F48B8}" presName="parentText" presStyleLbl="node1" presStyleIdx="0" presStyleCnt="1" custScaleY="128769" custLinFactNeighborY="3072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8DEB3B-B4C5-4939-A03D-36E48485DD5A}" srcId="{B1E07BB9-A7CF-4749-85F2-E35D1D29DC7B}" destId="{C1EF4D48-9206-4E9A-95E1-3BA8D45F48B8}" srcOrd="0" destOrd="0" parTransId="{33529EBC-E7A6-49A8-9400-0240561514C2}" sibTransId="{CAE08583-674D-41C8-A77F-26B42886EACE}"/>
    <dgm:cxn modelId="{1E46CAAF-6BAD-4586-99A8-DE44549CDA7B}" type="presOf" srcId="{C1EF4D48-9206-4E9A-95E1-3BA8D45F48B8}" destId="{12A70724-0255-4978-9D75-FB9E64376C62}" srcOrd="0" destOrd="0" presId="urn:microsoft.com/office/officeart/2005/8/layout/vList2"/>
    <dgm:cxn modelId="{049B9DAA-B1D2-499D-9490-AB48B41858A4}" type="presOf" srcId="{B1E07BB9-A7CF-4749-85F2-E35D1D29DC7B}" destId="{160B9D1C-38CE-4498-B030-9AFBF436A45B}" srcOrd="0" destOrd="0" presId="urn:microsoft.com/office/officeart/2005/8/layout/vList2"/>
    <dgm:cxn modelId="{2E627BA7-2116-4A94-A117-B4C9BD83EE14}" type="presParOf" srcId="{160B9D1C-38CE-4498-B030-9AFBF436A45B}" destId="{12A70724-0255-4978-9D75-FB9E64376C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Tezin</a:t>
          </a:r>
          <a:r>
            <a:rPr lang="en-US" dirty="0" smtClean="0"/>
            <a:t> </a:t>
          </a:r>
          <a:r>
            <a:rPr lang="en-US" dirty="0" err="1" smtClean="0"/>
            <a:t>Akademik</a:t>
          </a:r>
          <a:r>
            <a:rPr lang="en-US" dirty="0" smtClean="0"/>
            <a:t> </a:t>
          </a:r>
          <a:r>
            <a:rPr lang="en-US" dirty="0" err="1" smtClean="0"/>
            <a:t>Katkıları</a:t>
          </a:r>
          <a:endParaRPr lang="en-US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tr-TR" b="0" dirty="0" smtClean="0"/>
            <a:t>Kullanılacak Yöntem veya Teknikler</a:t>
          </a:r>
          <a:endParaRPr lang="en-US" b="0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tr-TR" b="0" dirty="0" smtClean="0"/>
            <a:t>Kullanılacak teknik donanımlar, yazılımlar </a:t>
          </a:r>
          <a:endParaRPr lang="en-US" b="0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tr-TR" b="0" dirty="0" smtClean="0"/>
            <a:t>Zaman planlama </a:t>
          </a:r>
          <a:endParaRPr lang="en-US" b="0" dirty="0" smtClean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tr-TR" dirty="0" smtClean="0"/>
            <a:t>Ajanda</a:t>
          </a:r>
          <a:endParaRPr lang="fr-FR" dirty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5156537-F048-48A9-A94C-2BB9BA802A4F}" type="presOf" srcId="{0AE858A2-0A94-476F-8FF5-92AF58643387}" destId="{776B9276-F455-479C-B980-DBE7194505AF}" srcOrd="0" destOrd="0" presId="urn:microsoft.com/office/officeart/2005/8/layout/vList2"/>
    <dgm:cxn modelId="{9BB01467-940C-42E9-95E0-1F32477CF60D}" type="presOf" srcId="{785272D3-658B-48D2-8DAF-647A703C86F1}" destId="{04960B07-0219-46A6-B698-85341BF66508}" srcOrd="0" destOrd="0" presId="urn:microsoft.com/office/officeart/2005/8/layout/vList2"/>
    <dgm:cxn modelId="{C2BF9B8B-9728-4DB2-8870-F05695FEF18D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31373E-5368-4A8F-AF69-8BAF181750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7915955-ADA3-4E76-A548-B6319D41C5F0}">
      <dgm:prSet/>
      <dgm:spPr/>
      <dgm:t>
        <a:bodyPr/>
        <a:lstStyle/>
        <a:p>
          <a:pPr rtl="0"/>
          <a:r>
            <a:rPr lang="tr-TR" dirty="0" smtClean="0"/>
            <a:t>Giriş</a:t>
          </a:r>
          <a:r>
            <a:rPr lang="en-US" dirty="0" smtClean="0"/>
            <a:t>  </a:t>
          </a:r>
          <a:endParaRPr lang="fr-FR" dirty="0"/>
        </a:p>
      </dgm:t>
    </dgm:pt>
    <dgm:pt modelId="{81232D0F-FCBB-4230-BCE4-BDCA4CB85BB9}" type="parTrans" cxnId="{EE7B8FFD-7A6B-493F-934A-1E425AB3A98B}">
      <dgm:prSet/>
      <dgm:spPr/>
      <dgm:t>
        <a:bodyPr/>
        <a:lstStyle/>
        <a:p>
          <a:endParaRPr lang="fr-FR"/>
        </a:p>
      </dgm:t>
    </dgm:pt>
    <dgm:pt modelId="{683974A4-5504-4D67-873F-55F1039316EF}" type="sibTrans" cxnId="{EE7B8FFD-7A6B-493F-934A-1E425AB3A98B}">
      <dgm:prSet/>
      <dgm:spPr/>
      <dgm:t>
        <a:bodyPr/>
        <a:lstStyle/>
        <a:p>
          <a:endParaRPr lang="fr-FR"/>
        </a:p>
      </dgm:t>
    </dgm:pt>
    <dgm:pt modelId="{4A5A9402-5E78-4F78-9894-BE0E51FF5B5C}" type="pres">
      <dgm:prSet presAssocID="{4231373E-5368-4A8F-AF69-8BAF181750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9121CF0-75D5-426D-805D-D60DC318482E}" type="pres">
      <dgm:prSet presAssocID="{C7915955-ADA3-4E76-A548-B6319D41C5F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7B8FFD-7A6B-493F-934A-1E425AB3A98B}" srcId="{4231373E-5368-4A8F-AF69-8BAF18175044}" destId="{C7915955-ADA3-4E76-A548-B6319D41C5F0}" srcOrd="0" destOrd="0" parTransId="{81232D0F-FCBB-4230-BCE4-BDCA4CB85BB9}" sibTransId="{683974A4-5504-4D67-873F-55F1039316EF}"/>
    <dgm:cxn modelId="{585640DC-B5C1-4968-8A44-63BCE48978C7}" type="presOf" srcId="{C7915955-ADA3-4E76-A548-B6319D41C5F0}" destId="{F9121CF0-75D5-426D-805D-D60DC318482E}" srcOrd="0" destOrd="0" presId="urn:microsoft.com/office/officeart/2005/8/layout/vList2"/>
    <dgm:cxn modelId="{DCFFDE3B-AD6A-4820-BD88-CCBF56234734}" type="presOf" srcId="{4231373E-5368-4A8F-AF69-8BAF18175044}" destId="{4A5A9402-5E78-4F78-9894-BE0E51FF5B5C}" srcOrd="0" destOrd="0" presId="urn:microsoft.com/office/officeart/2005/8/layout/vList2"/>
    <dgm:cxn modelId="{4AEC8005-3380-498A-97AA-2DF1649A838A}" type="presParOf" srcId="{4A5A9402-5E78-4F78-9894-BE0E51FF5B5C}" destId="{F9121CF0-75D5-426D-805D-D60DC31848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F02D8E-C340-4D5A-A727-A09A56CCE34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3492876-D7A0-4CD5-BC67-B7B01981A268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endParaRPr lang="en-US" sz="1400" dirty="0" smtClean="0"/>
        </a:p>
        <a:p>
          <a:pPr rtl="0"/>
          <a:endParaRPr lang="en-US" sz="1600" dirty="0" smtClean="0"/>
        </a:p>
        <a:p>
          <a:pPr rtl="0"/>
          <a:endParaRPr lang="en-US" sz="1600" dirty="0" smtClean="0"/>
        </a:p>
        <a:p>
          <a:pPr rtl="0"/>
          <a:r>
            <a:rPr lang="en-US" sz="1400" dirty="0" smtClean="0"/>
            <a:t>"</a:t>
          </a:r>
          <a:r>
            <a:rPr lang="tr-TR" sz="1400" b="0" i="0" dirty="0" smtClean="0"/>
            <a:t>Moore Kanunu</a:t>
          </a:r>
          <a:r>
            <a:rPr lang="en-US" sz="1400" dirty="0" smtClean="0"/>
            <a:t>“: Gordon Moore, Intel</a:t>
          </a:r>
          <a:r>
            <a:rPr lang="tr-TR" sz="1400" dirty="0" smtClean="0"/>
            <a:t> kurucularından</a:t>
          </a:r>
          <a:r>
            <a:rPr lang="en-US" sz="1400" dirty="0" smtClean="0"/>
            <a:t>, </a:t>
          </a:r>
          <a:r>
            <a:rPr lang="tr-TR" sz="1400" b="1" dirty="0" smtClean="0"/>
            <a:t>bilgisayarların işlemci</a:t>
          </a:r>
          <a:r>
            <a:rPr lang="en-US" sz="1400" b="1" dirty="0" smtClean="0"/>
            <a:t> </a:t>
          </a:r>
          <a:r>
            <a:rPr lang="tr-TR" sz="1400" b="1" dirty="0" smtClean="0"/>
            <a:t>gücünün her 2 yılda bir iki katına çıkacağını </a:t>
          </a:r>
          <a:r>
            <a:rPr lang="tr-TR" sz="1400" dirty="0" smtClean="0"/>
            <a:t>tahmin etmiştir</a:t>
          </a:r>
          <a:r>
            <a:rPr lang="en-US" sz="1400" dirty="0" smtClean="0"/>
            <a:t>.</a:t>
          </a:r>
          <a:endParaRPr lang="fr-FR" sz="1400" dirty="0"/>
        </a:p>
      </dgm:t>
    </dgm:pt>
    <dgm:pt modelId="{CC16BF89-59A8-4593-9115-A7E8D35D29E4}" type="parTrans" cxnId="{38EB349E-3EF9-4C92-8CEE-D8F4C48D1B57}">
      <dgm:prSet/>
      <dgm:spPr/>
      <dgm:t>
        <a:bodyPr/>
        <a:lstStyle/>
        <a:p>
          <a:endParaRPr lang="fr-FR"/>
        </a:p>
      </dgm:t>
    </dgm:pt>
    <dgm:pt modelId="{83D4451C-6A2E-44C8-B07A-2E4E0DC81F41}" type="sibTrans" cxnId="{38EB349E-3EF9-4C92-8CEE-D8F4C48D1B57}">
      <dgm:prSet/>
      <dgm:spPr/>
      <dgm:t>
        <a:bodyPr/>
        <a:lstStyle/>
        <a:p>
          <a:endParaRPr lang="fr-FR"/>
        </a:p>
      </dgm:t>
    </dgm:pt>
    <dgm:pt modelId="{1A4112E9-70DD-4FF9-BA17-21FDFEB93E34}">
      <dgm:prSet custT="1"/>
      <dgm:spPr>
        <a:solidFill>
          <a:srgbClr val="FDF3B9"/>
        </a:solidFill>
      </dgm:spPr>
      <dgm:t>
        <a:bodyPr/>
        <a:lstStyle/>
        <a:p>
          <a:pPr rtl="0"/>
          <a:endParaRPr lang="tr-TR" sz="1600" dirty="0" smtClean="0"/>
        </a:p>
        <a:p>
          <a:pPr rtl="0"/>
          <a:r>
            <a:rPr lang="tr-TR" sz="1600" dirty="0" smtClean="0"/>
            <a:t>Bilgi ve İletişim Teknolojileri’ nin, dünyada ki karbon salınımın yaklaşık % 2' sini oluşturmaktadır.</a:t>
          </a:r>
          <a:endParaRPr lang="fr-FR" sz="1600" b="1" dirty="0"/>
        </a:p>
      </dgm:t>
    </dgm:pt>
    <dgm:pt modelId="{7D5447B8-3BA7-4BAF-9609-1E6B92EBABA3}" type="parTrans" cxnId="{BBA0BB25-B6AB-45B2-849C-86EF59BA4D4D}">
      <dgm:prSet/>
      <dgm:spPr/>
      <dgm:t>
        <a:bodyPr/>
        <a:lstStyle/>
        <a:p>
          <a:endParaRPr lang="fr-FR"/>
        </a:p>
      </dgm:t>
    </dgm:pt>
    <dgm:pt modelId="{16BEFDBB-E48A-4273-9AA4-C9AA51C8FBEE}" type="sibTrans" cxnId="{BBA0BB25-B6AB-45B2-849C-86EF59BA4D4D}">
      <dgm:prSet/>
      <dgm:spPr/>
      <dgm:t>
        <a:bodyPr/>
        <a:lstStyle/>
        <a:p>
          <a:endParaRPr lang="fr-FR"/>
        </a:p>
      </dgm:t>
    </dgm:pt>
    <dgm:pt modelId="{0F00B8CC-FBAE-4C1B-9E5D-9F0BDEBB437C}">
      <dgm:prSet custT="1"/>
      <dgm:spPr/>
      <dgm:t>
        <a:bodyPr/>
        <a:lstStyle/>
        <a:p>
          <a:pPr rtl="0"/>
          <a:endParaRPr lang="en-US" sz="1600" dirty="0" smtClean="0"/>
        </a:p>
        <a:p>
          <a:pPr rtl="0"/>
          <a:endParaRPr lang="en-US" sz="1600" dirty="0" smtClean="0"/>
        </a:p>
        <a:p>
          <a:pPr rtl="0"/>
          <a:r>
            <a:rPr lang="tr-TR" sz="1600" b="0" i="0" dirty="0" smtClean="0"/>
            <a:t>Birleşmiş Milletler Çevre Programı’ na ait verilere göre her yıl 50 milyon e-atık oluşmakta</a:t>
          </a:r>
          <a:r>
            <a:rPr lang="en-US" sz="1400" dirty="0" smtClean="0"/>
            <a:t>.</a:t>
          </a:r>
          <a:endParaRPr lang="fr-FR" sz="1400" dirty="0"/>
        </a:p>
      </dgm:t>
    </dgm:pt>
    <dgm:pt modelId="{DC5EE716-C73B-4239-B7F4-2397299D37FF}" type="parTrans" cxnId="{F1675F4B-A2BD-4160-B3B4-95BCF4991530}">
      <dgm:prSet/>
      <dgm:spPr/>
      <dgm:t>
        <a:bodyPr/>
        <a:lstStyle/>
        <a:p>
          <a:endParaRPr lang="fr-FR"/>
        </a:p>
      </dgm:t>
    </dgm:pt>
    <dgm:pt modelId="{36C277BB-34C3-4731-BFBE-2742C7AC6EB0}" type="sibTrans" cxnId="{F1675F4B-A2BD-4160-B3B4-95BCF4991530}">
      <dgm:prSet/>
      <dgm:spPr/>
      <dgm:t>
        <a:bodyPr/>
        <a:lstStyle/>
        <a:p>
          <a:endParaRPr lang="fr-FR"/>
        </a:p>
      </dgm:t>
    </dgm:pt>
    <dgm:pt modelId="{99227AA7-4ACE-4DCF-B615-CE61408B4097}">
      <dgm:prSet custT="1"/>
      <dgm:spPr>
        <a:solidFill>
          <a:srgbClr val="FFFF99"/>
        </a:solidFill>
      </dgm:spPr>
      <dgm:t>
        <a:bodyPr/>
        <a:lstStyle/>
        <a:p>
          <a:pPr rtl="0"/>
          <a:r>
            <a:rPr lang="en-US" sz="1600" dirty="0" smtClean="0"/>
            <a:t>‘</a:t>
          </a:r>
          <a:endParaRPr lang="tr-TR" sz="1600" dirty="0" smtClean="0"/>
        </a:p>
        <a:p>
          <a:pPr rtl="0"/>
          <a:r>
            <a:rPr lang="tr-TR" sz="1600" dirty="0" smtClean="0"/>
            <a:t>Teknoloji harikası</a:t>
          </a:r>
          <a:r>
            <a:rPr lang="en-US" sz="1600" dirty="0" smtClean="0"/>
            <a:t>’ </a:t>
          </a:r>
          <a:r>
            <a:rPr lang="tr-TR" sz="1600" dirty="0" smtClean="0"/>
            <a:t>makineler modası geçme tehlikesiyle karşı karşıyalar</a:t>
          </a:r>
          <a:r>
            <a:rPr lang="en-US" sz="1600" dirty="0" smtClean="0"/>
            <a:t>.</a:t>
          </a:r>
          <a:endParaRPr lang="fr-FR" sz="1600" dirty="0"/>
        </a:p>
      </dgm:t>
    </dgm:pt>
    <dgm:pt modelId="{6C634145-F984-4C82-9422-EC206D8B6DE4}" type="parTrans" cxnId="{110AD66B-8017-4E93-8FC0-D5D6E32A80BC}">
      <dgm:prSet/>
      <dgm:spPr/>
      <dgm:t>
        <a:bodyPr/>
        <a:lstStyle/>
        <a:p>
          <a:endParaRPr lang="fr-FR"/>
        </a:p>
      </dgm:t>
    </dgm:pt>
    <dgm:pt modelId="{5C83B6C8-19E2-4BAF-8054-2575C696813B}" type="sibTrans" cxnId="{110AD66B-8017-4E93-8FC0-D5D6E32A80BC}">
      <dgm:prSet/>
      <dgm:spPr/>
      <dgm:t>
        <a:bodyPr/>
        <a:lstStyle/>
        <a:p>
          <a:endParaRPr lang="fr-FR"/>
        </a:p>
      </dgm:t>
    </dgm:pt>
    <dgm:pt modelId="{1E0536DB-5CE5-4F8D-9495-CEF688B8DA7C}" type="pres">
      <dgm:prSet presAssocID="{CBF02D8E-C340-4D5A-A727-A09A56CCE34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3F584EB-31B0-43B2-B407-FFD15D283002}" type="pres">
      <dgm:prSet presAssocID="{53492876-D7A0-4CD5-BC67-B7B01981A268}" presName="compNode" presStyleCnt="0"/>
      <dgm:spPr/>
    </dgm:pt>
    <dgm:pt modelId="{EE2DD23E-08AD-4F97-AD74-2F47C6D41C85}" type="pres">
      <dgm:prSet presAssocID="{53492876-D7A0-4CD5-BC67-B7B01981A268}" presName="aNode" presStyleLbl="bgShp" presStyleIdx="0" presStyleCnt="4"/>
      <dgm:spPr/>
      <dgm:t>
        <a:bodyPr/>
        <a:lstStyle/>
        <a:p>
          <a:endParaRPr lang="fr-FR"/>
        </a:p>
      </dgm:t>
    </dgm:pt>
    <dgm:pt modelId="{35C1825A-7468-4FAC-B051-E7A807685EF7}" type="pres">
      <dgm:prSet presAssocID="{53492876-D7A0-4CD5-BC67-B7B01981A268}" presName="textNode" presStyleLbl="bgShp" presStyleIdx="0" presStyleCnt="4"/>
      <dgm:spPr/>
      <dgm:t>
        <a:bodyPr/>
        <a:lstStyle/>
        <a:p>
          <a:endParaRPr lang="fr-FR"/>
        </a:p>
      </dgm:t>
    </dgm:pt>
    <dgm:pt modelId="{7C7EB070-CC76-47F7-AFDC-8787E0B5D630}" type="pres">
      <dgm:prSet presAssocID="{53492876-D7A0-4CD5-BC67-B7B01981A268}" presName="compChildNode" presStyleCnt="0"/>
      <dgm:spPr/>
    </dgm:pt>
    <dgm:pt modelId="{2FE56F33-C677-4914-918F-EBE328BEA0F7}" type="pres">
      <dgm:prSet presAssocID="{53492876-D7A0-4CD5-BC67-B7B01981A268}" presName="theInnerList" presStyleCnt="0"/>
      <dgm:spPr/>
    </dgm:pt>
    <dgm:pt modelId="{EC712FA7-7923-421E-9936-8117F72B416B}" type="pres">
      <dgm:prSet presAssocID="{53492876-D7A0-4CD5-BC67-B7B01981A268}" presName="aSpace" presStyleCnt="0"/>
      <dgm:spPr/>
    </dgm:pt>
    <dgm:pt modelId="{4442A565-AFE6-46AA-A64E-68C0884939DF}" type="pres">
      <dgm:prSet presAssocID="{1A4112E9-70DD-4FF9-BA17-21FDFEB93E34}" presName="compNode" presStyleCnt="0"/>
      <dgm:spPr/>
    </dgm:pt>
    <dgm:pt modelId="{03E64004-1707-488B-9CCB-8E18639E2F5E}" type="pres">
      <dgm:prSet presAssocID="{1A4112E9-70DD-4FF9-BA17-21FDFEB93E34}" presName="aNode" presStyleLbl="bgShp" presStyleIdx="1" presStyleCnt="4" custLinFactNeighborX="1093" custLinFactNeighborY="-2421"/>
      <dgm:spPr/>
      <dgm:t>
        <a:bodyPr/>
        <a:lstStyle/>
        <a:p>
          <a:endParaRPr lang="fr-FR"/>
        </a:p>
      </dgm:t>
    </dgm:pt>
    <dgm:pt modelId="{492570B1-3E99-443A-9A06-F9437DECC6EE}" type="pres">
      <dgm:prSet presAssocID="{1A4112E9-70DD-4FF9-BA17-21FDFEB93E34}" presName="textNode" presStyleLbl="bgShp" presStyleIdx="1" presStyleCnt="4"/>
      <dgm:spPr/>
      <dgm:t>
        <a:bodyPr/>
        <a:lstStyle/>
        <a:p>
          <a:endParaRPr lang="fr-FR"/>
        </a:p>
      </dgm:t>
    </dgm:pt>
    <dgm:pt modelId="{85FFE9B6-2267-46FB-9C04-6F53C4D16F05}" type="pres">
      <dgm:prSet presAssocID="{1A4112E9-70DD-4FF9-BA17-21FDFEB93E34}" presName="compChildNode" presStyleCnt="0"/>
      <dgm:spPr/>
    </dgm:pt>
    <dgm:pt modelId="{6DAA5E91-7251-493E-9239-FE4B9DF3F081}" type="pres">
      <dgm:prSet presAssocID="{1A4112E9-70DD-4FF9-BA17-21FDFEB93E34}" presName="theInnerList" presStyleCnt="0"/>
      <dgm:spPr/>
    </dgm:pt>
    <dgm:pt modelId="{02778D27-3507-4187-B776-4AC200FE036D}" type="pres">
      <dgm:prSet presAssocID="{1A4112E9-70DD-4FF9-BA17-21FDFEB93E34}" presName="aSpace" presStyleCnt="0"/>
      <dgm:spPr/>
    </dgm:pt>
    <dgm:pt modelId="{16399A80-8934-4896-914E-04D4E710919A}" type="pres">
      <dgm:prSet presAssocID="{99227AA7-4ACE-4DCF-B615-CE61408B4097}" presName="compNode" presStyleCnt="0"/>
      <dgm:spPr/>
    </dgm:pt>
    <dgm:pt modelId="{5C77B650-0C2B-4CE7-A076-C95368FE5366}" type="pres">
      <dgm:prSet presAssocID="{99227AA7-4ACE-4DCF-B615-CE61408B4097}" presName="aNode" presStyleLbl="bgShp" presStyleIdx="2" presStyleCnt="4" custLinFactNeighborX="-177" custLinFactNeighborY="-517"/>
      <dgm:spPr/>
      <dgm:t>
        <a:bodyPr/>
        <a:lstStyle/>
        <a:p>
          <a:endParaRPr lang="fr-FR"/>
        </a:p>
      </dgm:t>
    </dgm:pt>
    <dgm:pt modelId="{82B1765E-B3DF-4395-BA28-49ABF110FABF}" type="pres">
      <dgm:prSet presAssocID="{99227AA7-4ACE-4DCF-B615-CE61408B4097}" presName="textNode" presStyleLbl="bgShp" presStyleIdx="2" presStyleCnt="4"/>
      <dgm:spPr/>
      <dgm:t>
        <a:bodyPr/>
        <a:lstStyle/>
        <a:p>
          <a:endParaRPr lang="fr-FR"/>
        </a:p>
      </dgm:t>
    </dgm:pt>
    <dgm:pt modelId="{DA0564A9-B477-4D69-B963-650A3955A081}" type="pres">
      <dgm:prSet presAssocID="{99227AA7-4ACE-4DCF-B615-CE61408B4097}" presName="compChildNode" presStyleCnt="0"/>
      <dgm:spPr/>
    </dgm:pt>
    <dgm:pt modelId="{8A83ECD6-242C-4B84-B916-5063787E0351}" type="pres">
      <dgm:prSet presAssocID="{99227AA7-4ACE-4DCF-B615-CE61408B4097}" presName="theInnerList" presStyleCnt="0"/>
      <dgm:spPr/>
    </dgm:pt>
    <dgm:pt modelId="{264F2D14-AEA1-41DF-9112-54137BE0FF53}" type="pres">
      <dgm:prSet presAssocID="{99227AA7-4ACE-4DCF-B615-CE61408B4097}" presName="aSpace" presStyleCnt="0"/>
      <dgm:spPr/>
    </dgm:pt>
    <dgm:pt modelId="{22D66CD4-7963-47F6-9D5C-67D7269EA4C2}" type="pres">
      <dgm:prSet presAssocID="{0F00B8CC-FBAE-4C1B-9E5D-9F0BDEBB437C}" presName="compNode" presStyleCnt="0"/>
      <dgm:spPr/>
    </dgm:pt>
    <dgm:pt modelId="{EBC2E5C9-2E52-4663-A6A5-C32D71D87C74}" type="pres">
      <dgm:prSet presAssocID="{0F00B8CC-FBAE-4C1B-9E5D-9F0BDEBB437C}" presName="aNode" presStyleLbl="bgShp" presStyleIdx="3" presStyleCnt="4"/>
      <dgm:spPr/>
      <dgm:t>
        <a:bodyPr/>
        <a:lstStyle/>
        <a:p>
          <a:endParaRPr lang="fr-FR"/>
        </a:p>
      </dgm:t>
    </dgm:pt>
    <dgm:pt modelId="{C232EEEF-16C1-497B-A742-21CE37349AE0}" type="pres">
      <dgm:prSet presAssocID="{0F00B8CC-FBAE-4C1B-9E5D-9F0BDEBB437C}" presName="textNode" presStyleLbl="bgShp" presStyleIdx="3" presStyleCnt="4"/>
      <dgm:spPr/>
      <dgm:t>
        <a:bodyPr/>
        <a:lstStyle/>
        <a:p>
          <a:endParaRPr lang="fr-FR"/>
        </a:p>
      </dgm:t>
    </dgm:pt>
    <dgm:pt modelId="{2F7BD811-1EB0-40B3-86AE-3CEB53C28C96}" type="pres">
      <dgm:prSet presAssocID="{0F00B8CC-FBAE-4C1B-9E5D-9F0BDEBB437C}" presName="compChildNode" presStyleCnt="0"/>
      <dgm:spPr/>
    </dgm:pt>
    <dgm:pt modelId="{61563B48-47BD-407D-9365-E8D71D4D90A5}" type="pres">
      <dgm:prSet presAssocID="{0F00B8CC-FBAE-4C1B-9E5D-9F0BDEBB437C}" presName="theInnerList" presStyleCnt="0"/>
      <dgm:spPr/>
    </dgm:pt>
  </dgm:ptLst>
  <dgm:cxnLst>
    <dgm:cxn modelId="{94FCB976-9040-493D-8F1E-2825394757C4}" type="presOf" srcId="{53492876-D7A0-4CD5-BC67-B7B01981A268}" destId="{EE2DD23E-08AD-4F97-AD74-2F47C6D41C85}" srcOrd="0" destOrd="0" presId="urn:microsoft.com/office/officeart/2005/8/layout/lProcess2"/>
    <dgm:cxn modelId="{F1675F4B-A2BD-4160-B3B4-95BCF4991530}" srcId="{CBF02D8E-C340-4D5A-A727-A09A56CCE349}" destId="{0F00B8CC-FBAE-4C1B-9E5D-9F0BDEBB437C}" srcOrd="3" destOrd="0" parTransId="{DC5EE716-C73B-4239-B7F4-2397299D37FF}" sibTransId="{36C277BB-34C3-4731-BFBE-2742C7AC6EB0}"/>
    <dgm:cxn modelId="{BBA0BB25-B6AB-45B2-849C-86EF59BA4D4D}" srcId="{CBF02D8E-C340-4D5A-A727-A09A56CCE349}" destId="{1A4112E9-70DD-4FF9-BA17-21FDFEB93E34}" srcOrd="1" destOrd="0" parTransId="{7D5447B8-3BA7-4BAF-9609-1E6B92EBABA3}" sibTransId="{16BEFDBB-E48A-4273-9AA4-C9AA51C8FBEE}"/>
    <dgm:cxn modelId="{110AD66B-8017-4E93-8FC0-D5D6E32A80BC}" srcId="{CBF02D8E-C340-4D5A-A727-A09A56CCE349}" destId="{99227AA7-4ACE-4DCF-B615-CE61408B4097}" srcOrd="2" destOrd="0" parTransId="{6C634145-F984-4C82-9422-EC206D8B6DE4}" sibTransId="{5C83B6C8-19E2-4BAF-8054-2575C696813B}"/>
    <dgm:cxn modelId="{103FF11D-5EDE-451C-B9C4-D7F497829DDC}" type="presOf" srcId="{CBF02D8E-C340-4D5A-A727-A09A56CCE349}" destId="{1E0536DB-5CE5-4F8D-9495-CEF688B8DA7C}" srcOrd="0" destOrd="0" presId="urn:microsoft.com/office/officeart/2005/8/layout/lProcess2"/>
    <dgm:cxn modelId="{0D328FA4-8563-4711-B723-9F6AB31E4DA0}" type="presOf" srcId="{99227AA7-4ACE-4DCF-B615-CE61408B4097}" destId="{5C77B650-0C2B-4CE7-A076-C95368FE5366}" srcOrd="0" destOrd="0" presId="urn:microsoft.com/office/officeart/2005/8/layout/lProcess2"/>
    <dgm:cxn modelId="{8C327A19-9F7A-437A-BD6A-AEB1D51125C5}" type="presOf" srcId="{99227AA7-4ACE-4DCF-B615-CE61408B4097}" destId="{82B1765E-B3DF-4395-BA28-49ABF110FABF}" srcOrd="1" destOrd="0" presId="urn:microsoft.com/office/officeart/2005/8/layout/lProcess2"/>
    <dgm:cxn modelId="{CC8C77AC-6434-4E55-A906-B2AAE1A991DE}" type="presOf" srcId="{1A4112E9-70DD-4FF9-BA17-21FDFEB93E34}" destId="{03E64004-1707-488B-9CCB-8E18639E2F5E}" srcOrd="0" destOrd="0" presId="urn:microsoft.com/office/officeart/2005/8/layout/lProcess2"/>
    <dgm:cxn modelId="{38EB349E-3EF9-4C92-8CEE-D8F4C48D1B57}" srcId="{CBF02D8E-C340-4D5A-A727-A09A56CCE349}" destId="{53492876-D7A0-4CD5-BC67-B7B01981A268}" srcOrd="0" destOrd="0" parTransId="{CC16BF89-59A8-4593-9115-A7E8D35D29E4}" sibTransId="{83D4451C-6A2E-44C8-B07A-2E4E0DC81F41}"/>
    <dgm:cxn modelId="{4D4B1AB8-7DE2-4C27-AD16-C7A0A7D6245A}" type="presOf" srcId="{0F00B8CC-FBAE-4C1B-9E5D-9F0BDEBB437C}" destId="{C232EEEF-16C1-497B-A742-21CE37349AE0}" srcOrd="1" destOrd="0" presId="urn:microsoft.com/office/officeart/2005/8/layout/lProcess2"/>
    <dgm:cxn modelId="{87527271-2A4E-4F40-9CA3-DBE8DABB01B8}" type="presOf" srcId="{53492876-D7A0-4CD5-BC67-B7B01981A268}" destId="{35C1825A-7468-4FAC-B051-E7A807685EF7}" srcOrd="1" destOrd="0" presId="urn:microsoft.com/office/officeart/2005/8/layout/lProcess2"/>
    <dgm:cxn modelId="{5A89DBAE-B86E-4DD6-ADA8-DE3795DE3504}" type="presOf" srcId="{0F00B8CC-FBAE-4C1B-9E5D-9F0BDEBB437C}" destId="{EBC2E5C9-2E52-4663-A6A5-C32D71D87C74}" srcOrd="0" destOrd="0" presId="urn:microsoft.com/office/officeart/2005/8/layout/lProcess2"/>
    <dgm:cxn modelId="{A585479A-342B-4857-9F15-CBAFC7C3527F}" type="presOf" srcId="{1A4112E9-70DD-4FF9-BA17-21FDFEB93E34}" destId="{492570B1-3E99-443A-9A06-F9437DECC6EE}" srcOrd="1" destOrd="0" presId="urn:microsoft.com/office/officeart/2005/8/layout/lProcess2"/>
    <dgm:cxn modelId="{C6F1282A-0496-4B23-8BD4-B97E2ED8DD9C}" type="presParOf" srcId="{1E0536DB-5CE5-4F8D-9495-CEF688B8DA7C}" destId="{E3F584EB-31B0-43B2-B407-FFD15D283002}" srcOrd="0" destOrd="0" presId="urn:microsoft.com/office/officeart/2005/8/layout/lProcess2"/>
    <dgm:cxn modelId="{C9AAC0D7-9ED3-42D8-81F0-317CC0B41135}" type="presParOf" srcId="{E3F584EB-31B0-43B2-B407-FFD15D283002}" destId="{EE2DD23E-08AD-4F97-AD74-2F47C6D41C85}" srcOrd="0" destOrd="0" presId="urn:microsoft.com/office/officeart/2005/8/layout/lProcess2"/>
    <dgm:cxn modelId="{4D791FBD-E3C6-4C95-AB81-59B48D58084E}" type="presParOf" srcId="{E3F584EB-31B0-43B2-B407-FFD15D283002}" destId="{35C1825A-7468-4FAC-B051-E7A807685EF7}" srcOrd="1" destOrd="0" presId="urn:microsoft.com/office/officeart/2005/8/layout/lProcess2"/>
    <dgm:cxn modelId="{8E5FC296-A1F3-417B-8726-8CC72AF6F973}" type="presParOf" srcId="{E3F584EB-31B0-43B2-B407-FFD15D283002}" destId="{7C7EB070-CC76-47F7-AFDC-8787E0B5D630}" srcOrd="2" destOrd="0" presId="urn:microsoft.com/office/officeart/2005/8/layout/lProcess2"/>
    <dgm:cxn modelId="{E65AFF74-59FC-4316-A050-82505C5D9549}" type="presParOf" srcId="{7C7EB070-CC76-47F7-AFDC-8787E0B5D630}" destId="{2FE56F33-C677-4914-918F-EBE328BEA0F7}" srcOrd="0" destOrd="0" presId="urn:microsoft.com/office/officeart/2005/8/layout/lProcess2"/>
    <dgm:cxn modelId="{88EFEB87-B0F1-41F7-873C-10D2AFE9FE35}" type="presParOf" srcId="{1E0536DB-5CE5-4F8D-9495-CEF688B8DA7C}" destId="{EC712FA7-7923-421E-9936-8117F72B416B}" srcOrd="1" destOrd="0" presId="urn:microsoft.com/office/officeart/2005/8/layout/lProcess2"/>
    <dgm:cxn modelId="{BBA2E56C-DD39-4EEC-A10A-0298F5690F05}" type="presParOf" srcId="{1E0536DB-5CE5-4F8D-9495-CEF688B8DA7C}" destId="{4442A565-AFE6-46AA-A64E-68C0884939DF}" srcOrd="2" destOrd="0" presId="urn:microsoft.com/office/officeart/2005/8/layout/lProcess2"/>
    <dgm:cxn modelId="{1096CCE8-ED50-421E-800D-119158C87FE9}" type="presParOf" srcId="{4442A565-AFE6-46AA-A64E-68C0884939DF}" destId="{03E64004-1707-488B-9CCB-8E18639E2F5E}" srcOrd="0" destOrd="0" presId="urn:microsoft.com/office/officeart/2005/8/layout/lProcess2"/>
    <dgm:cxn modelId="{23ADDFCB-7468-485A-B71A-CBA6F6B646FF}" type="presParOf" srcId="{4442A565-AFE6-46AA-A64E-68C0884939DF}" destId="{492570B1-3E99-443A-9A06-F9437DECC6EE}" srcOrd="1" destOrd="0" presId="urn:microsoft.com/office/officeart/2005/8/layout/lProcess2"/>
    <dgm:cxn modelId="{AD73029D-55A5-4079-B15F-894E1EAFA2CF}" type="presParOf" srcId="{4442A565-AFE6-46AA-A64E-68C0884939DF}" destId="{85FFE9B6-2267-46FB-9C04-6F53C4D16F05}" srcOrd="2" destOrd="0" presId="urn:microsoft.com/office/officeart/2005/8/layout/lProcess2"/>
    <dgm:cxn modelId="{058DBF18-BA11-4368-858B-1B44C21F3978}" type="presParOf" srcId="{85FFE9B6-2267-46FB-9C04-6F53C4D16F05}" destId="{6DAA5E91-7251-493E-9239-FE4B9DF3F081}" srcOrd="0" destOrd="0" presId="urn:microsoft.com/office/officeart/2005/8/layout/lProcess2"/>
    <dgm:cxn modelId="{0D65281A-96CF-4C17-B30C-1125CA77ACE4}" type="presParOf" srcId="{1E0536DB-5CE5-4F8D-9495-CEF688B8DA7C}" destId="{02778D27-3507-4187-B776-4AC200FE036D}" srcOrd="3" destOrd="0" presId="urn:microsoft.com/office/officeart/2005/8/layout/lProcess2"/>
    <dgm:cxn modelId="{4409D9BA-C64E-4290-A9A1-A28E91B01FEC}" type="presParOf" srcId="{1E0536DB-5CE5-4F8D-9495-CEF688B8DA7C}" destId="{16399A80-8934-4896-914E-04D4E710919A}" srcOrd="4" destOrd="0" presId="urn:microsoft.com/office/officeart/2005/8/layout/lProcess2"/>
    <dgm:cxn modelId="{FB783B61-A4D8-4709-BF03-11E465805D05}" type="presParOf" srcId="{16399A80-8934-4896-914E-04D4E710919A}" destId="{5C77B650-0C2B-4CE7-A076-C95368FE5366}" srcOrd="0" destOrd="0" presId="urn:microsoft.com/office/officeart/2005/8/layout/lProcess2"/>
    <dgm:cxn modelId="{80964C7D-6659-4870-951B-B5369D06C822}" type="presParOf" srcId="{16399A80-8934-4896-914E-04D4E710919A}" destId="{82B1765E-B3DF-4395-BA28-49ABF110FABF}" srcOrd="1" destOrd="0" presId="urn:microsoft.com/office/officeart/2005/8/layout/lProcess2"/>
    <dgm:cxn modelId="{F399E79C-23D3-4674-A8A5-91DBE43ED5AD}" type="presParOf" srcId="{16399A80-8934-4896-914E-04D4E710919A}" destId="{DA0564A9-B477-4D69-B963-650A3955A081}" srcOrd="2" destOrd="0" presId="urn:microsoft.com/office/officeart/2005/8/layout/lProcess2"/>
    <dgm:cxn modelId="{53EC19E0-79F6-41D5-8683-5FC218BBF2A8}" type="presParOf" srcId="{DA0564A9-B477-4D69-B963-650A3955A081}" destId="{8A83ECD6-242C-4B84-B916-5063787E0351}" srcOrd="0" destOrd="0" presId="urn:microsoft.com/office/officeart/2005/8/layout/lProcess2"/>
    <dgm:cxn modelId="{409D5A34-6E4B-4D54-832A-04465F2A1B6B}" type="presParOf" srcId="{1E0536DB-5CE5-4F8D-9495-CEF688B8DA7C}" destId="{264F2D14-AEA1-41DF-9112-54137BE0FF53}" srcOrd="5" destOrd="0" presId="urn:microsoft.com/office/officeart/2005/8/layout/lProcess2"/>
    <dgm:cxn modelId="{FCD4B61A-FB0D-4E32-B204-5631BBEA015B}" type="presParOf" srcId="{1E0536DB-5CE5-4F8D-9495-CEF688B8DA7C}" destId="{22D66CD4-7963-47F6-9D5C-67D7269EA4C2}" srcOrd="6" destOrd="0" presId="urn:microsoft.com/office/officeart/2005/8/layout/lProcess2"/>
    <dgm:cxn modelId="{9D7D6A80-CA3B-424E-BEC4-D4E850B1E612}" type="presParOf" srcId="{22D66CD4-7963-47F6-9D5C-67D7269EA4C2}" destId="{EBC2E5C9-2E52-4663-A6A5-C32D71D87C74}" srcOrd="0" destOrd="0" presId="urn:microsoft.com/office/officeart/2005/8/layout/lProcess2"/>
    <dgm:cxn modelId="{9E1E8078-796C-49CA-9734-64CA5172D88B}" type="presParOf" srcId="{22D66CD4-7963-47F6-9D5C-67D7269EA4C2}" destId="{C232EEEF-16C1-497B-A742-21CE37349AE0}" srcOrd="1" destOrd="0" presId="urn:microsoft.com/office/officeart/2005/8/layout/lProcess2"/>
    <dgm:cxn modelId="{2312CDF5-A294-4BAD-ADD4-F7A3DBC712AA}" type="presParOf" srcId="{22D66CD4-7963-47F6-9D5C-67D7269EA4C2}" destId="{2F7BD811-1EB0-40B3-86AE-3CEB53C28C96}" srcOrd="2" destOrd="0" presId="urn:microsoft.com/office/officeart/2005/8/layout/lProcess2"/>
    <dgm:cxn modelId="{1B740AB1-1ED9-47A3-8A0F-CCB8D1882339}" type="presParOf" srcId="{2F7BD811-1EB0-40B3-86AE-3CEB53C28C96}" destId="{61563B48-47BD-407D-9365-E8D71D4D90A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fr-FR" dirty="0" err="1" smtClean="0"/>
            <a:t>Giriş</a:t>
          </a:r>
          <a:endParaRPr lang="fr-FR" dirty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Tezin</a:t>
          </a:r>
          <a:r>
            <a:rPr lang="en-US" dirty="0" smtClean="0"/>
            <a:t> </a:t>
          </a:r>
          <a:r>
            <a:rPr lang="en-US" dirty="0" err="1" smtClean="0"/>
            <a:t>Anlam</a:t>
          </a:r>
          <a:r>
            <a:rPr lang="en-US" dirty="0" smtClean="0"/>
            <a:t> ve </a:t>
          </a:r>
          <a:r>
            <a:rPr lang="en-US" dirty="0" err="1" smtClean="0"/>
            <a:t>Önemi</a:t>
          </a:r>
          <a:endParaRPr lang="fr-FR" dirty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 custLinFactNeighborX="-271" custLinFactNeighborY="3717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Tezin</a:t>
          </a:r>
          <a:r>
            <a:rPr lang="en-US" dirty="0" smtClean="0"/>
            <a:t> </a:t>
          </a:r>
          <a:r>
            <a:rPr lang="en-US" dirty="0" err="1" smtClean="0"/>
            <a:t>Anlam</a:t>
          </a:r>
          <a:r>
            <a:rPr lang="en-US" dirty="0" smtClean="0"/>
            <a:t> ve </a:t>
          </a:r>
          <a:r>
            <a:rPr lang="en-US" dirty="0" err="1" smtClean="0"/>
            <a:t>Önemi</a:t>
          </a:r>
          <a:endParaRPr lang="fr-FR" dirty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E858A2-0A94-476F-8FF5-92AF58643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272D3-658B-48D2-8DAF-647A703C86F1}">
      <dgm:prSet/>
      <dgm:spPr/>
      <dgm:t>
        <a:bodyPr/>
        <a:lstStyle/>
        <a:p>
          <a:pPr rtl="0"/>
          <a:r>
            <a:rPr lang="en-US" dirty="0" err="1" smtClean="0"/>
            <a:t>Tezin</a:t>
          </a:r>
          <a:r>
            <a:rPr lang="en-US" dirty="0" smtClean="0"/>
            <a:t> </a:t>
          </a:r>
          <a:r>
            <a:rPr lang="en-US" dirty="0" err="1" smtClean="0"/>
            <a:t>Anlam</a:t>
          </a:r>
          <a:r>
            <a:rPr lang="en-US" dirty="0" smtClean="0"/>
            <a:t> ve </a:t>
          </a:r>
          <a:r>
            <a:rPr lang="en-US" dirty="0" err="1" smtClean="0"/>
            <a:t>Önemi</a:t>
          </a:r>
          <a:endParaRPr lang="fr-FR" dirty="0"/>
        </a:p>
      </dgm:t>
    </dgm:pt>
    <dgm:pt modelId="{EC97C91B-8A42-43E2-BE55-F11B92C71083}" type="parTrans" cxnId="{AEB52E86-33C1-44C3-B366-E1D1E81BE442}">
      <dgm:prSet/>
      <dgm:spPr/>
      <dgm:t>
        <a:bodyPr/>
        <a:lstStyle/>
        <a:p>
          <a:endParaRPr lang="fr-FR"/>
        </a:p>
      </dgm:t>
    </dgm:pt>
    <dgm:pt modelId="{89D45A4D-08FA-454A-929A-72C2C3510614}" type="sibTrans" cxnId="{AEB52E86-33C1-44C3-B366-E1D1E81BE442}">
      <dgm:prSet/>
      <dgm:spPr/>
      <dgm:t>
        <a:bodyPr/>
        <a:lstStyle/>
        <a:p>
          <a:endParaRPr lang="fr-FR"/>
        </a:p>
      </dgm:t>
    </dgm:pt>
    <dgm:pt modelId="{776B9276-F455-479C-B980-DBE7194505AF}" type="pres">
      <dgm:prSet presAssocID="{0AE858A2-0A94-476F-8FF5-92AF58643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960B07-0219-46A6-B698-85341BF66508}" type="pres">
      <dgm:prSet presAssocID="{785272D3-658B-48D2-8DAF-647A703C86F1}" presName="parentText" presStyleLbl="node1" presStyleIdx="0" presStyleCnt="1" custLinFactNeighborX="609" custLinFactNeighborY="3586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52E86-33C1-44C3-B366-E1D1E81BE442}" srcId="{0AE858A2-0A94-476F-8FF5-92AF58643387}" destId="{785272D3-658B-48D2-8DAF-647A703C86F1}" srcOrd="0" destOrd="0" parTransId="{EC97C91B-8A42-43E2-BE55-F11B92C71083}" sibTransId="{89D45A4D-08FA-454A-929A-72C2C3510614}"/>
    <dgm:cxn modelId="{01E22D90-E96D-4BAA-B95D-D26ED1FA2222}" type="presOf" srcId="{785272D3-658B-48D2-8DAF-647A703C86F1}" destId="{04960B07-0219-46A6-B698-85341BF66508}" srcOrd="0" destOrd="0" presId="urn:microsoft.com/office/officeart/2005/8/layout/vList2"/>
    <dgm:cxn modelId="{F043ABF2-A9A0-43DA-993B-CEBBA0EC08A7}" type="presOf" srcId="{0AE858A2-0A94-476F-8FF5-92AF58643387}" destId="{776B9276-F455-479C-B980-DBE7194505AF}" srcOrd="0" destOrd="0" presId="urn:microsoft.com/office/officeart/2005/8/layout/vList2"/>
    <dgm:cxn modelId="{ABCB54B7-C6B5-4241-8573-9274A6FEA7CA}" type="presParOf" srcId="{776B9276-F455-479C-B980-DBE7194505AF}" destId="{04960B07-0219-46A6-B698-85341BF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81B8D-9DFA-48A7-84FC-7649CCA00B5A}">
      <dsp:nvSpPr>
        <dsp:cNvPr id="0" name=""/>
        <dsp:cNvSpPr/>
      </dsp:nvSpPr>
      <dsp:spPr>
        <a:xfrm>
          <a:off x="0" y="0"/>
          <a:ext cx="3733800" cy="640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Bilgi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İşlem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Alanında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Sürdürülebilirlik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Sorunları</a:t>
          </a:r>
          <a:endParaRPr lang="fr-FR" sz="2800" b="1" kern="1200" dirty="0">
            <a:latin typeface="+mj-lt"/>
          </a:endParaRPr>
        </a:p>
      </dsp:txBody>
      <dsp:txXfrm>
        <a:off x="0" y="2560320"/>
        <a:ext cx="3733800" cy="2560320"/>
      </dsp:txXfrm>
    </dsp:sp>
    <dsp:sp modelId="{A0974D89-B8EC-4F45-8324-87D45818FAAD}">
      <dsp:nvSpPr>
        <dsp:cNvPr id="0" name=""/>
        <dsp:cNvSpPr/>
      </dsp:nvSpPr>
      <dsp:spPr>
        <a:xfrm>
          <a:off x="1524000" y="153998"/>
          <a:ext cx="744286" cy="73109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F3384D-F347-470A-A6E8-033A362CC14F}">
      <dsp:nvSpPr>
        <dsp:cNvPr id="0" name=""/>
        <dsp:cNvSpPr/>
      </dsp:nvSpPr>
      <dsp:spPr>
        <a:xfrm>
          <a:off x="234714" y="990602"/>
          <a:ext cx="3270486" cy="444295"/>
        </a:xfrm>
        <a:prstGeom prst="ribbon2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55822"/>
          <a:ext cx="702474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Tezin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Amacı</a:t>
          </a:r>
          <a:r>
            <a:rPr lang="en-US" sz="4300" kern="1200" dirty="0" smtClean="0"/>
            <a:t> ve </a:t>
          </a:r>
          <a:r>
            <a:rPr lang="en-US" sz="4300" kern="1200" dirty="0" err="1" smtClean="0"/>
            <a:t>Kapsamı</a:t>
          </a:r>
          <a:endParaRPr lang="en-US" sz="4300" kern="1200" dirty="0" smtClean="0"/>
        </a:p>
      </dsp:txBody>
      <dsp:txXfrm>
        <a:off x="50347" y="106169"/>
        <a:ext cx="6924050" cy="930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55822"/>
          <a:ext cx="702474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Tezin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Amacı</a:t>
          </a:r>
          <a:r>
            <a:rPr lang="en-US" sz="4300" kern="1200" dirty="0" smtClean="0"/>
            <a:t> ve </a:t>
          </a:r>
          <a:r>
            <a:rPr lang="en-US" sz="4300" kern="1200" dirty="0" err="1" smtClean="0"/>
            <a:t>Kapsamı</a:t>
          </a:r>
          <a:endParaRPr lang="en-US" sz="4300" kern="1200" dirty="0" smtClean="0"/>
        </a:p>
      </dsp:txBody>
      <dsp:txXfrm>
        <a:off x="50347" y="106169"/>
        <a:ext cx="6924050" cy="9306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7852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Özgün</a:t>
          </a:r>
          <a:r>
            <a:rPr lang="en-US" sz="4700" kern="1200" dirty="0" smtClean="0"/>
            <a:t> </a:t>
          </a:r>
          <a:r>
            <a:rPr lang="en-US" sz="4700" kern="1200" dirty="0" err="1" smtClean="0"/>
            <a:t>Değer</a:t>
          </a:r>
          <a:endParaRPr lang="en-US" sz="4700" kern="1200" dirty="0" smtClean="0"/>
        </a:p>
      </dsp:txBody>
      <dsp:txXfrm>
        <a:off x="55030" y="62882"/>
        <a:ext cx="6914684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7852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Özgün</a:t>
          </a:r>
          <a:r>
            <a:rPr lang="en-US" sz="4700" kern="1200" dirty="0" smtClean="0"/>
            <a:t> </a:t>
          </a:r>
          <a:r>
            <a:rPr lang="en-US" sz="4700" kern="1200" dirty="0" err="1" smtClean="0"/>
            <a:t>Değer</a:t>
          </a:r>
          <a:endParaRPr lang="en-US" sz="4700" kern="1200" dirty="0" smtClean="0"/>
        </a:p>
      </dsp:txBody>
      <dsp:txXfrm>
        <a:off x="55030" y="62882"/>
        <a:ext cx="6914684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7852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Özgün</a:t>
          </a:r>
          <a:r>
            <a:rPr lang="en-US" sz="4700" kern="1200" dirty="0" smtClean="0"/>
            <a:t> </a:t>
          </a:r>
          <a:r>
            <a:rPr lang="en-US" sz="4700" kern="1200" dirty="0" err="1" smtClean="0"/>
            <a:t>Değer</a:t>
          </a:r>
          <a:endParaRPr lang="en-US" sz="4700" kern="1200" dirty="0" smtClean="0"/>
        </a:p>
      </dsp:txBody>
      <dsp:txXfrm>
        <a:off x="55030" y="62882"/>
        <a:ext cx="6914684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7852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Yaygın</a:t>
          </a:r>
          <a:r>
            <a:rPr lang="en-US" sz="4700" kern="1200" dirty="0" smtClean="0"/>
            <a:t> </a:t>
          </a:r>
          <a:r>
            <a:rPr lang="en-US" sz="4700" kern="1200" dirty="0" err="1" smtClean="0"/>
            <a:t>Etki</a:t>
          </a:r>
          <a:endParaRPr lang="en-US" sz="4700" kern="1200" dirty="0" smtClean="0"/>
        </a:p>
      </dsp:txBody>
      <dsp:txXfrm>
        <a:off x="55030" y="62882"/>
        <a:ext cx="6914684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7852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Yaygın</a:t>
          </a:r>
          <a:r>
            <a:rPr lang="en-US" sz="4700" kern="1200" dirty="0" smtClean="0"/>
            <a:t> </a:t>
          </a:r>
          <a:r>
            <a:rPr lang="en-US" sz="4700" kern="1200" dirty="0" err="1" smtClean="0"/>
            <a:t>Etki</a:t>
          </a:r>
          <a:endParaRPr lang="en-US" sz="4700" kern="1200" dirty="0" smtClean="0"/>
        </a:p>
      </dsp:txBody>
      <dsp:txXfrm>
        <a:off x="55030" y="62882"/>
        <a:ext cx="6914684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32261-A447-4617-8100-7EE2BB5A6781}">
      <dsp:nvSpPr>
        <dsp:cNvPr id="0" name=""/>
        <dsp:cNvSpPr/>
      </dsp:nvSpPr>
      <dsp:spPr>
        <a:xfrm>
          <a:off x="0" y="7109"/>
          <a:ext cx="702474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Literatür Araştırması</a:t>
          </a:r>
          <a:endParaRPr lang="fr-FR" sz="2800" kern="1200" dirty="0"/>
        </a:p>
      </dsp:txBody>
      <dsp:txXfrm>
        <a:off x="32784" y="39893"/>
        <a:ext cx="6959176" cy="6060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4D7EB-4B0A-4F41-BB71-B7110E2037F1}">
      <dsp:nvSpPr>
        <dsp:cNvPr id="0" name=""/>
        <dsp:cNvSpPr/>
      </dsp:nvSpPr>
      <dsp:spPr>
        <a:xfrm>
          <a:off x="607040" y="3162"/>
          <a:ext cx="1978037" cy="1186822"/>
        </a:xfrm>
        <a:prstGeom prst="rect">
          <a:avLst/>
        </a:prstGeom>
        <a:solidFill>
          <a:schemeClr val="accent1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Y</a:t>
          </a:r>
          <a:r>
            <a:rPr lang="tr-TR" sz="1200" b="1" kern="1200" dirty="0" smtClean="0"/>
            <a:t>azılım sürdürülebilirliğini etkileyen metrikler</a:t>
          </a:r>
          <a:endParaRPr lang="fr-FR" sz="1200" b="1" kern="1200" dirty="0"/>
        </a:p>
      </dsp:txBody>
      <dsp:txXfrm>
        <a:off x="607040" y="3162"/>
        <a:ext cx="1978037" cy="1186822"/>
      </dsp:txXfrm>
    </dsp:sp>
    <dsp:sp modelId="{560A37C6-F8F2-4DC5-A49B-0972B08E714B}">
      <dsp:nvSpPr>
        <dsp:cNvPr id="0" name=""/>
        <dsp:cNvSpPr/>
      </dsp:nvSpPr>
      <dsp:spPr>
        <a:xfrm>
          <a:off x="2782881" y="3162"/>
          <a:ext cx="1978037" cy="1186822"/>
        </a:xfrm>
        <a:prstGeom prst="rect">
          <a:avLst/>
        </a:prstGeom>
        <a:solidFill>
          <a:schemeClr val="accent1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Sü</a:t>
          </a:r>
          <a:r>
            <a:rPr lang="tr-TR" sz="1200" b="1" kern="1200" dirty="0" err="1" smtClean="0"/>
            <a:t>rdürülebilirliği</a:t>
          </a:r>
          <a:r>
            <a:rPr lang="tr-TR" sz="1200" b="1" kern="1200" dirty="0" smtClean="0"/>
            <a:t> destekleyecek şekilde konfigürasyon tanımlamaları</a:t>
          </a:r>
          <a:endParaRPr lang="fr-FR" sz="1200" b="1" kern="1200" dirty="0"/>
        </a:p>
      </dsp:txBody>
      <dsp:txXfrm>
        <a:off x="2782881" y="3162"/>
        <a:ext cx="1978037" cy="1186822"/>
      </dsp:txXfrm>
    </dsp:sp>
    <dsp:sp modelId="{18F1DCA1-15C7-455C-9E4D-86AC1427656E}">
      <dsp:nvSpPr>
        <dsp:cNvPr id="0" name=""/>
        <dsp:cNvSpPr/>
      </dsp:nvSpPr>
      <dsp:spPr>
        <a:xfrm>
          <a:off x="4958722" y="3162"/>
          <a:ext cx="1978037" cy="1186822"/>
        </a:xfrm>
        <a:prstGeom prst="rect">
          <a:avLst/>
        </a:prstGeom>
        <a:solidFill>
          <a:schemeClr val="accent1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</a:t>
          </a:r>
          <a:r>
            <a:rPr lang="tr-TR" sz="1200" b="1" kern="1200" dirty="0" err="1" smtClean="0"/>
            <a:t>nerji</a:t>
          </a:r>
          <a:r>
            <a:rPr lang="tr-TR" sz="1200" b="1" kern="1200" dirty="0" smtClean="0"/>
            <a:t> verimli yazılımın nasıl geliştirileceği</a:t>
          </a:r>
          <a:endParaRPr lang="fr-FR" sz="1200" b="1" kern="1200" dirty="0"/>
        </a:p>
      </dsp:txBody>
      <dsp:txXfrm>
        <a:off x="4958722" y="3162"/>
        <a:ext cx="1978037" cy="1186822"/>
      </dsp:txXfrm>
    </dsp:sp>
    <dsp:sp modelId="{72B3A1A9-AF91-4B95-9F83-897E8D5A5891}">
      <dsp:nvSpPr>
        <dsp:cNvPr id="0" name=""/>
        <dsp:cNvSpPr/>
      </dsp:nvSpPr>
      <dsp:spPr>
        <a:xfrm>
          <a:off x="607040" y="1387788"/>
          <a:ext cx="1978037" cy="1186822"/>
        </a:xfrm>
        <a:prstGeom prst="rect">
          <a:avLst/>
        </a:prstGeom>
        <a:solidFill>
          <a:schemeClr val="accent1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/>
            <a:t>Sadece donanımsal açıdan </a:t>
          </a:r>
          <a:r>
            <a:rPr lang="tr-TR" sz="1200" b="1" kern="1200" dirty="0" err="1" smtClean="0"/>
            <a:t>değerlendirm</a:t>
          </a:r>
          <a:r>
            <a:rPr lang="en-US" sz="1200" b="1" kern="1200" dirty="0" smtClean="0"/>
            <a:t>e </a:t>
          </a:r>
          <a:r>
            <a:rPr lang="en-US" sz="1200" b="1" kern="1200" dirty="0" err="1" smtClean="0"/>
            <a:t>yapılması</a:t>
          </a:r>
          <a:endParaRPr lang="fr-FR" sz="1200" b="1" kern="1200" dirty="0"/>
        </a:p>
      </dsp:txBody>
      <dsp:txXfrm>
        <a:off x="607040" y="1387788"/>
        <a:ext cx="1978037" cy="1186822"/>
      </dsp:txXfrm>
    </dsp:sp>
    <dsp:sp modelId="{2B952920-8AE8-42C5-A224-1516EB76A34D}">
      <dsp:nvSpPr>
        <dsp:cNvPr id="0" name=""/>
        <dsp:cNvSpPr/>
      </dsp:nvSpPr>
      <dsp:spPr>
        <a:xfrm>
          <a:off x="2782881" y="1387788"/>
          <a:ext cx="1978037" cy="1186822"/>
        </a:xfrm>
        <a:prstGeom prst="rect">
          <a:avLst/>
        </a:prstGeom>
        <a:solidFill>
          <a:schemeClr val="accent1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err="1" smtClean="0"/>
            <a:t>Yazılımsal</a:t>
          </a:r>
          <a:r>
            <a:rPr lang="tr-TR" sz="1200" b="1" kern="1200" dirty="0" smtClean="0"/>
            <a:t> açıdan sürdürülebilirliği tüm boyutları ile ele alan metrikler net olarak tanımlanmamıştır</a:t>
          </a:r>
          <a:endParaRPr lang="fr-FR" sz="1200" b="1" kern="1200" dirty="0"/>
        </a:p>
      </dsp:txBody>
      <dsp:txXfrm>
        <a:off x="2782881" y="1387788"/>
        <a:ext cx="1978037" cy="1186822"/>
      </dsp:txXfrm>
    </dsp:sp>
    <dsp:sp modelId="{254CEA03-B585-45B8-921B-F955955F0EDE}">
      <dsp:nvSpPr>
        <dsp:cNvPr id="0" name=""/>
        <dsp:cNvSpPr/>
      </dsp:nvSpPr>
      <dsp:spPr>
        <a:xfrm>
          <a:off x="4958722" y="1387788"/>
          <a:ext cx="1978037" cy="1186822"/>
        </a:xfrm>
        <a:prstGeom prst="rect">
          <a:avLst/>
        </a:prstGeom>
        <a:solidFill>
          <a:schemeClr val="accent1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/>
            <a:t>Yazılım mühendisliğinde sürdürülebilirlik anlamında uçtan uca yönetim imkânı sunan bir model bulunmamaktadır</a:t>
          </a:r>
          <a:endParaRPr lang="fr-FR" sz="1200" b="1" kern="1200" dirty="0"/>
        </a:p>
      </dsp:txBody>
      <dsp:txXfrm>
        <a:off x="4958722" y="1387788"/>
        <a:ext cx="1978037" cy="1186822"/>
      </dsp:txXfrm>
    </dsp:sp>
    <dsp:sp modelId="{638714F8-02F3-4D3B-83A9-4C6D0801383B}">
      <dsp:nvSpPr>
        <dsp:cNvPr id="0" name=""/>
        <dsp:cNvSpPr/>
      </dsp:nvSpPr>
      <dsp:spPr>
        <a:xfrm>
          <a:off x="2782881" y="2772414"/>
          <a:ext cx="1978037" cy="1186822"/>
        </a:xfrm>
        <a:prstGeom prst="rect">
          <a:avLst/>
        </a:prstGeom>
        <a:solidFill>
          <a:schemeClr val="accent1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/>
            <a:t>Yazılım mühendisliğinde sürdürülebilirliği olmazsa olmaz bir unsur olarak kabul görmesi ve paydaşlar tarafından benimsenmesi </a:t>
          </a:r>
          <a:endParaRPr lang="fr-FR" sz="1200" b="1" kern="1200" dirty="0"/>
        </a:p>
      </dsp:txBody>
      <dsp:txXfrm>
        <a:off x="2782881" y="2772414"/>
        <a:ext cx="1978037" cy="118682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55822"/>
          <a:ext cx="702474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Tezin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Yönetimsel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Katkıları</a:t>
          </a:r>
          <a:endParaRPr lang="en-US" sz="4300" kern="1200" dirty="0" smtClean="0"/>
        </a:p>
      </dsp:txBody>
      <dsp:txXfrm>
        <a:off x="50347" y="106169"/>
        <a:ext cx="6924050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70724-0255-4978-9D75-FB9E64376C62}">
      <dsp:nvSpPr>
        <dsp:cNvPr id="0" name=""/>
        <dsp:cNvSpPr/>
      </dsp:nvSpPr>
      <dsp:spPr>
        <a:xfrm>
          <a:off x="0" y="79535"/>
          <a:ext cx="3352800" cy="2663664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Koray ÇIRAK</a:t>
          </a:r>
          <a:endParaRPr lang="en-US" sz="1700" kern="1200" dirty="0" smtClean="0"/>
        </a:p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b="1" kern="1200" dirty="0" smtClean="0"/>
            <a:t>İşletme Mühendisliği Ana Bilim Dalı</a:t>
          </a:r>
          <a:endParaRPr lang="tr-TR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700" b="1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b="1" kern="1200" dirty="0" smtClean="0"/>
            <a:t>İşletme Mühendisliği Programı</a:t>
          </a:r>
          <a:endParaRPr lang="fr-FR" sz="1700" kern="1200" dirty="0"/>
        </a:p>
      </dsp:txBody>
      <dsp:txXfrm>
        <a:off x="130029" y="209564"/>
        <a:ext cx="3092742" cy="24036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43829"/>
          <a:ext cx="7024744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Tezin</a:t>
          </a:r>
          <a:r>
            <a:rPr lang="en-US" sz="4400" kern="1200" dirty="0" smtClean="0"/>
            <a:t> </a:t>
          </a:r>
          <a:r>
            <a:rPr lang="en-US" sz="4400" kern="1200" dirty="0" err="1" smtClean="0"/>
            <a:t>Akademik</a:t>
          </a:r>
          <a:r>
            <a:rPr lang="en-US" sz="4400" kern="1200" dirty="0" smtClean="0"/>
            <a:t> </a:t>
          </a:r>
          <a:r>
            <a:rPr lang="en-US" sz="4400" kern="1200" dirty="0" err="1" smtClean="0"/>
            <a:t>Katkıları</a:t>
          </a:r>
          <a:endParaRPr lang="en-US" sz="4400" kern="1200" dirty="0" smtClean="0"/>
        </a:p>
      </dsp:txBody>
      <dsp:txXfrm>
        <a:off x="51517" y="95346"/>
        <a:ext cx="6921710" cy="95230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199732"/>
          <a:ext cx="7024744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100" b="0" kern="1200" dirty="0" smtClean="0"/>
            <a:t>Kullanılacak Yöntem veya Teknikler</a:t>
          </a:r>
          <a:endParaRPr lang="en-US" sz="3100" b="0" kern="1200" dirty="0" smtClean="0"/>
        </a:p>
      </dsp:txBody>
      <dsp:txXfrm>
        <a:off x="36296" y="236028"/>
        <a:ext cx="6952152" cy="67094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14580"/>
          <a:ext cx="7024744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b="0" kern="1200" dirty="0" smtClean="0"/>
            <a:t>Kullanılacak teknik donanımlar, yazılımlar </a:t>
          </a:r>
          <a:endParaRPr lang="en-US" sz="2800" b="0" kern="1200" dirty="0" smtClean="0"/>
        </a:p>
      </dsp:txBody>
      <dsp:txXfrm>
        <a:off x="54373" y="68953"/>
        <a:ext cx="6915998" cy="100509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7852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b="0" kern="1200" dirty="0" smtClean="0"/>
            <a:t>Zaman planlama </a:t>
          </a:r>
          <a:endParaRPr lang="en-US" sz="4700" b="0" kern="1200" dirty="0" smtClean="0"/>
        </a:p>
      </dsp:txBody>
      <dsp:txXfrm>
        <a:off x="55030" y="62882"/>
        <a:ext cx="6914684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7852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dirty="0" smtClean="0"/>
            <a:t>Ajanda</a:t>
          </a:r>
          <a:endParaRPr lang="fr-FR" sz="4700" kern="1200" dirty="0"/>
        </a:p>
      </dsp:txBody>
      <dsp:txXfrm>
        <a:off x="55030" y="62882"/>
        <a:ext cx="6914684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21CF0-75D5-426D-805D-D60DC318482E}">
      <dsp:nvSpPr>
        <dsp:cNvPr id="0" name=""/>
        <dsp:cNvSpPr/>
      </dsp:nvSpPr>
      <dsp:spPr>
        <a:xfrm>
          <a:off x="0" y="7852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dirty="0" smtClean="0"/>
            <a:t>Giriş</a:t>
          </a:r>
          <a:r>
            <a:rPr lang="en-US" sz="4700" kern="1200" dirty="0" smtClean="0"/>
            <a:t>  </a:t>
          </a:r>
          <a:endParaRPr lang="fr-FR" sz="4700" kern="1200" dirty="0"/>
        </a:p>
      </dsp:txBody>
      <dsp:txXfrm>
        <a:off x="55030" y="62882"/>
        <a:ext cx="6914684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DD23E-08AD-4F97-AD74-2F47C6D41C85}">
      <dsp:nvSpPr>
        <dsp:cNvPr id="0" name=""/>
        <dsp:cNvSpPr/>
      </dsp:nvSpPr>
      <dsp:spPr>
        <a:xfrm>
          <a:off x="1928" y="0"/>
          <a:ext cx="1892814" cy="4003829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"</a:t>
          </a:r>
          <a:r>
            <a:rPr lang="tr-TR" sz="1400" b="0" i="0" kern="1200" dirty="0" smtClean="0"/>
            <a:t>Moore Kanunu</a:t>
          </a:r>
          <a:r>
            <a:rPr lang="en-US" sz="1400" kern="1200" dirty="0" smtClean="0"/>
            <a:t>“: Gordon Moore, Intel</a:t>
          </a:r>
          <a:r>
            <a:rPr lang="tr-TR" sz="1400" kern="1200" dirty="0" smtClean="0"/>
            <a:t> kurucularından</a:t>
          </a:r>
          <a:r>
            <a:rPr lang="en-US" sz="1400" kern="1200" dirty="0" smtClean="0"/>
            <a:t>, </a:t>
          </a:r>
          <a:r>
            <a:rPr lang="tr-TR" sz="1400" b="1" kern="1200" dirty="0" smtClean="0"/>
            <a:t>bilgisayarların işlemci</a:t>
          </a:r>
          <a:r>
            <a:rPr lang="en-US" sz="1400" b="1" kern="1200" dirty="0" smtClean="0"/>
            <a:t> </a:t>
          </a:r>
          <a:r>
            <a:rPr lang="tr-TR" sz="1400" b="1" kern="1200" dirty="0" smtClean="0"/>
            <a:t>gücünün her 2 yılda bir iki katına çıkacağını </a:t>
          </a:r>
          <a:r>
            <a:rPr lang="tr-TR" sz="1400" kern="1200" dirty="0" smtClean="0"/>
            <a:t>tahmin etmiştir</a:t>
          </a:r>
          <a:r>
            <a:rPr lang="en-US" sz="1400" kern="1200" dirty="0" smtClean="0"/>
            <a:t>.</a:t>
          </a:r>
          <a:endParaRPr lang="fr-FR" sz="1400" kern="1200" dirty="0"/>
        </a:p>
      </dsp:txBody>
      <dsp:txXfrm>
        <a:off x="1928" y="0"/>
        <a:ext cx="1892814" cy="1201148"/>
      </dsp:txXfrm>
    </dsp:sp>
    <dsp:sp modelId="{03E64004-1707-488B-9CCB-8E18639E2F5E}">
      <dsp:nvSpPr>
        <dsp:cNvPr id="0" name=""/>
        <dsp:cNvSpPr/>
      </dsp:nvSpPr>
      <dsp:spPr>
        <a:xfrm>
          <a:off x="2057393" y="0"/>
          <a:ext cx="1892814" cy="4003829"/>
        </a:xfrm>
        <a:prstGeom prst="roundRect">
          <a:avLst>
            <a:gd name="adj" fmla="val 10000"/>
          </a:avLst>
        </a:prstGeom>
        <a:solidFill>
          <a:srgbClr val="FDF3B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600" kern="1200" dirty="0" smtClean="0"/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Bilgi ve İletişim Teknolojileri’ nin, dünyada ki karbon salınımın yaklaşık % 2' sini oluşturmaktadır.</a:t>
          </a:r>
          <a:endParaRPr lang="fr-FR" sz="1600" b="1" kern="1200" dirty="0"/>
        </a:p>
      </dsp:txBody>
      <dsp:txXfrm>
        <a:off x="2057393" y="0"/>
        <a:ext cx="1892814" cy="1201148"/>
      </dsp:txXfrm>
    </dsp:sp>
    <dsp:sp modelId="{5C77B650-0C2B-4CE7-A076-C95368FE5366}">
      <dsp:nvSpPr>
        <dsp:cNvPr id="0" name=""/>
        <dsp:cNvSpPr/>
      </dsp:nvSpPr>
      <dsp:spPr>
        <a:xfrm>
          <a:off x="4068130" y="0"/>
          <a:ext cx="1892814" cy="4003829"/>
        </a:xfrm>
        <a:prstGeom prst="roundRect">
          <a:avLst>
            <a:gd name="adj" fmla="val 10000"/>
          </a:avLst>
        </a:prstGeom>
        <a:solidFill>
          <a:srgbClr val="FFFF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endParaRPr lang="tr-TR" sz="1600" kern="1200" dirty="0" smtClean="0"/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Teknoloji harikası</a:t>
          </a:r>
          <a:r>
            <a:rPr lang="en-US" sz="1600" kern="1200" dirty="0" smtClean="0"/>
            <a:t>’ </a:t>
          </a:r>
          <a:r>
            <a:rPr lang="tr-TR" sz="1600" kern="1200" dirty="0" smtClean="0"/>
            <a:t>makineler modası geçme tehlikesiyle karşı karşıyalar</a:t>
          </a:r>
          <a:r>
            <a:rPr lang="en-US" sz="1600" kern="1200" dirty="0" smtClean="0"/>
            <a:t>.</a:t>
          </a:r>
          <a:endParaRPr lang="fr-FR" sz="1600" kern="1200" dirty="0"/>
        </a:p>
      </dsp:txBody>
      <dsp:txXfrm>
        <a:off x="4068130" y="0"/>
        <a:ext cx="1892814" cy="1201148"/>
      </dsp:txXfrm>
    </dsp:sp>
    <dsp:sp modelId="{EBC2E5C9-2E52-4663-A6A5-C32D71D87C74}">
      <dsp:nvSpPr>
        <dsp:cNvPr id="0" name=""/>
        <dsp:cNvSpPr/>
      </dsp:nvSpPr>
      <dsp:spPr>
        <a:xfrm>
          <a:off x="6106256" y="0"/>
          <a:ext cx="1892814" cy="40038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0" i="0" kern="1200" dirty="0" smtClean="0"/>
            <a:t>Birleşmiş Milletler Çevre Programı’ na ait verilere göre her yıl 50 milyon e-atık oluşmakta</a:t>
          </a:r>
          <a:r>
            <a:rPr lang="en-US" sz="1400" kern="1200" dirty="0" smtClean="0"/>
            <a:t>.</a:t>
          </a:r>
          <a:endParaRPr lang="fr-FR" sz="1400" kern="1200" dirty="0"/>
        </a:p>
      </dsp:txBody>
      <dsp:txXfrm>
        <a:off x="6106256" y="0"/>
        <a:ext cx="1892814" cy="12011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7852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 err="1" smtClean="0"/>
            <a:t>Giriş</a:t>
          </a:r>
          <a:endParaRPr lang="fr-FR" sz="4700" kern="1200" dirty="0"/>
        </a:p>
      </dsp:txBody>
      <dsp:txXfrm>
        <a:off x="55030" y="62882"/>
        <a:ext cx="6914684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15705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Tezin</a:t>
          </a:r>
          <a:r>
            <a:rPr lang="en-US" sz="4700" kern="1200" dirty="0" smtClean="0"/>
            <a:t> </a:t>
          </a:r>
          <a:r>
            <a:rPr lang="en-US" sz="4700" kern="1200" dirty="0" err="1" smtClean="0"/>
            <a:t>Anlam</a:t>
          </a:r>
          <a:r>
            <a:rPr lang="en-US" sz="4700" kern="1200" dirty="0" smtClean="0"/>
            <a:t> ve </a:t>
          </a:r>
          <a:r>
            <a:rPr lang="en-US" sz="4700" kern="1200" dirty="0" err="1" smtClean="0"/>
            <a:t>Önemi</a:t>
          </a:r>
          <a:endParaRPr lang="fr-FR" sz="4700" kern="1200" dirty="0"/>
        </a:p>
      </dsp:txBody>
      <dsp:txXfrm>
        <a:off x="55030" y="70735"/>
        <a:ext cx="6914684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7852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Tezin</a:t>
          </a:r>
          <a:r>
            <a:rPr lang="en-US" sz="4700" kern="1200" dirty="0" smtClean="0"/>
            <a:t> </a:t>
          </a:r>
          <a:r>
            <a:rPr lang="en-US" sz="4700" kern="1200" dirty="0" err="1" smtClean="0"/>
            <a:t>Anlam</a:t>
          </a:r>
          <a:r>
            <a:rPr lang="en-US" sz="4700" kern="1200" dirty="0" smtClean="0"/>
            <a:t> ve </a:t>
          </a:r>
          <a:r>
            <a:rPr lang="en-US" sz="4700" kern="1200" dirty="0" err="1" smtClean="0"/>
            <a:t>Önemi</a:t>
          </a:r>
          <a:endParaRPr lang="fr-FR" sz="4700" kern="1200" dirty="0"/>
        </a:p>
      </dsp:txBody>
      <dsp:txXfrm>
        <a:off x="55030" y="62882"/>
        <a:ext cx="6914684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60B07-0219-46A6-B698-85341BF66508}">
      <dsp:nvSpPr>
        <dsp:cNvPr id="0" name=""/>
        <dsp:cNvSpPr/>
      </dsp:nvSpPr>
      <dsp:spPr>
        <a:xfrm>
          <a:off x="0" y="15705"/>
          <a:ext cx="7024744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Tezin</a:t>
          </a:r>
          <a:r>
            <a:rPr lang="en-US" sz="4700" kern="1200" dirty="0" smtClean="0"/>
            <a:t> </a:t>
          </a:r>
          <a:r>
            <a:rPr lang="en-US" sz="4700" kern="1200" dirty="0" err="1" smtClean="0"/>
            <a:t>Anlam</a:t>
          </a:r>
          <a:r>
            <a:rPr lang="en-US" sz="4700" kern="1200" dirty="0" smtClean="0"/>
            <a:t> ve </a:t>
          </a:r>
          <a:r>
            <a:rPr lang="en-US" sz="4700" kern="1200" dirty="0" err="1" smtClean="0"/>
            <a:t>Önemi</a:t>
          </a:r>
          <a:endParaRPr lang="fr-FR" sz="4700" kern="1200" dirty="0"/>
        </a:p>
      </dsp:txBody>
      <dsp:txXfrm>
        <a:off x="55030" y="70735"/>
        <a:ext cx="6914684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3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811A4-5BEE-44EE-AF77-6EAF3CB723D6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F1710-8AC9-4166-973F-211C74E5349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219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20226-C8FA-4C69-8321-56AAA7E481BF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49BBE-C89A-4DD2-9648-FF5DBEA2425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4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Eğer paranızı saklarsanız 18 ay sonra bugün alacağımız bilgisayardan 2 kat daha güçlü (işlemci açısından) bir bilgisayar alabilirsiniz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İşlemci, bellek ve enerji verimliliği doğrusal bir şekilde artmıyor. Bu nedenle hız konusunda fazlasını alırken, güç verimliliğinde sınıfta kalıyoruz.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33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7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9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16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Literatür de yazılım</a:t>
            </a:r>
            <a:r>
              <a:rPr lang="tr-TR" baseline="0" dirty="0" smtClean="0"/>
              <a:t> geliştirme süreci sürdürülebilirliği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konusuna ağırlıklı olarak bilgisayar donanımı açısından yaklaşmıştır.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83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99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65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563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362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11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3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7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71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27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97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1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5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31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r>
              <a:rPr lang="tr-TR" baseline="0" dirty="0" smtClean="0"/>
              <a:t> Ürünü Kalitesi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9BBE-C89A-4DD2-9648-FF5DBEA2425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63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1511"/>
            <a:ext cx="9120248" cy="7296198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205160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0888" y="205159"/>
            <a:ext cx="3503407" cy="3054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3349438"/>
            <a:ext cx="3313355" cy="170216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 smtClean="0"/>
              <a:t>Research in GREENIT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35371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34ADE46-AD82-47A3-B515-A3933F483856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4308ABE-9C30-4686-9354-7695E05257A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DE46-AD82-47A3-B515-A3933F483856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8ABE-9C30-4686-9354-7695E05257A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8200" y="152400"/>
            <a:ext cx="27432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b="1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Researches in Green IT</a:t>
            </a:r>
            <a:endParaRPr lang="fr-FR" dirty="0"/>
          </a:p>
        </p:txBody>
      </p:sp>
      <p:sp>
        <p:nvSpPr>
          <p:cNvPr id="8" name="Oval 7"/>
          <p:cNvSpPr/>
          <p:nvPr userDrawn="1"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DE46-AD82-47A3-B515-A3933F483856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8ABE-9C30-4686-9354-7695E05257A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8200" y="152400"/>
            <a:ext cx="27432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b="1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Researches in Green IT</a:t>
            </a:r>
            <a:endParaRPr lang="fr-FR" dirty="0"/>
          </a:p>
        </p:txBody>
      </p:sp>
      <p:sp>
        <p:nvSpPr>
          <p:cNvPr id="8" name="Oval 7"/>
          <p:cNvSpPr/>
          <p:nvPr userDrawn="1"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4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76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24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8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365125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Researches in Green IT</a:t>
            </a:r>
            <a:endParaRPr lang="fr-FR" dirty="0"/>
          </a:p>
        </p:txBody>
      </p:sp>
      <p:sp>
        <p:nvSpPr>
          <p:cNvPr id="8" name="Oval 7"/>
          <p:cNvSpPr/>
          <p:nvPr userDrawn="1"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1" y="6324599"/>
            <a:ext cx="533399" cy="533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3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64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9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365125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Researches in Green IT</a:t>
            </a:r>
            <a:endParaRPr lang="fr-FR" dirty="0"/>
          </a:p>
        </p:txBody>
      </p:sp>
      <p:sp>
        <p:nvSpPr>
          <p:cNvPr id="8" name="Oval 7"/>
          <p:cNvSpPr/>
          <p:nvPr userDrawn="1"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365125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Researches in Green IT</a:t>
            </a:r>
            <a:endParaRPr lang="fr-FR" dirty="0"/>
          </a:p>
        </p:txBody>
      </p:sp>
      <p:sp>
        <p:nvSpPr>
          <p:cNvPr id="10" name="Oval 9"/>
          <p:cNvSpPr/>
          <p:nvPr userDrawn="1"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365125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Researches in Green IT</a:t>
            </a:r>
            <a:endParaRPr lang="fr-FR" dirty="0"/>
          </a:p>
        </p:txBody>
      </p:sp>
      <p:sp>
        <p:nvSpPr>
          <p:cNvPr id="11" name="Oval 10"/>
          <p:cNvSpPr/>
          <p:nvPr userDrawn="1"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365125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Researches in Green IT</a:t>
            </a:r>
            <a:endParaRPr lang="fr-FR" dirty="0"/>
          </a:p>
        </p:txBody>
      </p:sp>
      <p:sp>
        <p:nvSpPr>
          <p:cNvPr id="7" name="Oval 6"/>
          <p:cNvSpPr/>
          <p:nvPr userDrawn="1"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365125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Researches in Green IT</a:t>
            </a:r>
            <a:endParaRPr lang="fr-FR" dirty="0"/>
          </a:p>
        </p:txBody>
      </p:sp>
      <p:sp>
        <p:nvSpPr>
          <p:cNvPr id="6" name="Oval 5"/>
          <p:cNvSpPr/>
          <p:nvPr userDrawn="1"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 userDrawn="1"/>
        </p:nvSpPr>
        <p:spPr>
          <a:xfrm>
            <a:off x="4649096" y="61862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DE46-AD82-47A3-B515-A3933F483856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8ABE-9C30-4686-9354-7695E05257A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DE46-AD82-47A3-B515-A3933F483856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8ABE-9C30-4686-9354-7695E05257A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4648200" y="152400"/>
            <a:ext cx="27432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b="1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Researches in Green IT</a:t>
            </a:r>
            <a:endParaRPr lang="fr-FR" dirty="0"/>
          </a:p>
        </p:txBody>
      </p:sp>
      <p:sp>
        <p:nvSpPr>
          <p:cNvPr id="54" name="Oval 53"/>
          <p:cNvSpPr/>
          <p:nvPr userDrawn="1"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34ADE46-AD82-47A3-B515-A3933F483856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4308ABE-9C30-4686-9354-7695E05257A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3E51C-1A12-479F-9FC7-C06FF2062F53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0908-E5BC-44F1-88EC-2CA7AB49BA9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74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image" Target="../media/image7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3.jpeg"/><Relationship Id="rId1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9.jpeg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97193291"/>
              </p:ext>
            </p:extLst>
          </p:nvPr>
        </p:nvGraphicFramePr>
        <p:xfrm>
          <a:off x="4495800" y="152400"/>
          <a:ext cx="37338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29494100"/>
              </p:ext>
            </p:extLst>
          </p:nvPr>
        </p:nvGraphicFramePr>
        <p:xfrm>
          <a:off x="0" y="1283677"/>
          <a:ext cx="3352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8" name="Picture 4" descr="D:\Users\kcirak\Desktop\itu-istanbul_teknik_universitesi_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2362201" cy="132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41870411"/>
              </p:ext>
            </p:extLst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34717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Literatürde</a:t>
            </a:r>
            <a:r>
              <a:rPr lang="en-US" dirty="0" smtClean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sürdürülebilirliği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çalışmada</a:t>
            </a:r>
            <a:r>
              <a:rPr lang="en-US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çok</a:t>
            </a:r>
            <a:r>
              <a:rPr lang="en-US" b="1" dirty="0"/>
              <a:t> </a:t>
            </a:r>
            <a:r>
              <a:rPr lang="en-US" b="1" dirty="0" err="1"/>
              <a:t>çevresel</a:t>
            </a:r>
            <a:r>
              <a:rPr lang="en-US" b="1" dirty="0"/>
              <a:t> </a:t>
            </a:r>
            <a:r>
              <a:rPr lang="en-US" b="1" dirty="0" err="1"/>
              <a:t>etkiye</a:t>
            </a:r>
            <a:r>
              <a:rPr lang="en-US" b="1" dirty="0"/>
              <a:t> </a:t>
            </a:r>
            <a:r>
              <a:rPr lang="en-US" b="1" dirty="0" err="1"/>
              <a:t>odaklanılmıştır</a:t>
            </a:r>
            <a:r>
              <a:rPr lang="en-US" dirty="0"/>
              <a:t> ve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çalışmalarda</a:t>
            </a:r>
            <a:r>
              <a:rPr lang="en-US" dirty="0"/>
              <a:t> </a:t>
            </a:r>
            <a:r>
              <a:rPr lang="en-US" dirty="0" err="1"/>
              <a:t>sürdürülebilirliği</a:t>
            </a:r>
            <a:r>
              <a:rPr lang="en-US" dirty="0"/>
              <a:t> </a:t>
            </a:r>
            <a:r>
              <a:rPr lang="en-US" b="1" dirty="0" err="1"/>
              <a:t>tüm</a:t>
            </a:r>
            <a:r>
              <a:rPr lang="en-US" b="1" dirty="0"/>
              <a:t> </a:t>
            </a:r>
            <a:r>
              <a:rPr lang="en-US" b="1" dirty="0" err="1"/>
              <a:t>boyutlarıyla</a:t>
            </a:r>
            <a:r>
              <a:rPr lang="en-US" b="1" dirty="0"/>
              <a:t> tam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ele</a:t>
            </a:r>
            <a:r>
              <a:rPr lang="en-US" b="1" dirty="0"/>
              <a:t> </a:t>
            </a:r>
            <a:r>
              <a:rPr lang="en-US" b="1" dirty="0" err="1"/>
              <a:t>alan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sürecinden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kullanımına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b="1" dirty="0" err="1"/>
              <a:t>uçtan</a:t>
            </a:r>
            <a:r>
              <a:rPr lang="en-US" b="1" dirty="0"/>
              <a:t> </a:t>
            </a:r>
            <a:r>
              <a:rPr lang="en-US" b="1" dirty="0" err="1"/>
              <a:t>uca</a:t>
            </a:r>
            <a:r>
              <a:rPr lang="en-US" b="1" dirty="0"/>
              <a:t> </a:t>
            </a:r>
            <a:r>
              <a:rPr lang="en-US" b="1" dirty="0" err="1"/>
              <a:t>entegre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model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b="1" dirty="0" err="1" smtClean="0"/>
              <a:t>konmamıştır</a:t>
            </a:r>
            <a:r>
              <a:rPr lang="en-US" dirty="0" smtClean="0"/>
              <a:t>.</a:t>
            </a:r>
          </a:p>
          <a:p>
            <a:r>
              <a:rPr lang="tr-TR" dirty="0"/>
              <a:t>Bu tez kapsamında, </a:t>
            </a:r>
            <a:r>
              <a:rPr lang="tr-TR" b="1" dirty="0"/>
              <a:t>mevcutta ortaya konan yazılım mühendisliğinde sürdürülebilirlik modelleri incelenecek</a:t>
            </a:r>
            <a:r>
              <a:rPr lang="tr-TR" dirty="0"/>
              <a:t> ve yazılım uygulamaları geliştiren organizasyonlara yazılım geliştirme süreçlerinde kullanabilecekleri </a:t>
            </a:r>
            <a:r>
              <a:rPr lang="tr-TR" b="1" dirty="0"/>
              <a:t>entegre bir model geliştirmesi amaçlanmaktadır</a:t>
            </a:r>
            <a:r>
              <a:rPr lang="tr-TR" b="1" dirty="0" smtClean="0"/>
              <a:t>.</a:t>
            </a:r>
            <a:endParaRPr lang="en-US" b="1" dirty="0" smtClean="0"/>
          </a:p>
          <a:p>
            <a:r>
              <a:rPr lang="tr-TR" dirty="0" smtClean="0"/>
              <a:t>Bu </a:t>
            </a:r>
            <a:r>
              <a:rPr lang="tr-TR" dirty="0"/>
              <a:t>sayede, yazılım geliştirme sürecinin sonunda değil, </a:t>
            </a:r>
            <a:r>
              <a:rPr lang="tr-TR" b="1" dirty="0"/>
              <a:t>proje oluşumundan itibaren sürdürülebilirlik hedeflerinin takibinin yapılması hedeflenmektedir</a:t>
            </a:r>
            <a:endParaRPr lang="en-US" b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3810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01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347177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Ayrıca</a:t>
            </a:r>
            <a:r>
              <a:rPr lang="tr-TR" dirty="0"/>
              <a:t>, </a:t>
            </a:r>
            <a:r>
              <a:rPr lang="tr-TR" b="1" dirty="0"/>
              <a:t>açık kaynaklı bir proje üzerinden </a:t>
            </a:r>
            <a:r>
              <a:rPr lang="tr-TR" dirty="0"/>
              <a:t>yapılacak pilot </a:t>
            </a:r>
            <a:r>
              <a:rPr lang="tr-TR" dirty="0" smtClean="0"/>
              <a:t>uygulama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/>
              <a:t>başlangıç seviyesinde olan diğer yazılım projeleri için de </a:t>
            </a:r>
            <a:r>
              <a:rPr lang="tr-TR" b="1" dirty="0"/>
              <a:t>örnek teşkil </a:t>
            </a:r>
            <a:r>
              <a:rPr lang="tr-TR" b="1" dirty="0" smtClean="0"/>
              <a:t>edebilecektir</a:t>
            </a:r>
            <a:r>
              <a:rPr lang="en-US" dirty="0" smtClean="0"/>
              <a:t>.</a:t>
            </a:r>
          </a:p>
          <a:p>
            <a:r>
              <a:rPr lang="tr-TR" dirty="0"/>
              <a:t>Bunun yanında yazılım uygulamasının hayata geçirilmesinin ardından, uygulama sunucularında çalışmak üzere </a:t>
            </a:r>
            <a:r>
              <a:rPr lang="tr-TR" dirty="0" err="1"/>
              <a:t>tasarlacak</a:t>
            </a:r>
            <a:r>
              <a:rPr lang="tr-TR" dirty="0"/>
              <a:t> </a:t>
            </a:r>
            <a:r>
              <a:rPr lang="tr-TR" b="1" dirty="0"/>
              <a:t>makine öğrenmesi tabanlı bir model geliştirilerek</a:t>
            </a:r>
            <a:r>
              <a:rPr lang="tr-TR" dirty="0"/>
              <a:t>, sadece kodlama aşamasında değil </a:t>
            </a:r>
            <a:r>
              <a:rPr lang="tr-TR" b="1" dirty="0"/>
              <a:t>yazılımın kullanımında da sürdürülebilirliğe katkı sağlayan </a:t>
            </a:r>
            <a:r>
              <a:rPr lang="tr-TR" dirty="0"/>
              <a:t>entegre bir </a:t>
            </a:r>
            <a:r>
              <a:rPr lang="tr-TR" b="1" dirty="0"/>
              <a:t>model</a:t>
            </a:r>
            <a:r>
              <a:rPr lang="tr-TR" dirty="0"/>
              <a:t> geliştirilmiş olacaktır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4572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56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347177"/>
          </a:xfrm>
        </p:spPr>
        <p:txBody>
          <a:bodyPr>
            <a:normAutofit/>
          </a:bodyPr>
          <a:lstStyle/>
          <a:p>
            <a:r>
              <a:rPr lang="tr-TR" dirty="0" smtClean="0"/>
              <a:t>Bu </a:t>
            </a:r>
            <a:r>
              <a:rPr lang="tr-TR" dirty="0"/>
              <a:t>tez kapsamında araştırılacak konular, oluşturulacak modeller ve yol haritası ile yazılım mühendisliğinde </a:t>
            </a:r>
            <a:r>
              <a:rPr lang="tr-TR" b="1" dirty="0" smtClean="0"/>
              <a:t>sürdürülebilirlik literatüründeki tespit edilen açığın kapatılması hedeflenmektedir</a:t>
            </a:r>
            <a:r>
              <a:rPr lang="tr-TR" dirty="0" smtClean="0"/>
              <a:t>. </a:t>
            </a:r>
            <a:r>
              <a:rPr lang="tr-TR" dirty="0"/>
              <a:t>Bu yönüyle literatürde böyle bir çalışmanın olmaması ve oluşturulan modellerle </a:t>
            </a:r>
            <a:r>
              <a:rPr lang="tr-TR" b="1" dirty="0"/>
              <a:t>uçtan uca sürdürülebilirliğin sağlanması</a:t>
            </a:r>
            <a:r>
              <a:rPr lang="tr-TR" dirty="0"/>
              <a:t>na imkan sunulması ise bu tezin </a:t>
            </a:r>
            <a:r>
              <a:rPr lang="tr-TR" b="1" dirty="0"/>
              <a:t>özgün değerini </a:t>
            </a:r>
            <a:r>
              <a:rPr lang="tr-TR" dirty="0"/>
              <a:t>göstermektedir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4572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7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77851111"/>
              </p:ext>
            </p:extLst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347177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Bu </a:t>
            </a:r>
            <a:r>
              <a:rPr lang="tr-TR" dirty="0"/>
              <a:t>çalışma kapsamında geliştirilecek olan modellerin kullanılması, </a:t>
            </a:r>
            <a:r>
              <a:rPr lang="tr-TR" b="1" dirty="0"/>
              <a:t>yazılım geliştiren </a:t>
            </a:r>
            <a:r>
              <a:rPr lang="tr-TR" b="1" dirty="0" err="1"/>
              <a:t>organinazyonların</a:t>
            </a:r>
            <a:r>
              <a:rPr lang="tr-TR" b="1" dirty="0"/>
              <a:t> süreçlerine entegre edilmesi sağlanarak </a:t>
            </a:r>
            <a:r>
              <a:rPr lang="tr-TR" dirty="0"/>
              <a:t>başta ekonomik, çevresel ve sosyal boyutlar olmak üzere diğer </a:t>
            </a:r>
            <a:r>
              <a:rPr lang="tr-TR" b="1" dirty="0"/>
              <a:t>sürdürülebilirlik boyutlarına katkıda bulunmasına yardımcı </a:t>
            </a:r>
            <a:r>
              <a:rPr lang="tr-TR" b="1" dirty="0" smtClean="0"/>
              <a:t>olacaktır</a:t>
            </a:r>
            <a:r>
              <a:rPr lang="en-US" dirty="0" smtClean="0"/>
              <a:t>.</a:t>
            </a:r>
          </a:p>
          <a:p>
            <a:r>
              <a:rPr lang="tr-TR" dirty="0"/>
              <a:t>Ayrıca, literatürde </a:t>
            </a:r>
            <a:r>
              <a:rPr lang="tr-TR" b="1" dirty="0"/>
              <a:t>yazılım sürdürülebilirliği </a:t>
            </a:r>
            <a:r>
              <a:rPr lang="tr-TR" dirty="0"/>
              <a:t>ile ilgili </a:t>
            </a:r>
            <a:r>
              <a:rPr lang="tr-TR" b="1" dirty="0"/>
              <a:t>çok az çalışma </a:t>
            </a:r>
            <a:r>
              <a:rPr lang="tr-TR" dirty="0"/>
              <a:t>bulunmasından dolayı bu tezin yapılması dünya literatürüne </a:t>
            </a:r>
            <a:r>
              <a:rPr lang="tr-TR" b="1" dirty="0"/>
              <a:t>yazınsal açıdan bir kaynak oluşturacaktır</a:t>
            </a:r>
            <a:endParaRPr lang="en-US" b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4572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347177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Bu zamana </a:t>
            </a:r>
            <a:r>
              <a:rPr lang="tr-TR" dirty="0"/>
              <a:t>kadar yazılım sürdürülebilirliğinde </a:t>
            </a:r>
            <a:r>
              <a:rPr lang="tr-TR" b="1" dirty="0"/>
              <a:t>uçtan uca değerlendirme imkanı sunan bir modelin yapılmaması önemli bir açıktır</a:t>
            </a:r>
            <a:r>
              <a:rPr lang="tr-TR" dirty="0"/>
              <a:t>. Bu tez, </a:t>
            </a:r>
            <a:r>
              <a:rPr lang="tr-TR" b="1" dirty="0"/>
              <a:t>bu açığı kapama noktasında </a:t>
            </a:r>
            <a:r>
              <a:rPr lang="tr-TR" dirty="0"/>
              <a:t>ve sürdürülebilirliğe yapacağı katkıdan dolayı </a:t>
            </a:r>
            <a:r>
              <a:rPr lang="tr-TR" dirty="0" smtClean="0"/>
              <a:t>önemlidir</a:t>
            </a:r>
            <a:r>
              <a:rPr lang="en-US" dirty="0" smtClean="0"/>
              <a:t>.</a:t>
            </a:r>
          </a:p>
          <a:p>
            <a:r>
              <a:rPr lang="tr-TR" dirty="0"/>
              <a:t>Tüm bunlara ek olarak yazılım sürdürülebilirliği alanında </a:t>
            </a:r>
            <a:r>
              <a:rPr lang="tr-TR" b="1" dirty="0"/>
              <a:t>Türkiye’de yapılan çalışma sayısı oldukça düşüktür.</a:t>
            </a:r>
            <a:r>
              <a:rPr lang="tr-TR" dirty="0"/>
              <a:t> Bu anlamda da Türkiye’den çıkan yazılım sürdürülebilirliği </a:t>
            </a:r>
            <a:r>
              <a:rPr lang="tr-TR" dirty="0" err="1"/>
              <a:t>çalışmlarına</a:t>
            </a:r>
            <a:r>
              <a:rPr lang="tr-TR" dirty="0"/>
              <a:t> önemli bir katkı sağlanması </a:t>
            </a:r>
            <a:r>
              <a:rPr lang="tr-TR" dirty="0" err="1"/>
              <a:t>amaçlanılmaktadır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4572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8257756"/>
              </p:ext>
            </p:extLst>
          </p:nvPr>
        </p:nvGraphicFramePr>
        <p:xfrm>
          <a:off x="685800" y="685800"/>
          <a:ext cx="7024744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813404"/>
              </p:ext>
            </p:extLst>
          </p:nvPr>
        </p:nvGraphicFramePr>
        <p:xfrm>
          <a:off x="762000" y="1676400"/>
          <a:ext cx="7543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933" y="76200"/>
            <a:ext cx="2743200" cy="5334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C24D7EB-4B0A-4F41-BB71-B7110E203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graphicEl>
                                              <a:dgm id="{3C24D7EB-4B0A-4F41-BB71-B7110E2037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0A37C6-F8F2-4DC5-A49B-0972B08E7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graphicEl>
                                              <a:dgm id="{560A37C6-F8F2-4DC5-A49B-0972B08E7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8F1DCA1-15C7-455C-9E4D-86AC14276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graphicEl>
                                              <a:dgm id="{18F1DCA1-15C7-455C-9E4D-86AC142765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B3A1A9-AF91-4B95-9F83-897E8D5A5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graphicEl>
                                              <a:dgm id="{72B3A1A9-AF91-4B95-9F83-897E8D5A58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952920-8AE8-42C5-A224-1516EB76A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graphicEl>
                                              <a:dgm id="{2B952920-8AE8-42C5-A224-1516EB76A3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4CEA03-B585-45B8-921B-F955955F0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graphicEl>
                                              <a:dgm id="{254CEA03-B585-45B8-921B-F955955F0E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38714F8-02F3-4D3B-83A9-4C6D08013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graphicEl>
                                              <a:dgm id="{638714F8-02F3-4D3B-83A9-4C6D080138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66640639"/>
              </p:ext>
            </p:extLst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347177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Bu tez </a:t>
            </a:r>
            <a:r>
              <a:rPr lang="tr-TR" dirty="0"/>
              <a:t>sayesinde, hem yazılım geliştirme sürecinde hem de koşulan ortamda sürdürülebilirliğin gözetilmesine </a:t>
            </a:r>
            <a:r>
              <a:rPr lang="tr-TR" b="1" dirty="0"/>
              <a:t>tek bir çatı altında imkan sağlanması uçtan uca yönetimi kolaylaştırılacaktır</a:t>
            </a:r>
            <a:r>
              <a:rPr lang="en-US" dirty="0" smtClean="0"/>
              <a:t>.</a:t>
            </a:r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taraftan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tez</a:t>
            </a:r>
            <a:r>
              <a:rPr lang="en-US" dirty="0"/>
              <a:t> </a:t>
            </a:r>
            <a:r>
              <a:rPr lang="en-US" dirty="0" err="1"/>
              <a:t>kapsamında</a:t>
            </a:r>
            <a:r>
              <a:rPr lang="en-US" dirty="0"/>
              <a:t> </a:t>
            </a:r>
            <a:r>
              <a:rPr lang="en-US" dirty="0" err="1"/>
              <a:t>geliştirilecek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modelde</a:t>
            </a:r>
            <a:r>
              <a:rPr lang="en-US" dirty="0"/>
              <a:t> </a:t>
            </a:r>
            <a:r>
              <a:rPr lang="en-US" b="1" dirty="0" err="1"/>
              <a:t>metirklerin</a:t>
            </a:r>
            <a:r>
              <a:rPr lang="en-US" dirty="0"/>
              <a:t> </a:t>
            </a:r>
            <a:r>
              <a:rPr lang="en-US" dirty="0" err="1"/>
              <a:t>belirlenmesinde</a:t>
            </a:r>
            <a:r>
              <a:rPr lang="en-US" dirty="0"/>
              <a:t> </a:t>
            </a:r>
            <a:r>
              <a:rPr lang="en-US" b="1" dirty="0" err="1"/>
              <a:t>paydaşların</a:t>
            </a:r>
            <a:r>
              <a:rPr lang="en-US" b="1" dirty="0"/>
              <a:t> da </a:t>
            </a:r>
            <a:r>
              <a:rPr lang="en-US" b="1" dirty="0" err="1"/>
              <a:t>dahil</a:t>
            </a:r>
            <a:r>
              <a:rPr lang="en-US" b="1" dirty="0"/>
              <a:t> </a:t>
            </a:r>
            <a:r>
              <a:rPr lang="en-US" b="1" dirty="0" err="1"/>
              <a:t>edilmesi</a:t>
            </a:r>
            <a:r>
              <a:rPr lang="en-US" b="1" dirty="0"/>
              <a:t>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b="1" dirty="0" err="1"/>
              <a:t>benimsenmesini</a:t>
            </a:r>
            <a:r>
              <a:rPr lang="en-US" dirty="0"/>
              <a:t> </a:t>
            </a:r>
            <a:r>
              <a:rPr lang="en-US" dirty="0" err="1" smtClean="0"/>
              <a:t>kolaylaşacaktır</a:t>
            </a:r>
            <a:r>
              <a:rPr lang="en-US" dirty="0" smtClean="0"/>
              <a:t>.</a:t>
            </a:r>
          </a:p>
          <a:p>
            <a:r>
              <a:rPr lang="tr-TR" dirty="0"/>
              <a:t>Tüm bunlara ek olarak bu alanda </a:t>
            </a:r>
            <a:r>
              <a:rPr lang="tr-TR" b="1" dirty="0"/>
              <a:t>yeni bilgi birikiminin </a:t>
            </a:r>
            <a:r>
              <a:rPr lang="tr-TR" dirty="0"/>
              <a:t>oluşması, yeni bilgi birikimiyle oluşacak </a:t>
            </a:r>
            <a:r>
              <a:rPr lang="tr-TR" b="1" dirty="0" smtClean="0"/>
              <a:t>istihdam</a:t>
            </a:r>
            <a:r>
              <a:rPr lang="en-US" dirty="0" smtClean="0"/>
              <a:t>, </a:t>
            </a:r>
            <a:r>
              <a:rPr lang="tr-TR" b="1" dirty="0"/>
              <a:t>e-atık oluşumunun azalması</a:t>
            </a:r>
            <a:r>
              <a:rPr lang="tr-TR" dirty="0"/>
              <a:t> gibi ek faydalar ortaya </a:t>
            </a:r>
            <a:r>
              <a:rPr lang="tr-TR" dirty="0" smtClean="0"/>
              <a:t>çıkacaktı</a:t>
            </a:r>
            <a:r>
              <a:rPr lang="en-US" dirty="0" smtClean="0"/>
              <a:t>r.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4572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20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71761348"/>
              </p:ext>
            </p:extLst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347177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Dünyada </a:t>
            </a:r>
            <a:r>
              <a:rPr lang="tr-TR" dirty="0"/>
              <a:t>ve Türkiye’de bu alanda yapılmış </a:t>
            </a:r>
            <a:r>
              <a:rPr lang="tr-TR" b="1" dirty="0"/>
              <a:t>çalışmalar kısıtlıdır</a:t>
            </a:r>
            <a:r>
              <a:rPr lang="tr-TR" dirty="0"/>
              <a:t>. Bu durumda hem dünyada hem de Türkiye’de bu alanda yapılacak çalışmalar için bir bilgi kaynağı </a:t>
            </a:r>
            <a:r>
              <a:rPr lang="tr-TR" dirty="0" smtClean="0"/>
              <a:t>olacaktır</a:t>
            </a:r>
            <a:r>
              <a:rPr lang="en-US" dirty="0" smtClean="0"/>
              <a:t>.</a:t>
            </a:r>
          </a:p>
          <a:p>
            <a:r>
              <a:rPr lang="tr-TR" dirty="0" smtClean="0"/>
              <a:t>Ek </a:t>
            </a:r>
            <a:r>
              <a:rPr lang="tr-TR" dirty="0"/>
              <a:t>olarak bu tez Türkiye’ye özel bir etkiye de sahip olacaktır. </a:t>
            </a:r>
            <a:r>
              <a:rPr lang="tr-TR" b="1" dirty="0"/>
              <a:t>Türkiye’nin bu alanda </a:t>
            </a:r>
            <a:r>
              <a:rPr lang="tr-TR" dirty="0"/>
              <a:t>teknolojik, yönetsel ve </a:t>
            </a:r>
            <a:r>
              <a:rPr lang="tr-TR" dirty="0" err="1"/>
              <a:t>operasyonel</a:t>
            </a:r>
            <a:r>
              <a:rPr lang="tr-TR" dirty="0"/>
              <a:t> gelişimlerden ve </a:t>
            </a:r>
            <a:r>
              <a:rPr lang="tr-TR" b="1" dirty="0"/>
              <a:t>ilerlemelerden geri kalmaması için yazınsal kaynaklarının oluşmaya başlaması gerekmektedir</a:t>
            </a:r>
            <a:r>
              <a:rPr lang="tr-TR" dirty="0"/>
              <a:t>. Bu kapsamda bu tez, yazılım mühendisliğinde sürdürülebilirlik </a:t>
            </a:r>
            <a:r>
              <a:rPr lang="tr-TR" dirty="0" err="1"/>
              <a:t>alanıda</a:t>
            </a:r>
            <a:r>
              <a:rPr lang="tr-TR" dirty="0"/>
              <a:t> temel bir kaynak kategorisinde olup </a:t>
            </a:r>
            <a:r>
              <a:rPr lang="tr-TR" b="1" dirty="0"/>
              <a:t>Türkiye’de bu literatürün oluşmasına yardımcı olacaktır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4572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7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26881080"/>
              </p:ext>
            </p:extLst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347177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Bu </a:t>
            </a:r>
            <a:r>
              <a:rPr lang="tr-TR" dirty="0"/>
              <a:t>tezin gerçekleştirilmesi belli başlı aşamalardan oluşmaktadır. Bu aşamaların içerisinde kullanılan yöntemler farklılık gösterecektir. Bu tezin aşamaları aşağıdaki şekilde sıralanmıştır:</a:t>
            </a:r>
          </a:p>
          <a:p>
            <a:pPr marL="582930" indent="-514350">
              <a:buFont typeface="+mj-lt"/>
              <a:buAutoNum type="romanLcPeriod"/>
            </a:pPr>
            <a:r>
              <a:rPr lang="tr-TR" b="1" i="1" dirty="0" smtClean="0"/>
              <a:t>Yazılım </a:t>
            </a:r>
            <a:r>
              <a:rPr lang="tr-TR" b="1" i="1" dirty="0"/>
              <a:t>geliştirme sürecinde sürdürülebilirliğin ölçümlenmesinde kullanılacak </a:t>
            </a:r>
            <a:r>
              <a:rPr lang="tr-TR" b="1" i="1" dirty="0" err="1"/>
              <a:t>metirklerin</a:t>
            </a:r>
            <a:r>
              <a:rPr lang="tr-TR" b="1" i="1" dirty="0"/>
              <a:t> </a:t>
            </a:r>
            <a:r>
              <a:rPr lang="tr-TR" b="1" i="1" dirty="0" smtClean="0"/>
              <a:t>belirlenmesi</a:t>
            </a:r>
            <a:endParaRPr lang="en-US" b="1" i="1" dirty="0"/>
          </a:p>
          <a:p>
            <a:pPr lvl="1"/>
            <a:r>
              <a:rPr lang="tr-TR" dirty="0"/>
              <a:t>Bu aşamanın gerçekleştirilmesi için kullanılacak yöntem literatür taraması, anket ve odak grup görüşme veri analiz yöntemleri</a:t>
            </a:r>
            <a:r>
              <a:rPr lang="tr-TR" dirty="0" smtClean="0"/>
              <a:t>.</a:t>
            </a:r>
            <a:endParaRPr lang="en-US" dirty="0"/>
          </a:p>
          <a:p>
            <a:pPr marL="582930" indent="-514350">
              <a:buFont typeface="+mj-lt"/>
              <a:buAutoNum type="romanLcPeriod"/>
            </a:pPr>
            <a:r>
              <a:rPr lang="tr-TR" b="1" i="1" dirty="0"/>
              <a:t>Sunucularda Kaynak Tahsisi Yapan Modelin </a:t>
            </a:r>
            <a:r>
              <a:rPr lang="tr-TR" b="1" i="1" dirty="0" smtClean="0"/>
              <a:t>Geliştirilmesi</a:t>
            </a:r>
            <a:endParaRPr lang="en-US" b="1" i="1" dirty="0"/>
          </a:p>
          <a:p>
            <a:pPr lvl="1"/>
            <a:r>
              <a:rPr lang="tr-TR" dirty="0"/>
              <a:t>Bu aşamada ikincil veri analizi yöntemleri </a:t>
            </a:r>
            <a:r>
              <a:rPr lang="tr-TR" dirty="0" smtClean="0"/>
              <a:t>kullanılacaktır</a:t>
            </a:r>
            <a:endParaRPr lang="en-US" dirty="0" smtClean="0"/>
          </a:p>
          <a:p>
            <a:pPr marL="582930" indent="-514350">
              <a:buFont typeface="+mj-lt"/>
              <a:buAutoNum type="romanLcPeriod"/>
            </a:pPr>
            <a:r>
              <a:rPr lang="tr-TR" b="1" i="1" dirty="0"/>
              <a:t>Oluşturulan iki modelin tek bir çatı altında </a:t>
            </a:r>
            <a:r>
              <a:rPr lang="tr-TR" b="1" i="1" dirty="0" smtClean="0"/>
              <a:t>toplanması</a:t>
            </a:r>
            <a:endParaRPr lang="en-US" b="1" i="1" dirty="0"/>
          </a:p>
          <a:p>
            <a:pPr lvl="1"/>
            <a:r>
              <a:rPr lang="tr-TR" dirty="0"/>
              <a:t>Bu aşamada, önceki iki aşama sonucunda üretilen modellerin tek bir çatı altında toplanması sağlanacaktır</a:t>
            </a:r>
            <a:r>
              <a:rPr lang="tr-TR" dirty="0" smtClean="0"/>
              <a:t>.</a:t>
            </a:r>
            <a:endParaRPr lang="tr-TR" dirty="0"/>
          </a:p>
          <a:p>
            <a:pPr marL="582930" indent="-514350">
              <a:buFont typeface="+mj-lt"/>
              <a:buAutoNum type="romanLcPeriod"/>
            </a:pPr>
            <a:r>
              <a:rPr lang="tr-TR" b="1" i="1" dirty="0" smtClean="0"/>
              <a:t>Model </a:t>
            </a:r>
            <a:r>
              <a:rPr lang="tr-TR" b="1" i="1" dirty="0"/>
              <a:t>Doğrulamaları </a:t>
            </a:r>
          </a:p>
          <a:p>
            <a:pPr lvl="1"/>
            <a:r>
              <a:rPr lang="tr-TR" dirty="0"/>
              <a:t>Bu aşamada ise oluşturulan modelin geçerliliğini ve performansını ölçümlemek adına açık kaynaklı yazılım projeleri üzerinden ve/veya simülasyon gibi yöntemler kullanılarak modellerin koşturulması sağlanacaktır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4572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1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8712039"/>
              </p:ext>
            </p:extLst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347177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Bu </a:t>
            </a:r>
            <a:r>
              <a:rPr lang="tr-TR" dirty="0"/>
              <a:t>tezde yazılım sürdürülebilirliğini ölçümleme metriklerinin belirlenmesi sürecinde yer alacak </a:t>
            </a:r>
            <a:r>
              <a:rPr lang="tr-TR" b="1" dirty="0"/>
              <a:t>paydaşlara anket yapılması </a:t>
            </a:r>
            <a:r>
              <a:rPr lang="tr-TR" dirty="0"/>
              <a:t>ve o kurumlardaki ilgili kişilerle </a:t>
            </a:r>
            <a:r>
              <a:rPr lang="tr-TR" b="1" dirty="0"/>
              <a:t>odak grup çalışması </a:t>
            </a:r>
            <a:r>
              <a:rPr lang="tr-TR" dirty="0"/>
              <a:t>yapılması </a:t>
            </a:r>
            <a:r>
              <a:rPr lang="tr-TR" dirty="0" smtClean="0"/>
              <a:t>planlanmaktadır</a:t>
            </a:r>
            <a:r>
              <a:rPr lang="en-US" dirty="0" smtClean="0"/>
              <a:t>.</a:t>
            </a:r>
          </a:p>
          <a:p>
            <a:r>
              <a:rPr lang="tr-TR" dirty="0"/>
              <a:t>Bunun dışında veri tabanlı </a:t>
            </a:r>
            <a:r>
              <a:rPr lang="tr-TR" b="1" dirty="0"/>
              <a:t>makine öğrenmesi </a:t>
            </a:r>
            <a:r>
              <a:rPr lang="tr-TR" dirty="0"/>
              <a:t>modellerinin geliştirilmesi, modellerinin doğrulamasının yapılması için gerekli duyulan </a:t>
            </a:r>
            <a:r>
              <a:rPr lang="tr-TR" b="1" dirty="0"/>
              <a:t>teknik donanım ve yazılım maliyetlerinin karşılanması için İTÜ </a:t>
            </a:r>
            <a:r>
              <a:rPr lang="tr-TR" b="1" dirty="0" err="1"/>
              <a:t>BAP’tan</a:t>
            </a:r>
            <a:r>
              <a:rPr lang="tr-TR" b="1" dirty="0"/>
              <a:t> </a:t>
            </a:r>
            <a:r>
              <a:rPr lang="tr-TR" dirty="0"/>
              <a:t>destek alınarak hizmet alımı planlanmaktadır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3810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78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75895569"/>
              </p:ext>
            </p:extLst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Giriş</a:t>
            </a:r>
            <a:r>
              <a:rPr lang="en-US" dirty="0" smtClean="0"/>
              <a:t>, </a:t>
            </a:r>
            <a:r>
              <a:rPr lang="en-US" dirty="0" err="1" smtClean="0"/>
              <a:t>Tezi</a:t>
            </a:r>
            <a:r>
              <a:rPr lang="en-US" dirty="0" err="1"/>
              <a:t>n</a:t>
            </a:r>
            <a:r>
              <a:rPr lang="en-US" dirty="0" smtClean="0"/>
              <a:t> </a:t>
            </a:r>
            <a:r>
              <a:rPr lang="en-US" dirty="0" err="1" smtClean="0"/>
              <a:t>Anlam</a:t>
            </a:r>
            <a:r>
              <a:rPr lang="en-US" dirty="0" smtClean="0"/>
              <a:t> ve </a:t>
            </a:r>
            <a:r>
              <a:rPr lang="en-US" dirty="0" err="1" smtClean="0"/>
              <a:t>Önemi</a:t>
            </a:r>
            <a:r>
              <a:rPr lang="en-US" dirty="0" smtClean="0"/>
              <a:t>, </a:t>
            </a:r>
            <a:r>
              <a:rPr lang="en-US" dirty="0" err="1" smtClean="0"/>
              <a:t>Tezin</a:t>
            </a:r>
            <a:r>
              <a:rPr lang="en-US" dirty="0" smtClean="0"/>
              <a:t> </a:t>
            </a:r>
            <a:r>
              <a:rPr lang="en-US" dirty="0" err="1" smtClean="0"/>
              <a:t>Amacı</a:t>
            </a:r>
            <a:endParaRPr lang="tr-TR" dirty="0" smtClean="0"/>
          </a:p>
          <a:p>
            <a:r>
              <a:rPr lang="en-US" dirty="0" err="1" smtClean="0"/>
              <a:t>Özgün</a:t>
            </a:r>
            <a:r>
              <a:rPr lang="en-US" dirty="0" smtClean="0"/>
              <a:t> </a:t>
            </a:r>
            <a:r>
              <a:rPr lang="en-US" dirty="0" err="1" smtClean="0"/>
              <a:t>Değer</a:t>
            </a:r>
            <a:endParaRPr lang="tr-TR" dirty="0" smtClean="0"/>
          </a:p>
          <a:p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Etki</a:t>
            </a:r>
            <a:endParaRPr lang="tr-TR" dirty="0" smtClean="0"/>
          </a:p>
          <a:p>
            <a:r>
              <a:rPr lang="en-US" dirty="0" err="1" smtClean="0"/>
              <a:t>Litetarür</a:t>
            </a:r>
            <a:r>
              <a:rPr lang="en-US" dirty="0" smtClean="0"/>
              <a:t> </a:t>
            </a:r>
            <a:r>
              <a:rPr lang="en-US" dirty="0" err="1" smtClean="0"/>
              <a:t>Özeti</a:t>
            </a:r>
            <a:endParaRPr lang="tr-TR" dirty="0" smtClean="0"/>
          </a:p>
          <a:p>
            <a:r>
              <a:rPr lang="en-US" dirty="0" err="1" smtClean="0"/>
              <a:t>Tezin</a:t>
            </a:r>
            <a:r>
              <a:rPr lang="en-US" dirty="0" smtClean="0"/>
              <a:t> </a:t>
            </a:r>
            <a:r>
              <a:rPr lang="en-US" dirty="0" err="1" smtClean="0"/>
              <a:t>Katkısı</a:t>
            </a:r>
            <a:endParaRPr lang="tr-TR" dirty="0" smtClean="0"/>
          </a:p>
          <a:p>
            <a:r>
              <a:rPr lang="en-US" dirty="0" err="1" smtClean="0"/>
              <a:t>Kullanılacak</a:t>
            </a:r>
            <a:r>
              <a:rPr lang="en-US" dirty="0" smtClean="0"/>
              <a:t> </a:t>
            </a:r>
            <a:r>
              <a:rPr lang="en-US" dirty="0" err="1" smtClean="0"/>
              <a:t>Yöntem</a:t>
            </a:r>
            <a:r>
              <a:rPr lang="en-US" dirty="0" smtClean="0"/>
              <a:t> ve </a:t>
            </a:r>
            <a:r>
              <a:rPr lang="en-US" dirty="0" err="1" smtClean="0"/>
              <a:t>Teknikler</a:t>
            </a:r>
            <a:endParaRPr lang="en-US" dirty="0" smtClean="0"/>
          </a:p>
          <a:p>
            <a:r>
              <a:rPr lang="en-US" dirty="0" err="1" smtClean="0"/>
              <a:t>Kullanılacak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Donanımlar</a:t>
            </a:r>
            <a:r>
              <a:rPr lang="en-US" dirty="0" smtClean="0"/>
              <a:t>, </a:t>
            </a:r>
            <a:r>
              <a:rPr lang="en-US" dirty="0" err="1" smtClean="0"/>
              <a:t>Yazılımlar</a:t>
            </a:r>
            <a:endParaRPr lang="en-US" dirty="0" smtClean="0"/>
          </a:p>
          <a:p>
            <a:r>
              <a:rPr lang="en-US" dirty="0" smtClean="0"/>
              <a:t>Zaman</a:t>
            </a:r>
            <a:r>
              <a:rPr lang="tr-TR" dirty="0" smtClean="0"/>
              <a:t> P</a:t>
            </a:r>
            <a:r>
              <a:rPr lang="en-US" dirty="0" err="1" smtClean="0"/>
              <a:t>lanlaması</a:t>
            </a:r>
            <a:endParaRPr lang="tr-TR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2544" y="55262"/>
            <a:ext cx="2743200" cy="5334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 smtClean="0"/>
              <a:t>Bilgi </a:t>
            </a:r>
            <a:r>
              <a:rPr lang="tr-TR" dirty="0"/>
              <a:t>İşlem Alanında Sürdürülebilirlik </a:t>
            </a:r>
            <a:r>
              <a:rPr lang="tr-TR" dirty="0" smtClean="0"/>
              <a:t>Sorunlar</a:t>
            </a:r>
            <a:r>
              <a:rPr lang="en-US" dirty="0" err="1" smtClean="0"/>
              <a:t>ı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0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5921511"/>
              </p:ext>
            </p:extLst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4572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54645"/>
              </p:ext>
            </p:extLst>
          </p:nvPr>
        </p:nvGraphicFramePr>
        <p:xfrm>
          <a:off x="914402" y="1925641"/>
          <a:ext cx="7467598" cy="4103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6212">
                  <a:extLst>
                    <a:ext uri="{9D8B030D-6E8A-4147-A177-3AD203B41FA5}">
                      <a16:colId xmlns:a16="http://schemas.microsoft.com/office/drawing/2014/main" val="4244358845"/>
                    </a:ext>
                  </a:extLst>
                </a:gridCol>
                <a:gridCol w="169432">
                  <a:extLst>
                    <a:ext uri="{9D8B030D-6E8A-4147-A177-3AD203B41FA5}">
                      <a16:colId xmlns:a16="http://schemas.microsoft.com/office/drawing/2014/main" val="1855340321"/>
                    </a:ext>
                  </a:extLst>
                </a:gridCol>
                <a:gridCol w="169432">
                  <a:extLst>
                    <a:ext uri="{9D8B030D-6E8A-4147-A177-3AD203B41FA5}">
                      <a16:colId xmlns:a16="http://schemas.microsoft.com/office/drawing/2014/main" val="1425389906"/>
                    </a:ext>
                  </a:extLst>
                </a:gridCol>
                <a:gridCol w="169432">
                  <a:extLst>
                    <a:ext uri="{9D8B030D-6E8A-4147-A177-3AD203B41FA5}">
                      <a16:colId xmlns:a16="http://schemas.microsoft.com/office/drawing/2014/main" val="148600255"/>
                    </a:ext>
                  </a:extLst>
                </a:gridCol>
                <a:gridCol w="169432">
                  <a:extLst>
                    <a:ext uri="{9D8B030D-6E8A-4147-A177-3AD203B41FA5}">
                      <a16:colId xmlns:a16="http://schemas.microsoft.com/office/drawing/2014/main" val="1445969497"/>
                    </a:ext>
                  </a:extLst>
                </a:gridCol>
                <a:gridCol w="166947">
                  <a:extLst>
                    <a:ext uri="{9D8B030D-6E8A-4147-A177-3AD203B41FA5}">
                      <a16:colId xmlns:a16="http://schemas.microsoft.com/office/drawing/2014/main" val="986821490"/>
                    </a:ext>
                  </a:extLst>
                </a:gridCol>
                <a:gridCol w="166947">
                  <a:extLst>
                    <a:ext uri="{9D8B030D-6E8A-4147-A177-3AD203B41FA5}">
                      <a16:colId xmlns:a16="http://schemas.microsoft.com/office/drawing/2014/main" val="4200965898"/>
                    </a:ext>
                  </a:extLst>
                </a:gridCol>
                <a:gridCol w="182610">
                  <a:extLst>
                    <a:ext uri="{9D8B030D-6E8A-4147-A177-3AD203B41FA5}">
                      <a16:colId xmlns:a16="http://schemas.microsoft.com/office/drawing/2014/main" val="1801573275"/>
                    </a:ext>
                  </a:extLst>
                </a:gridCol>
                <a:gridCol w="182610">
                  <a:extLst>
                    <a:ext uri="{9D8B030D-6E8A-4147-A177-3AD203B41FA5}">
                      <a16:colId xmlns:a16="http://schemas.microsoft.com/office/drawing/2014/main" val="34032789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368602007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1401066568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3048816288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1419158666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3892231053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1811093410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3690439208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1419858566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3197687341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2382769229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2678150796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2758646709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3054842049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739095002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2614650248"/>
                    </a:ext>
                  </a:extLst>
                </a:gridCol>
                <a:gridCol w="225909">
                  <a:extLst>
                    <a:ext uri="{9D8B030D-6E8A-4147-A177-3AD203B41FA5}">
                      <a16:colId xmlns:a16="http://schemas.microsoft.com/office/drawing/2014/main" val="3340679927"/>
                    </a:ext>
                  </a:extLst>
                </a:gridCol>
              </a:tblGrid>
              <a:tr h="171863">
                <a:tc rowSpan="2"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İş Paketi Ad/Tanım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 gridSpan="2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9484"/>
                  </a:ext>
                </a:extLst>
              </a:tr>
              <a:tr h="343727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7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8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9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17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18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19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3158904907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Genel Literatür Taraması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1263573567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Mevcut Durum Analizi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3090877848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Veri Toplama Çalışması 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460346152"/>
                  </a:ext>
                </a:extLst>
              </a:tr>
              <a:tr h="343727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Sürdürülebilirlik modeli metriklerinin belirlenmesi için Literatür Analizi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226408547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Tez Bulgularının Paylaşılması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4076077778"/>
                  </a:ext>
                </a:extLst>
              </a:tr>
              <a:tr h="494555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Yazılım Geliştirme Sürecini Ölçülemek İçin Kullanılacak Modelin Geliştirilmesi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749776660"/>
                  </a:ext>
                </a:extLst>
              </a:tr>
              <a:tr h="343727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Kaynak Tahsisi Modeli Geliştirmek İçin Kullanılacak Verinin Toplanması 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3518853821"/>
                  </a:ext>
                </a:extLst>
              </a:tr>
              <a:tr h="515590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Yazılımların koştuğu makinelerde kaynak tahsisini gerçekleştirecek modelin geliştirilmesi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91070946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Tez bulguların Paylaşılması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3713884638"/>
                  </a:ext>
                </a:extLst>
              </a:tr>
              <a:tr h="343727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Belirlenen modellere göre geliştirmelerin yapılması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3972277842"/>
                  </a:ext>
                </a:extLst>
              </a:tr>
              <a:tr h="343727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Pilot Proje Üzerinde Doğrulamaların Yapılması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929570246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Tez Bulgularının Paylaşılması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1675090277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Tezin Yazılması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x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x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18" marR="54818" marT="0" marB="0"/>
                </a:tc>
                <a:extLst>
                  <a:ext uri="{0D108BD9-81ED-4DB2-BD59-A6C34878D82A}">
                    <a16:rowId xmlns:a16="http://schemas.microsoft.com/office/drawing/2014/main" val="137738827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6302" y="144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İŞ-ZAMAN ÇİZELGESİ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94000"/>
                <a:satMod val="114000"/>
                <a:lumMod val="96000"/>
                <a:alpha val="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76200"/>
            <a:ext cx="2743200" cy="6096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YAZILIM  GELİŞTİRME SÜRECİ SÜRDÜRÜLEBİLİRLİK FAKTÖRLERİNİN PERFORMANS ÜZERİNDEKİ </a:t>
            </a:r>
            <a:r>
              <a:rPr lang="tr-TR" dirty="0" smtClean="0"/>
              <a:t>ETKİSİ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035"/>
            <a:ext cx="9144000" cy="6897035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10" name="Dikdörtgen 9"/>
          <p:cNvSpPr/>
          <p:nvPr/>
        </p:nvSpPr>
        <p:spPr>
          <a:xfrm>
            <a:off x="2822090" y="5257800"/>
            <a:ext cx="4633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r-TR" sz="5400" b="1" dirty="0" smtClean="0">
                <a:ln/>
                <a:solidFill>
                  <a:schemeClr val="accent3"/>
                </a:solidFill>
              </a:rPr>
              <a:t>Teşekkürler…</a:t>
            </a:r>
            <a:endParaRPr lang="tr-TR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5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66577746"/>
              </p:ext>
            </p:extLst>
          </p:nvPr>
        </p:nvGraphicFramePr>
        <p:xfrm>
          <a:off x="914400" y="2286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761915"/>
              </p:ext>
            </p:extLst>
          </p:nvPr>
        </p:nvGraphicFramePr>
        <p:xfrm>
          <a:off x="609600" y="1600200"/>
          <a:ext cx="8001000" cy="4003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933" y="76200"/>
            <a:ext cx="2743200" cy="5334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r>
              <a:rPr lang="en-US" dirty="0" err="1"/>
              <a:t>ı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8" y="3581400"/>
            <a:ext cx="1770845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581400"/>
            <a:ext cx="1738975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30"/>
          <a:stretch/>
        </p:blipFill>
        <p:spPr>
          <a:xfrm>
            <a:off x="4800600" y="3552825"/>
            <a:ext cx="1647093" cy="19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252788"/>
            <a:ext cx="1568767" cy="2614612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5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04450305"/>
              </p:ext>
            </p:extLst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72817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Yazılım</a:t>
            </a:r>
            <a:r>
              <a:rPr lang="en-US" dirty="0"/>
              <a:t>, hem </a:t>
            </a:r>
            <a:r>
              <a:rPr lang="en-US" dirty="0" err="1"/>
              <a:t>sürdürülebilirliğe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kalmalı</a:t>
            </a:r>
            <a:r>
              <a:rPr lang="en-US" dirty="0"/>
              <a:t> hem de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etmelidir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tr-TR" dirty="0"/>
              <a:t>Ancak günümüzde yazılım sistemlerinin tasarımına</a:t>
            </a:r>
            <a:r>
              <a:rPr lang="tr-TR" b="1" dirty="0"/>
              <a:t> sürdürülebilirliğin nasıl dahil edileceği</a:t>
            </a:r>
            <a:r>
              <a:rPr lang="tr-TR" dirty="0"/>
              <a:t> ve </a:t>
            </a:r>
            <a:r>
              <a:rPr lang="tr-TR" b="1" dirty="0"/>
              <a:t>yazılım mühendisliği için sürdürülebilirliğin ne olduğu</a:t>
            </a:r>
            <a:r>
              <a:rPr lang="tr-TR" dirty="0"/>
              <a:t> konusunda karara varılmış birleşik bir anlayış </a:t>
            </a:r>
            <a:r>
              <a:rPr lang="tr-TR" dirty="0" smtClean="0"/>
              <a:t>yoktu</a:t>
            </a:r>
            <a:r>
              <a:rPr lang="en-US" dirty="0" smtClean="0"/>
              <a:t>r</a:t>
            </a:r>
          </a:p>
          <a:p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sürdürülebilirliği</a:t>
            </a:r>
            <a:r>
              <a:rPr lang="en-US" dirty="0"/>
              <a:t> </a:t>
            </a:r>
            <a:r>
              <a:rPr lang="en-US" dirty="0" err="1"/>
              <a:t>henüz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araştırma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b="1" dirty="0" err="1"/>
              <a:t>emekleme</a:t>
            </a:r>
            <a:r>
              <a:rPr lang="en-US" b="1" dirty="0"/>
              <a:t> </a:t>
            </a:r>
            <a:r>
              <a:rPr lang="en-US" b="1" dirty="0" err="1" smtClean="0"/>
              <a:t>aşamasındadır</a:t>
            </a:r>
            <a:endParaRPr lang="en-US" b="1" dirty="0" smtClean="0"/>
          </a:p>
          <a:p>
            <a:r>
              <a:rPr lang="tr-TR" dirty="0"/>
              <a:t>Bu alanda yapılacak çalışmaların derinleşmesi ve sayıca artışı ile birlikte yeryüzüne hem çevresel hem de enerji tasarrufu anlamında katkılar sağlamak mümkün hale gelecektir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tr-TR" dirty="0"/>
              <a:t>Ancak </a:t>
            </a:r>
            <a:r>
              <a:rPr lang="tr-TR" b="1" dirty="0"/>
              <a:t>yazılım mühendisliği </a:t>
            </a:r>
            <a:r>
              <a:rPr lang="tr-TR" b="1" dirty="0" smtClean="0"/>
              <a:t>yöntemleri</a:t>
            </a:r>
            <a:r>
              <a:rPr lang="en-US" b="1" dirty="0"/>
              <a:t> </a:t>
            </a:r>
            <a:r>
              <a:rPr lang="en-US" b="1" dirty="0" err="1"/>
              <a:t>önemli</a:t>
            </a:r>
            <a:r>
              <a:rPr lang="en-US" b="1" dirty="0"/>
              <a:t> </a:t>
            </a:r>
            <a:r>
              <a:rPr lang="en-US" b="1" dirty="0" err="1"/>
              <a:t>ölçüde</a:t>
            </a:r>
            <a:r>
              <a:rPr lang="en-US" b="1" dirty="0"/>
              <a:t> </a:t>
            </a:r>
            <a:r>
              <a:rPr lang="en-US" b="1" dirty="0" err="1"/>
              <a:t>farklılık</a:t>
            </a:r>
            <a:r>
              <a:rPr lang="en-US" b="1" dirty="0"/>
              <a:t> </a:t>
            </a:r>
            <a:r>
              <a:rPr lang="en-US" b="1" dirty="0" err="1"/>
              <a:t>gösterdiğinden</a:t>
            </a:r>
            <a:r>
              <a:rPr lang="en-US" dirty="0"/>
              <a:t>, </a:t>
            </a:r>
            <a:r>
              <a:rPr lang="en-US" b="1" dirty="0" err="1"/>
              <a:t>sürdürülebilirlik</a:t>
            </a:r>
            <a:r>
              <a:rPr lang="en-US" b="1" dirty="0"/>
              <a:t> </a:t>
            </a:r>
            <a:r>
              <a:rPr lang="en-US" b="1" dirty="0" err="1"/>
              <a:t>metriklerinin</a:t>
            </a:r>
            <a:r>
              <a:rPr lang="en-US" b="1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konmasında</a:t>
            </a:r>
            <a:r>
              <a:rPr lang="en-US" dirty="0"/>
              <a:t> </a:t>
            </a:r>
            <a:r>
              <a:rPr lang="en-US" dirty="0" err="1"/>
              <a:t>çevresel</a:t>
            </a:r>
            <a:r>
              <a:rPr lang="en-US" dirty="0"/>
              <a:t> ve </a:t>
            </a:r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faaliyetler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b="1" dirty="0"/>
              <a:t>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ortaya</a:t>
            </a:r>
            <a:r>
              <a:rPr lang="en-US" b="1" dirty="0"/>
              <a:t> </a:t>
            </a:r>
            <a:r>
              <a:rPr lang="en-US" b="1" dirty="0" err="1"/>
              <a:t>çıktığı</a:t>
            </a:r>
            <a:r>
              <a:rPr lang="en-US" b="1" dirty="0"/>
              <a:t> ve </a:t>
            </a:r>
            <a:r>
              <a:rPr lang="en-US" b="1" dirty="0" err="1"/>
              <a:t>etkileşime</a:t>
            </a:r>
            <a:r>
              <a:rPr lang="en-US" b="1" dirty="0"/>
              <a:t> </a:t>
            </a:r>
            <a:r>
              <a:rPr lang="en-US" b="1" dirty="0" err="1"/>
              <a:t>girdiğinin</a:t>
            </a:r>
            <a:r>
              <a:rPr lang="en-US" b="1" dirty="0"/>
              <a:t> </a:t>
            </a:r>
            <a:r>
              <a:rPr lang="en-US" b="1" dirty="0" err="1"/>
              <a:t>incelenmesi</a:t>
            </a:r>
            <a:r>
              <a:rPr lang="en-US" b="1" dirty="0"/>
              <a:t> de </a:t>
            </a:r>
            <a:r>
              <a:rPr lang="en-US" b="1" dirty="0" err="1"/>
              <a:t>önemli</a:t>
            </a:r>
            <a:r>
              <a:rPr lang="en-US" b="1" dirty="0"/>
              <a:t> </a:t>
            </a:r>
            <a:r>
              <a:rPr lang="en-US" b="1" dirty="0" err="1"/>
              <a:t>ölçüde</a:t>
            </a:r>
            <a:r>
              <a:rPr lang="en-US" b="1" dirty="0"/>
              <a:t> </a:t>
            </a:r>
            <a:r>
              <a:rPr lang="en-US" b="1" dirty="0" err="1"/>
              <a:t>farklılık</a:t>
            </a:r>
            <a:r>
              <a:rPr lang="en-US" b="1" dirty="0"/>
              <a:t> </a:t>
            </a:r>
            <a:r>
              <a:rPr lang="en-US" b="1" dirty="0" err="1" smtClean="0"/>
              <a:t>gösterebilir</a:t>
            </a:r>
            <a:endParaRPr lang="en-US" b="1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6858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6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27972176"/>
              </p:ext>
            </p:extLst>
          </p:nvPr>
        </p:nvGraphicFramePr>
        <p:xfrm>
          <a:off x="981075" y="794233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6777317" cy="4347177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/>
              <a:t>anlamda</a:t>
            </a:r>
            <a:r>
              <a:rPr lang="en-US" dirty="0"/>
              <a:t> </a:t>
            </a:r>
            <a:r>
              <a:rPr lang="en-US" dirty="0" err="1"/>
              <a:t>sürdürülebilirliğe</a:t>
            </a:r>
            <a:r>
              <a:rPr lang="en-US" dirty="0"/>
              <a:t> </a:t>
            </a:r>
            <a:r>
              <a:rPr lang="en-US" dirty="0" err="1"/>
              <a:t>ilişkin</a:t>
            </a:r>
            <a:r>
              <a:rPr lang="en-US" dirty="0"/>
              <a:t> </a:t>
            </a:r>
            <a:r>
              <a:rPr lang="en-US" dirty="0" err="1"/>
              <a:t>düzenlemelerin</a:t>
            </a:r>
            <a:r>
              <a:rPr lang="en-US" dirty="0"/>
              <a:t> ve </a:t>
            </a:r>
            <a:r>
              <a:rPr lang="en-US" dirty="0" err="1"/>
              <a:t>bilincin</a:t>
            </a:r>
            <a:r>
              <a:rPr lang="en-US" dirty="0"/>
              <a:t> </a:t>
            </a:r>
            <a:r>
              <a:rPr lang="en-US" dirty="0" err="1"/>
              <a:t>artmasına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, </a:t>
            </a:r>
            <a:r>
              <a:rPr lang="en-US" b="1" dirty="0"/>
              <a:t>BİT </a:t>
            </a:r>
            <a:r>
              <a:rPr lang="en-US" b="1" dirty="0" err="1"/>
              <a:t>alanında</a:t>
            </a:r>
            <a:r>
              <a:rPr lang="en-US" b="1" dirty="0"/>
              <a:t> </a:t>
            </a:r>
            <a:r>
              <a:rPr lang="en-US" b="1" dirty="0" err="1"/>
              <a:t>yapılan</a:t>
            </a:r>
            <a:r>
              <a:rPr lang="en-US" b="1" dirty="0"/>
              <a:t> </a:t>
            </a:r>
            <a:r>
              <a:rPr lang="en-US" b="1" dirty="0" err="1"/>
              <a:t>akademik</a:t>
            </a:r>
            <a:r>
              <a:rPr lang="en-US" b="1" dirty="0"/>
              <a:t> </a:t>
            </a:r>
            <a:r>
              <a:rPr lang="en-US" b="1" dirty="0" err="1"/>
              <a:t>çalışmalar</a:t>
            </a:r>
            <a:r>
              <a:rPr lang="en-US" b="1" dirty="0"/>
              <a:t> </a:t>
            </a:r>
            <a:r>
              <a:rPr lang="en-US" b="1" dirty="0" err="1"/>
              <a:t>henüz</a:t>
            </a:r>
            <a:r>
              <a:rPr lang="en-US" b="1" dirty="0"/>
              <a:t> </a:t>
            </a:r>
            <a:r>
              <a:rPr lang="en-US" b="1" dirty="0" err="1"/>
              <a:t>istenilen</a:t>
            </a:r>
            <a:r>
              <a:rPr lang="en-US" b="1" dirty="0"/>
              <a:t> </a:t>
            </a:r>
            <a:r>
              <a:rPr lang="en-US" b="1" dirty="0" err="1"/>
              <a:t>seviyelere</a:t>
            </a:r>
            <a:r>
              <a:rPr lang="en-US" b="1" dirty="0"/>
              <a:t> </a:t>
            </a:r>
            <a:r>
              <a:rPr lang="en-US" b="1" dirty="0" err="1" smtClean="0"/>
              <a:t>ulaşmamıştır</a:t>
            </a:r>
            <a:r>
              <a:rPr lang="en-US" dirty="0" smtClean="0"/>
              <a:t>.</a:t>
            </a:r>
          </a:p>
          <a:p>
            <a:r>
              <a:rPr lang="tr-TR" b="1" dirty="0"/>
              <a:t>BİT </a:t>
            </a:r>
            <a:r>
              <a:rPr lang="tr-TR" b="1" dirty="0" err="1"/>
              <a:t>alanınd</a:t>
            </a:r>
            <a:r>
              <a:rPr lang="tr-TR" b="1" dirty="0"/>
              <a:t> </a:t>
            </a:r>
            <a:r>
              <a:rPr lang="tr-TR" b="1" dirty="0" err="1"/>
              <a:t>asürdürülebilirliği</a:t>
            </a:r>
            <a:r>
              <a:rPr lang="tr-TR" b="1" dirty="0"/>
              <a:t> donanım üzerinden ele alan akademik çalışmalar</a:t>
            </a:r>
            <a:r>
              <a:rPr lang="tr-TR" dirty="0"/>
              <a:t> son zamanlarda artmaya başlamasına rağmen, yazılım uygulamalarını sürdürülebilirlik anlamında uçtan uca değerlendirmeye yönelik akademik çalışmalar bu alanda yapılan diğer çalışmaların gerisinde kalmıştır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05350" y="35891"/>
            <a:ext cx="2743200" cy="6858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0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95681630"/>
              </p:ext>
            </p:extLst>
          </p:nvPr>
        </p:nvGraphicFramePr>
        <p:xfrm>
          <a:off x="909694" y="6477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269" y="1828800"/>
            <a:ext cx="6777317" cy="4347177"/>
          </a:xfrm>
        </p:spPr>
        <p:txBody>
          <a:bodyPr>
            <a:normAutofit/>
          </a:bodyPr>
          <a:lstStyle/>
          <a:p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yoğunlaşan</a:t>
            </a:r>
            <a:r>
              <a:rPr lang="en-US" dirty="0"/>
              <a:t> </a:t>
            </a:r>
            <a:r>
              <a:rPr lang="en-US" dirty="0" err="1"/>
              <a:t>çalışmalar</a:t>
            </a:r>
            <a:r>
              <a:rPr lang="en-US" dirty="0"/>
              <a:t> </a:t>
            </a:r>
            <a:r>
              <a:rPr lang="en-US" b="1" dirty="0" err="1"/>
              <a:t>kadar</a:t>
            </a:r>
            <a:r>
              <a:rPr lang="en-US" b="1" dirty="0"/>
              <a:t>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alanında</a:t>
            </a:r>
            <a:r>
              <a:rPr lang="en-US" b="1" dirty="0"/>
              <a:t> </a:t>
            </a:r>
            <a:r>
              <a:rPr lang="en-US" b="1" dirty="0" err="1"/>
              <a:t>sürdürülebilirlik</a:t>
            </a:r>
            <a:r>
              <a:rPr lang="en-US" b="1" dirty="0"/>
              <a:t> </a:t>
            </a:r>
            <a:r>
              <a:rPr lang="en-US" b="1" dirty="0" err="1"/>
              <a:t>ele</a:t>
            </a:r>
            <a:r>
              <a:rPr lang="en-US" b="1" dirty="0"/>
              <a:t> </a:t>
            </a:r>
            <a:r>
              <a:rPr lang="en-US" b="1" dirty="0" err="1" smtClean="0"/>
              <a:t>alınmalıdır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Çünkü</a:t>
            </a:r>
            <a:r>
              <a:rPr lang="en-US" dirty="0" smtClean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davranışını</a:t>
            </a:r>
            <a:r>
              <a:rPr lang="en-US" dirty="0"/>
              <a:t> </a:t>
            </a:r>
            <a:r>
              <a:rPr lang="en-US" dirty="0" err="1"/>
              <a:t>yönlendiren</a:t>
            </a:r>
            <a:r>
              <a:rPr lang="en-US" dirty="0"/>
              <a:t> </a:t>
            </a:r>
            <a:r>
              <a:rPr lang="en-US" dirty="0" err="1"/>
              <a:t>talimatları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Donanımlar</a:t>
            </a:r>
            <a:r>
              <a:rPr lang="en-US" dirty="0"/>
              <a:t> da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talimatları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tüketir</a:t>
            </a:r>
            <a:r>
              <a:rPr lang="en-US" dirty="0"/>
              <a:t>. </a:t>
            </a:r>
            <a:r>
              <a:rPr lang="en-US" b="1" dirty="0" err="1"/>
              <a:t>Eğer</a:t>
            </a:r>
            <a:r>
              <a:rPr lang="en-US" b="1" dirty="0"/>
              <a:t> </a:t>
            </a:r>
            <a:r>
              <a:rPr lang="en-US" b="1" dirty="0" err="1"/>
              <a:t>yazılımlar</a:t>
            </a:r>
            <a:r>
              <a:rPr lang="en-US" b="1" dirty="0"/>
              <a:t> </a:t>
            </a:r>
            <a:r>
              <a:rPr lang="en-US" b="1" dirty="0" err="1"/>
              <a:t>sürdürülebilirlik</a:t>
            </a:r>
            <a:r>
              <a:rPr lang="en-US" b="1" dirty="0"/>
              <a:t> </a:t>
            </a:r>
            <a:r>
              <a:rPr lang="en-US" b="1" dirty="0" err="1"/>
              <a:t>açısından</a:t>
            </a:r>
            <a:r>
              <a:rPr lang="en-US" b="1" dirty="0"/>
              <a:t> </a:t>
            </a:r>
            <a:r>
              <a:rPr lang="en-US" b="1" dirty="0" err="1"/>
              <a:t>verimli</a:t>
            </a:r>
            <a:r>
              <a:rPr lang="en-US" b="1" dirty="0"/>
              <a:t> ve </a:t>
            </a:r>
            <a:r>
              <a:rPr lang="en-US" b="1" dirty="0" err="1"/>
              <a:t>etkin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şekilde</a:t>
            </a:r>
            <a:r>
              <a:rPr lang="en-US" b="1" dirty="0"/>
              <a:t> </a:t>
            </a:r>
            <a:r>
              <a:rPr lang="en-US" b="1" dirty="0" err="1"/>
              <a:t>geliştirilirlerse</a:t>
            </a:r>
            <a:r>
              <a:rPr lang="en-US" b="1" dirty="0"/>
              <a:t> </a:t>
            </a:r>
            <a:r>
              <a:rPr lang="en-US" b="1" dirty="0" err="1"/>
              <a:t>donanımların</a:t>
            </a:r>
            <a:r>
              <a:rPr lang="en-US" b="1" dirty="0"/>
              <a:t> </a:t>
            </a:r>
            <a:r>
              <a:rPr lang="en-US" b="1" dirty="0" err="1"/>
              <a:t>harcadığı</a:t>
            </a:r>
            <a:r>
              <a:rPr lang="en-US" b="1" dirty="0"/>
              <a:t> </a:t>
            </a:r>
            <a:r>
              <a:rPr lang="en-US" b="1" dirty="0" err="1"/>
              <a:t>enerji</a:t>
            </a:r>
            <a:r>
              <a:rPr lang="en-US" b="1" dirty="0"/>
              <a:t> de </a:t>
            </a:r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 smtClean="0"/>
              <a:t>olacaktı</a:t>
            </a:r>
            <a:r>
              <a:rPr lang="en-US" dirty="0" err="1"/>
              <a:t>r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3019" y="35891"/>
            <a:ext cx="2743200" cy="6858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43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67743742"/>
              </p:ext>
            </p:extLst>
          </p:nvPr>
        </p:nvGraphicFramePr>
        <p:xfrm>
          <a:off x="914400" y="769316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6777317" cy="434717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Bu </a:t>
            </a:r>
            <a:r>
              <a:rPr lang="en-US" b="1" dirty="0" err="1"/>
              <a:t>doktora</a:t>
            </a:r>
            <a:r>
              <a:rPr lang="en-US" b="1" dirty="0"/>
              <a:t> </a:t>
            </a:r>
            <a:r>
              <a:rPr lang="en-US" b="1" dirty="0" err="1"/>
              <a:t>tez</a:t>
            </a:r>
            <a:r>
              <a:rPr lang="en-US" b="1" dirty="0"/>
              <a:t> </a:t>
            </a:r>
            <a:r>
              <a:rPr lang="en-US" b="1" dirty="0" err="1"/>
              <a:t>çalışması</a:t>
            </a:r>
            <a:r>
              <a:rPr lang="en-US" b="1" dirty="0"/>
              <a:t> </a:t>
            </a:r>
            <a:r>
              <a:rPr lang="en-US" b="1" dirty="0" err="1"/>
              <a:t>kapsamında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b="1" dirty="0" err="1"/>
              <a:t>sürdürülebilirlik</a:t>
            </a:r>
            <a:r>
              <a:rPr lang="en-US" b="1" dirty="0"/>
              <a:t> </a:t>
            </a:r>
            <a:r>
              <a:rPr lang="en-US" b="1" dirty="0" err="1"/>
              <a:t>metrikleri</a:t>
            </a:r>
            <a:r>
              <a:rPr lang="en-US" b="1" dirty="0"/>
              <a:t> </a:t>
            </a:r>
            <a:r>
              <a:rPr lang="en-US" b="1" dirty="0" err="1"/>
              <a:t>araştırılacak</a:t>
            </a:r>
            <a:r>
              <a:rPr lang="en-US" dirty="0"/>
              <a:t>, </a:t>
            </a:r>
            <a:r>
              <a:rPr lang="en-US" dirty="0" err="1"/>
              <a:t>yazılımların</a:t>
            </a:r>
            <a:r>
              <a:rPr lang="en-US" dirty="0"/>
              <a:t> </a:t>
            </a:r>
            <a:r>
              <a:rPr lang="en-US" dirty="0" err="1"/>
              <a:t>koştuğu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b="1" dirty="0" err="1"/>
              <a:t>enerji</a:t>
            </a:r>
            <a:r>
              <a:rPr lang="en-US" b="1" dirty="0"/>
              <a:t> </a:t>
            </a:r>
            <a:r>
              <a:rPr lang="en-US" b="1" dirty="0" err="1"/>
              <a:t>tüketiminin</a:t>
            </a:r>
            <a:r>
              <a:rPr lang="en-US" b="1" dirty="0"/>
              <a:t> </a:t>
            </a:r>
            <a:r>
              <a:rPr lang="en-US" b="1" dirty="0" err="1"/>
              <a:t>optimuma</a:t>
            </a:r>
            <a:r>
              <a:rPr lang="en-US" b="1" dirty="0"/>
              <a:t> </a:t>
            </a:r>
            <a:r>
              <a:rPr lang="en-US" b="1" dirty="0" err="1"/>
              <a:t>indirgemeyi</a:t>
            </a:r>
            <a:r>
              <a:rPr lang="en-US" b="1" dirty="0"/>
              <a:t> </a:t>
            </a:r>
            <a:r>
              <a:rPr lang="en-US" b="1" dirty="0" err="1"/>
              <a:t>amaçlayan</a:t>
            </a:r>
            <a:r>
              <a:rPr lang="en-US" b="1" dirty="0"/>
              <a:t> </a:t>
            </a:r>
            <a:r>
              <a:rPr lang="en-US" b="1" dirty="0" err="1"/>
              <a:t>makine</a:t>
            </a:r>
            <a:r>
              <a:rPr lang="en-US" b="1" dirty="0"/>
              <a:t> </a:t>
            </a:r>
            <a:r>
              <a:rPr lang="en-US" b="1" dirty="0" err="1"/>
              <a:t>öğrenmesi</a:t>
            </a:r>
            <a:r>
              <a:rPr lang="en-US" b="1" dirty="0"/>
              <a:t> </a:t>
            </a:r>
            <a:r>
              <a:rPr lang="en-US" b="1" dirty="0" err="1"/>
              <a:t>tabanlı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model </a:t>
            </a:r>
            <a:r>
              <a:rPr lang="en-US" b="1" dirty="0" err="1"/>
              <a:t>orataya</a:t>
            </a:r>
            <a:r>
              <a:rPr lang="en-US" b="1" dirty="0"/>
              <a:t> </a:t>
            </a:r>
            <a:r>
              <a:rPr lang="en-US" b="1" dirty="0" err="1"/>
              <a:t>konularak</a:t>
            </a:r>
            <a:r>
              <a:rPr lang="en-US" b="1" dirty="0"/>
              <a:t> </a:t>
            </a:r>
            <a:r>
              <a:rPr lang="en-US" dirty="0" err="1"/>
              <a:t>yazılımların</a:t>
            </a:r>
            <a:r>
              <a:rPr lang="en-US" dirty="0"/>
              <a:t> </a:t>
            </a:r>
            <a:r>
              <a:rPr lang="en-US" dirty="0" err="1"/>
              <a:t>geliştrimesinden</a:t>
            </a:r>
            <a:r>
              <a:rPr lang="en-US" dirty="0"/>
              <a:t> </a:t>
            </a:r>
            <a:r>
              <a:rPr lang="en-US" dirty="0" err="1"/>
              <a:t>kullanıldığı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b="1" dirty="0" err="1"/>
              <a:t>uçtan</a:t>
            </a:r>
            <a:r>
              <a:rPr lang="en-US" b="1" dirty="0"/>
              <a:t> </a:t>
            </a:r>
            <a:r>
              <a:rPr lang="en-US" b="1" dirty="0" err="1"/>
              <a:t>uca</a:t>
            </a:r>
            <a:r>
              <a:rPr lang="en-US" b="1" dirty="0"/>
              <a:t> </a:t>
            </a:r>
            <a:r>
              <a:rPr lang="en-US" b="1" dirty="0" err="1"/>
              <a:t>sürdürülebilirlik</a:t>
            </a:r>
            <a:r>
              <a:rPr lang="en-US" b="1" dirty="0"/>
              <a:t> </a:t>
            </a:r>
            <a:r>
              <a:rPr lang="en-US" b="1" dirty="0" err="1"/>
              <a:t>çatısı</a:t>
            </a:r>
            <a:r>
              <a:rPr lang="en-US" b="1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 smtClean="0"/>
              <a:t>çıkarılacaktır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Ayrıca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tez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kapsamında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çıkartılan</a:t>
            </a:r>
            <a:r>
              <a:rPr lang="en-US" dirty="0"/>
              <a:t> </a:t>
            </a:r>
            <a:r>
              <a:rPr lang="en-US" b="1" dirty="0" err="1"/>
              <a:t>metrik</a:t>
            </a:r>
            <a:r>
              <a:rPr lang="en-US" b="1" dirty="0"/>
              <a:t> ve </a:t>
            </a:r>
            <a:r>
              <a:rPr lang="en-US" b="1" dirty="0" err="1"/>
              <a:t>modellerin</a:t>
            </a:r>
            <a:r>
              <a:rPr lang="en-US" b="1" dirty="0"/>
              <a:t> </a:t>
            </a:r>
            <a:r>
              <a:rPr lang="en-US" b="1" dirty="0" err="1"/>
              <a:t>doğrulaması</a:t>
            </a:r>
            <a:r>
              <a:rPr lang="en-US" b="1" dirty="0"/>
              <a:t> </a:t>
            </a:r>
            <a:r>
              <a:rPr lang="en-US" b="1" dirty="0" err="1"/>
              <a:t>açık</a:t>
            </a:r>
            <a:r>
              <a:rPr lang="en-US" b="1" dirty="0"/>
              <a:t> </a:t>
            </a:r>
            <a:r>
              <a:rPr lang="en-US" b="1" dirty="0" err="1"/>
              <a:t>kaynak</a:t>
            </a:r>
            <a:r>
              <a:rPr lang="en-US" b="1" dirty="0"/>
              <a:t>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projeleri</a:t>
            </a:r>
            <a:r>
              <a:rPr lang="en-US" b="1" dirty="0"/>
              <a:t> </a:t>
            </a:r>
            <a:r>
              <a:rPr lang="en-US" b="1" dirty="0" err="1"/>
              <a:t>üzerinden</a:t>
            </a:r>
            <a:r>
              <a:rPr lang="en-US" b="1" dirty="0"/>
              <a:t> </a:t>
            </a:r>
            <a:r>
              <a:rPr lang="en-US" b="1" dirty="0" err="1"/>
              <a:t>yapılacaktır</a:t>
            </a:r>
            <a:endParaRPr lang="en-US" b="1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26366"/>
            <a:ext cx="2743200" cy="6858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53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75424548"/>
              </p:ext>
            </p:extLst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347177"/>
          </a:xfrm>
        </p:spPr>
        <p:txBody>
          <a:bodyPr>
            <a:normAutofit/>
          </a:bodyPr>
          <a:lstStyle/>
          <a:p>
            <a:r>
              <a:rPr lang="en-US" dirty="0"/>
              <a:t>Bu </a:t>
            </a:r>
            <a:r>
              <a:rPr lang="en-US" b="1" dirty="0" err="1" smtClean="0"/>
              <a:t>doktora</a:t>
            </a:r>
            <a:r>
              <a:rPr lang="en-US" b="1" dirty="0" smtClean="0"/>
              <a:t> </a:t>
            </a:r>
            <a:r>
              <a:rPr lang="en-US" b="1" dirty="0" err="1"/>
              <a:t>tezinin</a:t>
            </a:r>
            <a:r>
              <a:rPr lang="en-US" b="1" dirty="0"/>
              <a:t> </a:t>
            </a:r>
            <a:r>
              <a:rPr lang="en-US" b="1" dirty="0" err="1"/>
              <a:t>amacı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projelerinin</a:t>
            </a:r>
            <a:r>
              <a:rPr lang="en-US" dirty="0"/>
              <a:t> </a:t>
            </a:r>
            <a:r>
              <a:rPr lang="en-US" b="1" dirty="0" err="1"/>
              <a:t>geliştirme</a:t>
            </a:r>
            <a:r>
              <a:rPr lang="en-US" b="1" dirty="0"/>
              <a:t> </a:t>
            </a:r>
            <a:r>
              <a:rPr lang="en-US" b="1" dirty="0" err="1"/>
              <a:t>evresinden</a:t>
            </a:r>
            <a:r>
              <a:rPr lang="en-US" b="1" dirty="0"/>
              <a:t> </a:t>
            </a:r>
            <a:r>
              <a:rPr lang="en-US" b="1" dirty="0" err="1"/>
              <a:t>başyacak</a:t>
            </a:r>
            <a:r>
              <a:rPr lang="en-US" b="1" dirty="0"/>
              <a:t> </a:t>
            </a:r>
            <a:r>
              <a:rPr lang="en-US" b="1" dirty="0" err="1"/>
              <a:t>şekilde</a:t>
            </a:r>
            <a:r>
              <a:rPr lang="en-US" dirty="0"/>
              <a:t> </a:t>
            </a:r>
            <a:r>
              <a:rPr lang="en-US" dirty="0" err="1"/>
              <a:t>sürdürülebilirliği</a:t>
            </a:r>
            <a:r>
              <a:rPr lang="en-US" dirty="0"/>
              <a:t> </a:t>
            </a:r>
            <a:r>
              <a:rPr lang="en-US" b="1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b="1" dirty="0" err="1"/>
              <a:t>ölçümlemeye</a:t>
            </a:r>
            <a:r>
              <a:rPr lang="en-US" dirty="0"/>
              <a:t> </a:t>
            </a:r>
            <a:r>
              <a:rPr lang="en-US" dirty="0" err="1"/>
              <a:t>yarayacak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modelin</a:t>
            </a:r>
            <a:r>
              <a:rPr lang="en-US" b="1" dirty="0"/>
              <a:t> </a:t>
            </a:r>
            <a:r>
              <a:rPr lang="en-US" b="1" dirty="0" err="1"/>
              <a:t>geliştirilmesinin</a:t>
            </a:r>
            <a:r>
              <a:rPr lang="en-US" b="1" dirty="0"/>
              <a:t> </a:t>
            </a:r>
            <a:r>
              <a:rPr lang="en-US" dirty="0" err="1"/>
              <a:t>yanında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başlanması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b="1" dirty="0"/>
              <a:t> </a:t>
            </a:r>
            <a:r>
              <a:rPr lang="en-US" b="1" dirty="0" err="1"/>
              <a:t>çalıştığı</a:t>
            </a:r>
            <a:r>
              <a:rPr lang="en-US" b="1" dirty="0"/>
              <a:t> </a:t>
            </a:r>
            <a:r>
              <a:rPr lang="en-US" b="1" dirty="0" err="1"/>
              <a:t>dağıtık</a:t>
            </a:r>
            <a:r>
              <a:rPr lang="en-US" b="1" dirty="0"/>
              <a:t> </a:t>
            </a:r>
            <a:r>
              <a:rPr lang="en-US" b="1" dirty="0" err="1"/>
              <a:t>mimari</a:t>
            </a:r>
            <a:r>
              <a:rPr lang="en-US" b="1" dirty="0"/>
              <a:t> </a:t>
            </a:r>
            <a:r>
              <a:rPr lang="en-US" b="1" dirty="0" err="1"/>
              <a:t>üzerinde</a:t>
            </a:r>
            <a:r>
              <a:rPr lang="en-US" b="1" dirty="0"/>
              <a:t> </a:t>
            </a:r>
            <a:r>
              <a:rPr lang="en-US" b="1" dirty="0" err="1"/>
              <a:t>kaynak</a:t>
            </a:r>
            <a:r>
              <a:rPr lang="en-US" b="1" dirty="0"/>
              <a:t> </a:t>
            </a:r>
            <a:r>
              <a:rPr lang="en-US" b="1" dirty="0" err="1"/>
              <a:t>tahsisini</a:t>
            </a:r>
            <a:r>
              <a:rPr lang="en-US" b="1" dirty="0"/>
              <a:t> </a:t>
            </a:r>
            <a:r>
              <a:rPr lang="en-US" dirty="0" err="1"/>
              <a:t>sürdürülebilirliği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b="1" dirty="0" err="1"/>
              <a:t>makine</a:t>
            </a:r>
            <a:r>
              <a:rPr lang="en-US" b="1" dirty="0"/>
              <a:t> </a:t>
            </a:r>
            <a:r>
              <a:rPr lang="en-US" b="1" dirty="0" err="1"/>
              <a:t>öğrenmesi</a:t>
            </a:r>
            <a:r>
              <a:rPr lang="en-US" b="1" dirty="0"/>
              <a:t> </a:t>
            </a:r>
            <a:r>
              <a:rPr lang="en-US" b="1" dirty="0" err="1"/>
              <a:t>tabanlı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model</a:t>
            </a:r>
            <a:r>
              <a:rPr lang="en-US" dirty="0"/>
              <a:t> </a:t>
            </a:r>
            <a:r>
              <a:rPr lang="en-US" dirty="0" err="1"/>
              <a:t>geliştirerek</a:t>
            </a:r>
            <a:r>
              <a:rPr lang="en-US" dirty="0"/>
              <a:t> </a:t>
            </a:r>
            <a:r>
              <a:rPr lang="en-US" b="1" dirty="0" err="1"/>
              <a:t>uçtan</a:t>
            </a:r>
            <a:r>
              <a:rPr lang="en-US" b="1" dirty="0"/>
              <a:t> </a:t>
            </a:r>
            <a:r>
              <a:rPr lang="en-US" b="1" dirty="0" err="1"/>
              <a:t>uca</a:t>
            </a:r>
            <a:r>
              <a:rPr lang="en-US" b="1" dirty="0"/>
              <a:t> </a:t>
            </a:r>
            <a:r>
              <a:rPr lang="en-US" dirty="0" err="1"/>
              <a:t>sürdürülebilirliğin</a:t>
            </a:r>
            <a:r>
              <a:rPr lang="en-US" dirty="0"/>
              <a:t> </a:t>
            </a:r>
            <a:r>
              <a:rPr lang="en-US" dirty="0" err="1"/>
              <a:t>sağlanmasıdır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4572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3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990600" y="304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023"/>
            <a:ext cx="6777317" cy="48043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 </a:t>
            </a:r>
            <a:r>
              <a:rPr lang="en-US" dirty="0" err="1"/>
              <a:t>tez</a:t>
            </a:r>
            <a:r>
              <a:rPr lang="en-US" dirty="0"/>
              <a:t> </a:t>
            </a:r>
            <a:r>
              <a:rPr lang="en-US" dirty="0" err="1"/>
              <a:t>kapsamında</a:t>
            </a:r>
            <a:r>
              <a:rPr lang="en-US" dirty="0"/>
              <a:t> </a:t>
            </a:r>
            <a:r>
              <a:rPr lang="en-US" b="1" dirty="0" err="1"/>
              <a:t>araştırma</a:t>
            </a:r>
            <a:r>
              <a:rPr lang="en-US" b="1" dirty="0"/>
              <a:t> </a:t>
            </a:r>
            <a:r>
              <a:rPr lang="en-US" b="1" dirty="0" err="1"/>
              <a:t>yapılacak</a:t>
            </a:r>
            <a:r>
              <a:rPr lang="en-US" b="1" dirty="0"/>
              <a:t> </a:t>
            </a:r>
            <a:r>
              <a:rPr lang="en-US" b="1" dirty="0" err="1"/>
              <a:t>konular</a:t>
            </a:r>
            <a:r>
              <a:rPr lang="en-US" b="1" dirty="0"/>
              <a:t> </a:t>
            </a:r>
            <a:r>
              <a:rPr lang="en-US" dirty="0" err="1"/>
              <a:t>maddeler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sıralanmıştır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/>
              <a:t>sürdürülebilirliği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b="1" dirty="0" err="1"/>
              <a:t>mevcut</a:t>
            </a:r>
            <a:r>
              <a:rPr lang="en-US" b="1" dirty="0"/>
              <a:t> </a:t>
            </a:r>
            <a:r>
              <a:rPr lang="en-US" b="1" dirty="0" err="1"/>
              <a:t>durumunun</a:t>
            </a:r>
            <a:r>
              <a:rPr lang="en-US" b="1" dirty="0"/>
              <a:t> </a:t>
            </a:r>
            <a:r>
              <a:rPr lang="en-US" b="1" dirty="0" err="1"/>
              <a:t>ortaya</a:t>
            </a:r>
            <a:r>
              <a:rPr lang="en-US" b="1" dirty="0"/>
              <a:t> </a:t>
            </a:r>
            <a:r>
              <a:rPr lang="en-US" b="1" dirty="0" err="1"/>
              <a:t>çıkarılması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Sürdürülebilirlik</a:t>
            </a:r>
            <a:r>
              <a:rPr lang="en-US" dirty="0" smtClean="0"/>
              <a:t> </a:t>
            </a:r>
            <a:r>
              <a:rPr lang="en-US" dirty="0" err="1"/>
              <a:t>kavramının</a:t>
            </a:r>
            <a:r>
              <a:rPr lang="en-US" dirty="0"/>
              <a:t>,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mühendisliği</a:t>
            </a:r>
            <a:r>
              <a:rPr lang="en-US" b="1" dirty="0"/>
              <a:t> </a:t>
            </a:r>
            <a:r>
              <a:rPr lang="en-US" b="1" dirty="0" err="1"/>
              <a:t>süreçlerine</a:t>
            </a:r>
            <a:r>
              <a:rPr lang="en-US" b="1" dirty="0"/>
              <a:t> </a:t>
            </a:r>
            <a:r>
              <a:rPr lang="en-US" b="1" dirty="0" err="1"/>
              <a:t>adaptasyona</a:t>
            </a:r>
            <a:r>
              <a:rPr lang="en-US" b="1" dirty="0"/>
              <a:t> ve </a:t>
            </a:r>
            <a:r>
              <a:rPr lang="en-US" b="1" dirty="0" err="1"/>
              <a:t>gelişimine</a:t>
            </a:r>
            <a:r>
              <a:rPr lang="en-US" dirty="0"/>
              <a:t> </a:t>
            </a:r>
            <a:r>
              <a:rPr lang="en-US" dirty="0" err="1"/>
              <a:t>etki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b="1" dirty="0" err="1"/>
              <a:t>unsurların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çıkarılması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Yazılım</a:t>
            </a:r>
            <a:r>
              <a:rPr lang="en-US" b="1" dirty="0" smtClean="0"/>
              <a:t> </a:t>
            </a:r>
            <a:r>
              <a:rPr lang="en-US" b="1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sürdülebilir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modeline</a:t>
            </a:r>
            <a:r>
              <a:rPr lang="en-US" dirty="0"/>
              <a:t> </a:t>
            </a:r>
            <a:r>
              <a:rPr lang="en-US" b="1" dirty="0" err="1"/>
              <a:t>katılma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incelenmesi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evresinde</a:t>
            </a:r>
            <a:r>
              <a:rPr lang="en-US" dirty="0"/>
              <a:t> ve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sürdülebilirliği</a:t>
            </a:r>
            <a:r>
              <a:rPr lang="en-US" dirty="0"/>
              <a:t> </a:t>
            </a:r>
            <a:r>
              <a:rPr lang="en-US" dirty="0" err="1"/>
              <a:t>ölçümlemede</a:t>
            </a:r>
            <a:r>
              <a:rPr lang="en-US" dirty="0"/>
              <a:t>  </a:t>
            </a:r>
            <a:r>
              <a:rPr lang="en-US" dirty="0" err="1"/>
              <a:t>kullanılabilecek</a:t>
            </a:r>
            <a:r>
              <a:rPr lang="en-US" dirty="0"/>
              <a:t> </a:t>
            </a:r>
            <a:r>
              <a:rPr lang="en-US" b="1" dirty="0" err="1" smtClean="0"/>
              <a:t>ölçüm</a:t>
            </a:r>
            <a:r>
              <a:rPr lang="en-US" b="1" dirty="0" smtClean="0"/>
              <a:t> </a:t>
            </a:r>
            <a:r>
              <a:rPr lang="en-US" b="1" dirty="0" err="1"/>
              <a:t>modellerinin</a:t>
            </a:r>
            <a:r>
              <a:rPr lang="en-US" b="1" dirty="0"/>
              <a:t> </a:t>
            </a:r>
            <a:r>
              <a:rPr lang="en-US" b="1" dirty="0" err="1"/>
              <a:t>oluşturulması</a:t>
            </a:r>
            <a:r>
              <a:rPr lang="en-US" b="1" dirty="0"/>
              <a:t> ve </a:t>
            </a:r>
            <a:r>
              <a:rPr lang="en-US" b="1" dirty="0" err="1"/>
              <a:t>ilgili</a:t>
            </a:r>
            <a:r>
              <a:rPr lang="en-US" b="1" dirty="0"/>
              <a:t> </a:t>
            </a:r>
            <a:r>
              <a:rPr lang="en-US" b="1" dirty="0" err="1"/>
              <a:t>araçların</a:t>
            </a:r>
            <a:r>
              <a:rPr lang="en-US" b="1" dirty="0"/>
              <a:t>  </a:t>
            </a:r>
            <a:r>
              <a:rPr lang="en-US" b="1" dirty="0" err="1"/>
              <a:t>geliştirilmesi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Yazılımın</a:t>
            </a:r>
            <a:r>
              <a:rPr lang="en-US" dirty="0" smtClean="0"/>
              <a:t> </a:t>
            </a:r>
            <a:r>
              <a:rPr lang="en-US" dirty="0" err="1"/>
              <a:t>hayata</a:t>
            </a:r>
            <a:r>
              <a:rPr lang="en-US" dirty="0"/>
              <a:t> </a:t>
            </a:r>
            <a:r>
              <a:rPr lang="en-US" dirty="0" err="1"/>
              <a:t>geçirilmesinin</a:t>
            </a:r>
            <a:r>
              <a:rPr lang="en-US" dirty="0"/>
              <a:t> </a:t>
            </a:r>
            <a:r>
              <a:rPr lang="en-US" dirty="0" err="1"/>
              <a:t>ardıdan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koştuğu</a:t>
            </a:r>
            <a:r>
              <a:rPr lang="en-US" dirty="0"/>
              <a:t> </a:t>
            </a:r>
            <a:r>
              <a:rPr lang="en-US" dirty="0" err="1"/>
              <a:t>dağıtık</a:t>
            </a:r>
            <a:r>
              <a:rPr lang="en-US" dirty="0"/>
              <a:t> </a:t>
            </a:r>
            <a:r>
              <a:rPr lang="en-US" dirty="0" err="1"/>
              <a:t>mimaride</a:t>
            </a:r>
            <a:r>
              <a:rPr lang="en-US" dirty="0"/>
              <a:t> </a:t>
            </a:r>
            <a:r>
              <a:rPr lang="en-US" dirty="0" err="1"/>
              <a:t>sürdürülebilirliği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b="1" dirty="0" err="1"/>
              <a:t>bulunduran</a:t>
            </a:r>
            <a:r>
              <a:rPr lang="en-US" b="1" dirty="0"/>
              <a:t> </a:t>
            </a:r>
            <a:r>
              <a:rPr lang="en-US" b="1" dirty="0" err="1"/>
              <a:t>makine</a:t>
            </a:r>
            <a:r>
              <a:rPr lang="en-US" b="1" dirty="0"/>
              <a:t> </a:t>
            </a:r>
            <a:r>
              <a:rPr lang="en-US" b="1" dirty="0" err="1"/>
              <a:t>öğrenmesi</a:t>
            </a:r>
            <a:r>
              <a:rPr lang="en-US" b="1" dirty="0"/>
              <a:t> </a:t>
            </a:r>
            <a:r>
              <a:rPr lang="en-US" b="1" dirty="0" err="1"/>
              <a:t>tabanlı</a:t>
            </a:r>
            <a:r>
              <a:rPr lang="en-US" b="1" dirty="0"/>
              <a:t> </a:t>
            </a:r>
            <a:r>
              <a:rPr lang="en-US" b="1" dirty="0" err="1"/>
              <a:t>modelin</a:t>
            </a:r>
            <a:r>
              <a:rPr lang="en-US" b="1" dirty="0"/>
              <a:t> </a:t>
            </a:r>
            <a:r>
              <a:rPr lang="en-US" b="1" dirty="0" err="1"/>
              <a:t>geliştirilmesi</a:t>
            </a:r>
            <a:r>
              <a:rPr lang="en-US" b="1" dirty="0"/>
              <a:t> ve </a:t>
            </a:r>
            <a:r>
              <a:rPr lang="en-US" b="1" dirty="0" err="1"/>
              <a:t>entegrasyonu</a:t>
            </a:r>
            <a:endParaRPr lang="en-US" b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152400"/>
            <a:ext cx="2743200" cy="4572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tr-TR" dirty="0"/>
              <a:t>Bilgi İşlem Alanında Sürdürülebilirlik Sorunlar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7467600" y="26366"/>
            <a:ext cx="609600" cy="583234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29325"/>
            <a:ext cx="76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</TotalTime>
  <Words>1848</Words>
  <Application>Microsoft Office PowerPoint</Application>
  <PresentationFormat>On-screen Show (4:3)</PresentationFormat>
  <Paragraphs>505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</vt:lpstr>
      <vt:lpstr>Wingdings 2</vt:lpstr>
      <vt:lpstr>Austin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Baby Ashwin Gobin</dc:creator>
  <cp:lastModifiedBy>Koray Çırak</cp:lastModifiedBy>
  <cp:revision>481</cp:revision>
  <cp:lastPrinted>2017-12-05T16:52:34Z</cp:lastPrinted>
  <dcterms:created xsi:type="dcterms:W3CDTF">2011-11-14T07:25:51Z</dcterms:created>
  <dcterms:modified xsi:type="dcterms:W3CDTF">2021-09-09T14:38:35Z</dcterms:modified>
</cp:coreProperties>
</file>