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5"/>
  </p:notesMasterIdLst>
  <p:sldIdLst>
    <p:sldId id="266" r:id="rId2"/>
    <p:sldId id="257" r:id="rId3"/>
    <p:sldId id="289" r:id="rId4"/>
    <p:sldId id="263" r:id="rId5"/>
    <p:sldId id="264" r:id="rId6"/>
    <p:sldId id="265" r:id="rId7"/>
    <p:sldId id="290" r:id="rId8"/>
    <p:sldId id="292" r:id="rId9"/>
    <p:sldId id="293" r:id="rId10"/>
    <p:sldId id="294" r:id="rId11"/>
    <p:sldId id="295" r:id="rId12"/>
    <p:sldId id="296" r:id="rId13"/>
    <p:sldId id="29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66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35A02-416D-4317-BF76-5883CDD0FF0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3226F-A5CB-4674-8A7A-6716864F1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01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3226F-A5CB-4674-8A7A-6716864F1BE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44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3226F-A5CB-4674-8A7A-6716864F1BE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76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553B4D7-2855-440C-99B2-E35BF2F9A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EFD0977-9889-4227-B987-31D1FBE0B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1D4DF69-CBE9-4D64-B867-7AE845CAB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2D7A-B878-49E3-966D-F4C1F05EB9A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792E3A7-7B6F-48FC-AE28-ABDB4F754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D1FCB77-C25E-41A0-9650-BB0F27901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A23E-1B47-43A2-A9CD-3C7897C6B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01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58BA2E-C0EA-44DC-A43F-8F2AEF619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2C19E62-3762-4BFA-8EA7-C35524EFE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EA3646D-6D0F-4C85-A1DC-4217480E9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2D7A-B878-49E3-966D-F4C1F05EB9A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6AE5A9F-4145-449A-BE71-504AFC99F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5F327CF-27A3-4700-9FF0-FF5FB7BC6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A23E-1B47-43A2-A9CD-3C7897C6B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4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E716DE25-06D1-4C4A-B663-6F3A6CC54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AE8AF77-DFEB-43FA-9D61-203C11165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0985747-BDE0-4D18-95FB-0E8CF17A3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2D7A-B878-49E3-966D-F4C1F05EB9A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C0062DD-38FF-469D-854F-22F0E5944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888A978-454C-4F08-A74B-BD1D7BEAC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A23E-1B47-43A2-A9CD-3C7897C6B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1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A93E57-BB09-4A28-946C-7E7367152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DC028EB-4DEE-424A-91BA-D416CA5C5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E293B5C-0627-4296-895A-004174734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2D7A-B878-49E3-966D-F4C1F05EB9A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B7CE1A1-6902-418F-9195-0299CE01B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1EBB7E9-E2B3-4A59-96CB-12C0B3956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A23E-1B47-43A2-A9CD-3C7897C6B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15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20CEA91-250B-4008-BFF0-B12AAAE8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341A42A-11D3-47AA-BBF7-98A7C80EF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6F74064-FD12-4BE8-8E0C-CC7267C37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2D7A-B878-49E3-966D-F4C1F05EB9A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AC93F7A-1508-4510-BE09-9AE26082E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2503ADC-BAC1-4852-A0E9-8763D1BAB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A23E-1B47-43A2-A9CD-3C7897C6B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05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E90797-5003-4919-B998-9EC44FF39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7898C3F-9C20-460C-8D8F-4614CEB4C9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88064F6-D6CC-4D2A-9494-751CE3D96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BDF7139-32FA-46F9-8340-555E8DB2A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2D7A-B878-49E3-966D-F4C1F05EB9A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78D4811-27B5-4108-B4B9-BC1BF0CF1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18ED184-098B-4960-8227-AFBBC617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A23E-1B47-43A2-A9CD-3C7897C6B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69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69D1960-A930-4647-BBBF-456ECEC58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0128D23-66F7-40BF-A9D7-9ADB28DB6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50B1214-4B30-47A6-8D99-5E24F4D6F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91E6C66F-773E-4F6D-ACBC-4F5E054552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CF790446-7E90-4E6C-B26F-EDDBFEE6E0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A7F7D86C-9C05-4A67-BB1E-632078153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2D7A-B878-49E3-966D-F4C1F05EB9A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ADF59A46-3265-4ABB-87C6-97952A17E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28562C3-ACB7-4E9A-BA28-3C2C035E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A23E-1B47-43A2-A9CD-3C7897C6B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14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40D4CA1-E7CF-44AB-BF3B-6004A8C95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67DC19E2-6024-42DF-8771-9E667A8AE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2D7A-B878-49E3-966D-F4C1F05EB9A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1D11C28-2D9E-4A88-9D8F-4675CE196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700025AB-7FD6-4484-B109-42F1ADF2B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A23E-1B47-43A2-A9CD-3C7897C6B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6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68487795-BE20-47E6-8D8C-74D9ECC4B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2D7A-B878-49E3-966D-F4C1F05EB9A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3797C574-C47F-4874-890B-F4DF85BA2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AF15304-2B70-4650-B9B9-0E406C94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A23E-1B47-43A2-A9CD-3C7897C6B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4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1A4A246-157D-403E-8CBC-9790239CE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C4CB80C-6F06-4DD0-8D49-5D57F8DC1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BFD4037-3D61-412C-B6DE-0AF72E5F1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2E9FA2C-68CC-4AB5-8E69-11148C9F4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2D7A-B878-49E3-966D-F4C1F05EB9A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19C7263-5CAD-4AA1-A276-55D3B676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7BAB4F5-4420-4EC5-893F-1D7DAC36F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A23E-1B47-43A2-A9CD-3C7897C6B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87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763BC2-C215-45DF-8245-3D4C41191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558E0846-C948-44A6-8D86-D4C2BE5E14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D13457C-6B53-4ADC-87F1-9047455C4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2394D16-2B74-4FF8-B6E4-2BDD1077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2D7A-B878-49E3-966D-F4C1F05EB9A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5C78FB9-8E0D-412E-B73D-C17ED5401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A5EC48B-8941-4823-A6F9-DE3255E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A23E-1B47-43A2-A9CD-3C7897C6B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31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223F8EC2-A190-4137-AE5C-86A78CB84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5653DA9-2C08-41C7-9F2F-7C91A2AC4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7F29982-FBBD-4F19-B15F-453E97E9D0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E2D7A-B878-49E3-966D-F4C1F05EB9AF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0A1579D-70AA-487F-A4AD-0BDF61EA93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B34AB6C-D428-43BF-859D-0E91C33EB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4A23E-1B47-43A2-A9CD-3C7897C6B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6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396B045-2205-4F6D-B008-99DC6EDB3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br>
              <a:rPr lang="tr-TR" sz="19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tr-TR" sz="19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tr-TR" sz="28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tr-TR" sz="28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Zorlu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Enerji</a:t>
            </a:r>
            <a:b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Staj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Projesi</a:t>
            </a:r>
            <a:br>
              <a:rPr lang="tr-TR" sz="2800" b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tr-TR" sz="19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tr-TR" sz="19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"</a:t>
            </a:r>
            <a:endParaRPr lang="tr-TR" sz="1900" dirty="0">
              <a:solidFill>
                <a:schemeClr val="bg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C879BCE-BA6A-40D1-A025-0619D335A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tr-T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GÜNEŞ ENERJİ SİSTEMLERİNİN ELEKTRİKLİ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ARAÇ ŞARJ ÜNİTELERİNE ENTEGRASYONU</a:t>
            </a:r>
            <a:endParaRPr lang="tr-T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endParaRPr lang="tr-TR" sz="20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endParaRPr lang="tr-TR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en-GB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Hazırlayan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Koray </a:t>
            </a:r>
            <a:r>
              <a:rPr lang="en-GB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Göksu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sz="2000" dirty="0"/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0864CA90-1E2C-485D-AEAB-650B2FA6B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68" y="5138252"/>
            <a:ext cx="38100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453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, logo&#10;&#10;Description automatically generated">
            <a:extLst>
              <a:ext uri="{FF2B5EF4-FFF2-40B4-BE49-F238E27FC236}">
                <a16:creationId xmlns:a16="http://schemas.microsoft.com/office/drawing/2014/main" id="{6FA55B1B-3E1F-154D-C563-C9F9FB1CF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333" y="-133481"/>
            <a:ext cx="2531534" cy="1405001"/>
          </a:xfrm>
          <a:prstGeom prst="rect">
            <a:avLst/>
          </a:prstGeom>
        </p:spPr>
      </p:pic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7C58C3C7-0421-8A3C-325E-506CC4A80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695" y="821267"/>
            <a:ext cx="4762372" cy="73421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b="1" dirty="0" err="1"/>
              <a:t>Nakit</a:t>
            </a:r>
            <a:r>
              <a:rPr lang="en-US" b="1" dirty="0"/>
              <a:t> </a:t>
            </a:r>
            <a:r>
              <a:rPr lang="en-US" b="1" dirty="0" err="1"/>
              <a:t>Akışı</a:t>
            </a:r>
            <a:endParaRPr lang="tr-TR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46664E-8A57-B315-6726-26BADE33C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5478"/>
            <a:ext cx="8689649" cy="4972322"/>
          </a:xfrm>
          <a:prstGeom prst="rect">
            <a:avLst/>
          </a:prstGeom>
        </p:spPr>
      </p:pic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61D4DFB7-7A3C-0E3B-7437-0431E109D292}"/>
              </a:ext>
            </a:extLst>
          </p:cNvPr>
          <p:cNvSpPr txBox="1">
            <a:spLocks/>
          </p:cNvSpPr>
          <p:nvPr/>
        </p:nvSpPr>
        <p:spPr>
          <a:xfrm>
            <a:off x="8689649" y="2047739"/>
            <a:ext cx="3403600" cy="3987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err="1"/>
              <a:t>Buradan</a:t>
            </a:r>
            <a:r>
              <a:rPr lang="en-US" sz="1600" dirty="0"/>
              <a:t> </a:t>
            </a:r>
            <a:r>
              <a:rPr lang="en-US" sz="1600" dirty="0" err="1"/>
              <a:t>yola</a:t>
            </a:r>
            <a:r>
              <a:rPr lang="en-US" sz="1600" dirty="0"/>
              <a:t> </a:t>
            </a:r>
            <a:r>
              <a:rPr lang="en-US" sz="1600" dirty="0" err="1"/>
              <a:t>çıkarak</a:t>
            </a:r>
            <a:r>
              <a:rPr lang="en-US" sz="1600" dirty="0"/>
              <a:t> </a:t>
            </a:r>
            <a:r>
              <a:rPr lang="en-US" sz="1600" dirty="0" err="1"/>
              <a:t>güneş</a:t>
            </a:r>
            <a:r>
              <a:rPr lang="en-US" sz="1600" dirty="0"/>
              <a:t> </a:t>
            </a:r>
            <a:r>
              <a:rPr lang="en-US" sz="1600" dirty="0" err="1"/>
              <a:t>enerji</a:t>
            </a:r>
            <a:r>
              <a:rPr lang="en-US" sz="1600" dirty="0"/>
              <a:t> </a:t>
            </a:r>
            <a:r>
              <a:rPr lang="en-US" sz="1600" dirty="0" err="1"/>
              <a:t>sistemimizin</a:t>
            </a:r>
            <a:r>
              <a:rPr lang="en-US" sz="1600" dirty="0"/>
              <a:t> </a:t>
            </a:r>
            <a:r>
              <a:rPr lang="en-US" sz="1600" dirty="0" err="1"/>
              <a:t>kendini</a:t>
            </a:r>
            <a:r>
              <a:rPr lang="en-US" sz="1600" dirty="0"/>
              <a:t> </a:t>
            </a:r>
            <a:r>
              <a:rPr lang="en-US" sz="1600" b="1" dirty="0"/>
              <a:t>6 </a:t>
            </a:r>
            <a:r>
              <a:rPr lang="en-US" sz="1600" b="1" dirty="0" err="1"/>
              <a:t>yıl</a:t>
            </a:r>
            <a:r>
              <a:rPr lang="en-US" sz="1600" b="1" dirty="0"/>
              <a:t> </a:t>
            </a:r>
            <a:r>
              <a:rPr lang="en-US" sz="1600" dirty="0" err="1"/>
              <a:t>sonra</a:t>
            </a:r>
            <a:r>
              <a:rPr lang="en-US" sz="1600" dirty="0"/>
              <a:t> </a:t>
            </a:r>
            <a:r>
              <a:rPr lang="en-US" sz="1600" dirty="0" err="1"/>
              <a:t>amorti</a:t>
            </a:r>
            <a:r>
              <a:rPr lang="en-US" sz="1600" dirty="0"/>
              <a:t> </a:t>
            </a:r>
            <a:r>
              <a:rPr lang="en-US" sz="1600" dirty="0" err="1"/>
              <a:t>edip</a:t>
            </a:r>
            <a:r>
              <a:rPr lang="en-US" sz="1600" dirty="0"/>
              <a:t> </a:t>
            </a:r>
            <a:r>
              <a:rPr lang="en-US" sz="1600" dirty="0" err="1"/>
              <a:t>sonrasında</a:t>
            </a:r>
            <a:r>
              <a:rPr lang="en-US" sz="1600" dirty="0"/>
              <a:t> bize </a:t>
            </a:r>
            <a:r>
              <a:rPr lang="en-US" sz="1600" dirty="0" err="1"/>
              <a:t>gelir</a:t>
            </a:r>
            <a:r>
              <a:rPr lang="en-US" sz="1600" dirty="0"/>
              <a:t> </a:t>
            </a:r>
            <a:r>
              <a:rPr lang="en-US" sz="1600" dirty="0" err="1"/>
              <a:t>sağlamaya</a:t>
            </a:r>
            <a:r>
              <a:rPr lang="en-US" sz="1600" dirty="0"/>
              <a:t> </a:t>
            </a:r>
            <a:r>
              <a:rPr lang="en-US" sz="1600" dirty="0" err="1"/>
              <a:t>başlayacağını</a:t>
            </a:r>
            <a:r>
              <a:rPr lang="en-US" sz="1600" dirty="0"/>
              <a:t> </a:t>
            </a:r>
            <a:r>
              <a:rPr lang="en-US" sz="1600" dirty="0" err="1"/>
              <a:t>görüyoruz</a:t>
            </a:r>
            <a:r>
              <a:rPr lang="en-US" sz="1600" dirty="0"/>
              <a:t>.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err="1"/>
              <a:t>Otopark</a:t>
            </a:r>
            <a:r>
              <a:rPr lang="en-US" sz="1600" dirty="0"/>
              <a:t> </a:t>
            </a:r>
            <a:r>
              <a:rPr lang="en-US" sz="1600" dirty="0" err="1"/>
              <a:t>tipinde</a:t>
            </a:r>
            <a:r>
              <a:rPr lang="en-US" sz="1600" dirty="0"/>
              <a:t> </a:t>
            </a:r>
            <a:r>
              <a:rPr lang="en-US" sz="1600" dirty="0" err="1"/>
              <a:t>bu</a:t>
            </a:r>
            <a:r>
              <a:rPr lang="en-US" sz="1600" dirty="0"/>
              <a:t> </a:t>
            </a:r>
            <a:r>
              <a:rPr lang="en-US" sz="1600" dirty="0" err="1"/>
              <a:t>kadar</a:t>
            </a:r>
            <a:r>
              <a:rPr lang="en-US" sz="1600" dirty="0"/>
              <a:t> </a:t>
            </a:r>
            <a:r>
              <a:rPr lang="en-US" sz="1600" dirty="0" err="1"/>
              <a:t>verimli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ekonomik</a:t>
            </a:r>
            <a:r>
              <a:rPr lang="en-US" sz="1600" dirty="0"/>
              <a:t> </a:t>
            </a:r>
            <a:r>
              <a:rPr lang="en-US" sz="1600" dirty="0" err="1"/>
              <a:t>sonuç</a:t>
            </a:r>
            <a:r>
              <a:rPr lang="en-US" sz="1600" dirty="0"/>
              <a:t> </a:t>
            </a:r>
            <a:r>
              <a:rPr lang="en-US" sz="1600" dirty="0" err="1"/>
              <a:t>almamıza</a:t>
            </a:r>
            <a:r>
              <a:rPr lang="en-US" sz="1600" dirty="0"/>
              <a:t> </a:t>
            </a:r>
            <a:r>
              <a:rPr lang="en-US" sz="1600" dirty="0" err="1"/>
              <a:t>sebep</a:t>
            </a:r>
            <a:r>
              <a:rPr lang="en-US" sz="1600" dirty="0"/>
              <a:t> </a:t>
            </a:r>
            <a:r>
              <a:rPr lang="en-US" sz="1600" dirty="0" err="1"/>
              <a:t>olarak</a:t>
            </a:r>
            <a:r>
              <a:rPr lang="en-US" sz="1600" dirty="0"/>
              <a:t> </a:t>
            </a:r>
            <a:r>
              <a:rPr lang="en-US" sz="1600" dirty="0" err="1"/>
              <a:t>sürekli</a:t>
            </a:r>
            <a:r>
              <a:rPr lang="en-US" sz="1600" dirty="0"/>
              <a:t> </a:t>
            </a:r>
            <a:r>
              <a:rPr lang="en-US" sz="1600" dirty="0" err="1"/>
              <a:t>olarak</a:t>
            </a:r>
            <a:r>
              <a:rPr lang="en-US" sz="1600" dirty="0"/>
              <a:t> </a:t>
            </a:r>
            <a:r>
              <a:rPr lang="en-US" sz="1600" dirty="0" err="1"/>
              <a:t>araçların</a:t>
            </a:r>
            <a:r>
              <a:rPr lang="en-US" sz="1600" dirty="0"/>
              <a:t> 7/24 </a:t>
            </a:r>
            <a:r>
              <a:rPr lang="en-US" sz="1600" dirty="0" err="1"/>
              <a:t>şarj</a:t>
            </a:r>
            <a:r>
              <a:rPr lang="en-US" sz="1600" dirty="0"/>
              <a:t> </a:t>
            </a:r>
            <a:r>
              <a:rPr lang="en-US" sz="1600" dirty="0" err="1"/>
              <a:t>için</a:t>
            </a:r>
            <a:r>
              <a:rPr lang="en-US" sz="1600" dirty="0"/>
              <a:t> </a:t>
            </a:r>
            <a:r>
              <a:rPr lang="en-US" sz="1600" dirty="0" err="1"/>
              <a:t>burayı</a:t>
            </a:r>
            <a:r>
              <a:rPr lang="en-US" sz="1600" dirty="0"/>
              <a:t> </a:t>
            </a:r>
            <a:r>
              <a:rPr lang="en-US" sz="1600" dirty="0" err="1"/>
              <a:t>kullanmasını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/>
              <a:t>enerji</a:t>
            </a:r>
            <a:r>
              <a:rPr lang="en-US" sz="1600" dirty="0"/>
              <a:t> </a:t>
            </a:r>
            <a:r>
              <a:rPr lang="en-US" sz="1600" dirty="0" err="1"/>
              <a:t>fiyatlarının</a:t>
            </a:r>
            <a:r>
              <a:rPr lang="en-US" sz="1600" dirty="0"/>
              <a:t> </a:t>
            </a:r>
            <a:r>
              <a:rPr lang="en-US" sz="1600" dirty="0" err="1"/>
              <a:t>ülkemizde</a:t>
            </a:r>
            <a:r>
              <a:rPr lang="en-US" sz="1600" dirty="0"/>
              <a:t> son </a:t>
            </a:r>
            <a:r>
              <a:rPr lang="en-US" sz="1600" dirty="0" err="1"/>
              <a:t>zamanlardaki</a:t>
            </a:r>
            <a:r>
              <a:rPr lang="en-US" sz="1600" dirty="0"/>
              <a:t> </a:t>
            </a:r>
            <a:r>
              <a:rPr lang="en-US" sz="1600" dirty="0" err="1"/>
              <a:t>inanılmaz</a:t>
            </a:r>
            <a:r>
              <a:rPr lang="en-US" sz="1600" dirty="0"/>
              <a:t> </a:t>
            </a:r>
            <a:r>
              <a:rPr lang="en-US" sz="1600" dirty="0" err="1"/>
              <a:t>artışını</a:t>
            </a:r>
            <a:r>
              <a:rPr lang="en-US" sz="1600" dirty="0"/>
              <a:t> </a:t>
            </a:r>
            <a:r>
              <a:rPr lang="en-US" sz="1600" dirty="0" err="1"/>
              <a:t>gösterebiliriz</a:t>
            </a:r>
            <a:r>
              <a:rPr lang="en-US" sz="16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5584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, logo&#10;&#10;Description automatically generated">
            <a:extLst>
              <a:ext uri="{FF2B5EF4-FFF2-40B4-BE49-F238E27FC236}">
                <a16:creationId xmlns:a16="http://schemas.microsoft.com/office/drawing/2014/main" id="{6FA55B1B-3E1F-154D-C563-C9F9FB1CF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333" y="-133481"/>
            <a:ext cx="2531534" cy="1405001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7ABDE8D-3196-0EAA-EB20-BB8F0B68E31E}"/>
              </a:ext>
            </a:extLst>
          </p:cNvPr>
          <p:cNvSpPr txBox="1">
            <a:spLocks/>
          </p:cNvSpPr>
          <p:nvPr/>
        </p:nvSpPr>
        <p:spPr>
          <a:xfrm>
            <a:off x="2818325" y="401526"/>
            <a:ext cx="6555347" cy="768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 err="1"/>
              <a:t>Enerji</a:t>
            </a:r>
            <a:r>
              <a:rPr lang="en-US" b="1" dirty="0"/>
              <a:t> </a:t>
            </a:r>
            <a:r>
              <a:rPr lang="en-US" b="1" dirty="0" err="1"/>
              <a:t>Akış</a:t>
            </a:r>
            <a:r>
              <a:rPr lang="en-US" b="1" dirty="0"/>
              <a:t> </a:t>
            </a:r>
            <a:r>
              <a:rPr lang="en-US" b="1" dirty="0" err="1"/>
              <a:t>Grafiği</a:t>
            </a:r>
            <a:endParaRPr lang="tr-TR" sz="40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95EDA2-707F-90CA-5054-D7CC3081B0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21"/>
          <a:stretch/>
        </p:blipFill>
        <p:spPr>
          <a:xfrm>
            <a:off x="220133" y="1041400"/>
            <a:ext cx="6969361" cy="4670007"/>
          </a:xfrm>
          <a:prstGeom prst="rect">
            <a:avLst/>
          </a:prstGeom>
        </p:spPr>
      </p:pic>
      <p:sp>
        <p:nvSpPr>
          <p:cNvPr id="11" name="İçerik Yer Tutucusu 2">
            <a:extLst>
              <a:ext uri="{FF2B5EF4-FFF2-40B4-BE49-F238E27FC236}">
                <a16:creationId xmlns:a16="http://schemas.microsoft.com/office/drawing/2014/main" id="{A19081D9-4617-7609-4438-778008411B34}"/>
              </a:ext>
            </a:extLst>
          </p:cNvPr>
          <p:cNvSpPr txBox="1">
            <a:spLocks/>
          </p:cNvSpPr>
          <p:nvPr/>
        </p:nvSpPr>
        <p:spPr>
          <a:xfrm>
            <a:off x="7950201" y="1303401"/>
            <a:ext cx="4021666" cy="3987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/>
              <a:t>Sistemin</a:t>
            </a:r>
            <a:r>
              <a:rPr lang="en-US" sz="1800" dirty="0"/>
              <a:t> </a:t>
            </a:r>
            <a:r>
              <a:rPr lang="en-US" sz="1800" dirty="0" err="1"/>
              <a:t>enerji</a:t>
            </a:r>
            <a:r>
              <a:rPr lang="en-US" sz="1800" dirty="0"/>
              <a:t> </a:t>
            </a:r>
            <a:r>
              <a:rPr lang="en-US" sz="1800" dirty="0" err="1"/>
              <a:t>akış</a:t>
            </a:r>
            <a:r>
              <a:rPr lang="en-US" sz="1800" dirty="0"/>
              <a:t> </a:t>
            </a:r>
            <a:r>
              <a:rPr lang="en-US" sz="1800" dirty="0" err="1"/>
              <a:t>grafiğini</a:t>
            </a:r>
            <a:r>
              <a:rPr lang="en-US" sz="1800" dirty="0"/>
              <a:t> </a:t>
            </a:r>
            <a:r>
              <a:rPr lang="en-US" sz="1800" dirty="0" err="1"/>
              <a:t>incelersek</a:t>
            </a:r>
            <a:r>
              <a:rPr lang="en-US" sz="1800" dirty="0"/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/>
              <a:t>Güneş</a:t>
            </a:r>
            <a:r>
              <a:rPr lang="en-US" sz="1800" dirty="0"/>
              <a:t> </a:t>
            </a:r>
            <a:r>
              <a:rPr lang="en-US" sz="1800" dirty="0" err="1"/>
              <a:t>enerji</a:t>
            </a:r>
            <a:r>
              <a:rPr lang="en-US" sz="1800" dirty="0"/>
              <a:t> </a:t>
            </a:r>
            <a:r>
              <a:rPr lang="en-US" sz="1800" dirty="0" err="1"/>
              <a:t>sisteminin</a:t>
            </a:r>
            <a:r>
              <a:rPr lang="en-US" sz="1800" dirty="0"/>
              <a:t> </a:t>
            </a:r>
            <a:r>
              <a:rPr lang="en-US" sz="1800" dirty="0" err="1"/>
              <a:t>senelik</a:t>
            </a:r>
            <a:r>
              <a:rPr lang="en-US" sz="1800" dirty="0"/>
              <a:t> </a:t>
            </a:r>
            <a:r>
              <a:rPr lang="en-US" sz="1800" b="1" dirty="0"/>
              <a:t>61.587kWh</a:t>
            </a:r>
            <a:r>
              <a:rPr lang="en-US" sz="1800" dirty="0"/>
              <a:t> </a:t>
            </a:r>
            <a:r>
              <a:rPr lang="en-US" sz="1800" dirty="0" err="1"/>
              <a:t>enerji</a:t>
            </a:r>
            <a:r>
              <a:rPr lang="en-US" sz="1800" dirty="0"/>
              <a:t> </a:t>
            </a:r>
            <a:r>
              <a:rPr lang="en-US" sz="1800" dirty="0" err="1"/>
              <a:t>ürettiğini</a:t>
            </a:r>
            <a:r>
              <a:rPr lang="en-US" sz="1800" dirty="0"/>
              <a:t> </a:t>
            </a:r>
            <a:r>
              <a:rPr lang="en-US" sz="1800" dirty="0" err="1"/>
              <a:t>bunun</a:t>
            </a:r>
            <a:r>
              <a:rPr lang="en-US" sz="1800" dirty="0"/>
              <a:t> </a:t>
            </a:r>
            <a:r>
              <a:rPr lang="en-US" sz="1800" dirty="0" err="1"/>
              <a:t>büyük</a:t>
            </a:r>
            <a:r>
              <a:rPr lang="en-US" sz="1800" dirty="0"/>
              <a:t> </a:t>
            </a:r>
            <a:r>
              <a:rPr lang="en-US" sz="1800" dirty="0" err="1"/>
              <a:t>bir</a:t>
            </a:r>
            <a:r>
              <a:rPr lang="en-US" sz="1800" dirty="0"/>
              <a:t> </a:t>
            </a:r>
            <a:r>
              <a:rPr lang="en-US" sz="1800" dirty="0" err="1"/>
              <a:t>kısmı</a:t>
            </a:r>
            <a:r>
              <a:rPr lang="en-US" sz="1800" dirty="0"/>
              <a:t> </a:t>
            </a:r>
            <a:r>
              <a:rPr lang="en-US" sz="1800" dirty="0" err="1"/>
              <a:t>olan</a:t>
            </a:r>
            <a:r>
              <a:rPr lang="en-US" sz="1800" dirty="0"/>
              <a:t> </a:t>
            </a:r>
            <a:r>
              <a:rPr lang="en-US" sz="1800" b="1" dirty="0"/>
              <a:t>61.392kWh</a:t>
            </a:r>
            <a:r>
              <a:rPr lang="en-US" sz="1800" dirty="0"/>
              <a:t>’ını </a:t>
            </a:r>
            <a:r>
              <a:rPr lang="en-US" sz="1800" dirty="0" err="1"/>
              <a:t>aydınlatma</a:t>
            </a:r>
            <a:r>
              <a:rPr lang="en-US" sz="1800" dirty="0"/>
              <a:t> </a:t>
            </a:r>
            <a:r>
              <a:rPr lang="en-US" sz="1800" dirty="0" err="1"/>
              <a:t>ve</a:t>
            </a:r>
            <a:r>
              <a:rPr lang="en-US" sz="1800" dirty="0"/>
              <a:t> </a:t>
            </a:r>
            <a:r>
              <a:rPr lang="en-US" sz="1800" dirty="0" err="1"/>
              <a:t>şarj</a:t>
            </a:r>
            <a:r>
              <a:rPr lang="en-US" sz="1800" dirty="0"/>
              <a:t> </a:t>
            </a:r>
            <a:r>
              <a:rPr lang="en-US" sz="1800" dirty="0" err="1"/>
              <a:t>ünitelerinin</a:t>
            </a:r>
            <a:r>
              <a:rPr lang="en-US" sz="1800" dirty="0"/>
              <a:t> </a:t>
            </a:r>
            <a:r>
              <a:rPr lang="en-US" sz="1800" dirty="0" err="1"/>
              <a:t>ihtiyacını</a:t>
            </a:r>
            <a:r>
              <a:rPr lang="en-US" sz="1800" dirty="0"/>
              <a:t> </a:t>
            </a:r>
            <a:r>
              <a:rPr lang="en-US" sz="1800" dirty="0" err="1"/>
              <a:t>gidermek</a:t>
            </a:r>
            <a:r>
              <a:rPr lang="en-US" sz="1800" dirty="0"/>
              <a:t> </a:t>
            </a:r>
            <a:r>
              <a:rPr lang="en-US" sz="1800" dirty="0" err="1"/>
              <a:t>için</a:t>
            </a:r>
            <a:r>
              <a:rPr lang="en-US" sz="1800" dirty="0"/>
              <a:t> </a:t>
            </a:r>
            <a:r>
              <a:rPr lang="en-US" sz="1800" dirty="0" err="1"/>
              <a:t>kullandığını</a:t>
            </a:r>
            <a:endParaRPr lang="en-US" sz="1800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/>
              <a:t>Kullanım</a:t>
            </a:r>
            <a:r>
              <a:rPr lang="en-US" sz="1800" dirty="0"/>
              <a:t> </a:t>
            </a:r>
            <a:r>
              <a:rPr lang="en-US" sz="1800" dirty="0" err="1"/>
              <a:t>fazlası</a:t>
            </a:r>
            <a:r>
              <a:rPr lang="en-US" sz="1800" dirty="0"/>
              <a:t> </a:t>
            </a:r>
            <a:r>
              <a:rPr lang="en-US" sz="1800" dirty="0" err="1"/>
              <a:t>olan</a:t>
            </a:r>
            <a:r>
              <a:rPr lang="en-US" sz="1800" dirty="0"/>
              <a:t> </a:t>
            </a:r>
            <a:r>
              <a:rPr lang="en-US" sz="1800" b="1" dirty="0"/>
              <a:t>195kWh’lık </a:t>
            </a:r>
            <a:r>
              <a:rPr lang="en-US" sz="1800" dirty="0" err="1"/>
              <a:t>enerjiyi</a:t>
            </a:r>
            <a:r>
              <a:rPr lang="en-US" sz="1800" dirty="0"/>
              <a:t> </a:t>
            </a:r>
            <a:r>
              <a:rPr lang="en-US" sz="1800" dirty="0" err="1"/>
              <a:t>şebekeye</a:t>
            </a:r>
            <a:r>
              <a:rPr lang="en-US" sz="1800" dirty="0"/>
              <a:t> </a:t>
            </a:r>
            <a:r>
              <a:rPr lang="en-US" sz="1800" dirty="0" err="1"/>
              <a:t>sattığını</a:t>
            </a:r>
            <a:endParaRPr lang="en-US" sz="1800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/>
              <a:t>gözlemleyebiliriz</a:t>
            </a:r>
            <a:r>
              <a:rPr lang="en-US" sz="18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9134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E1CC6FF6-B44E-454E-A4D2-3ECAD1A40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289" y="1378710"/>
            <a:ext cx="7713709" cy="4100580"/>
          </a:xfrm>
        </p:spPr>
        <p:txBody>
          <a:bodyPr anchor="t"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 err="1"/>
              <a:t>Güneş</a:t>
            </a:r>
            <a:r>
              <a:rPr lang="en-US" sz="1700" dirty="0"/>
              <a:t> </a:t>
            </a:r>
            <a:r>
              <a:rPr lang="en-US" sz="1700" dirty="0" err="1"/>
              <a:t>enerji</a:t>
            </a:r>
            <a:r>
              <a:rPr lang="en-US" sz="1700" dirty="0"/>
              <a:t> </a:t>
            </a:r>
            <a:r>
              <a:rPr lang="en-US" sz="1700" dirty="0" err="1"/>
              <a:t>sistemleri</a:t>
            </a:r>
            <a:r>
              <a:rPr lang="en-US" sz="1700" dirty="0"/>
              <a:t> </a:t>
            </a:r>
            <a:r>
              <a:rPr lang="en-US" sz="1700" dirty="0" err="1"/>
              <a:t>entegre</a:t>
            </a:r>
            <a:r>
              <a:rPr lang="en-US" sz="1700" dirty="0"/>
              <a:t> </a:t>
            </a:r>
            <a:r>
              <a:rPr lang="en-US" sz="1700" dirty="0" err="1"/>
              <a:t>ettiğimiz</a:t>
            </a:r>
            <a:r>
              <a:rPr lang="en-US" sz="1700" dirty="0"/>
              <a:t> </a:t>
            </a:r>
            <a:r>
              <a:rPr lang="en-US" sz="1700" dirty="0" err="1"/>
              <a:t>açık</a:t>
            </a:r>
            <a:r>
              <a:rPr lang="en-US" sz="1700" dirty="0"/>
              <a:t> </a:t>
            </a:r>
            <a:r>
              <a:rPr lang="en-US" sz="1700" dirty="0" err="1"/>
              <a:t>otopark</a:t>
            </a:r>
            <a:r>
              <a:rPr lang="en-US" sz="1700" dirty="0"/>
              <a:t> tipi </a:t>
            </a:r>
            <a:r>
              <a:rPr lang="en-US" sz="1700" dirty="0" err="1"/>
              <a:t>elektrikli</a:t>
            </a:r>
            <a:r>
              <a:rPr lang="en-US" sz="1700" dirty="0"/>
              <a:t> </a:t>
            </a:r>
            <a:r>
              <a:rPr lang="en-US" sz="1700" dirty="0" err="1"/>
              <a:t>araç</a:t>
            </a:r>
            <a:r>
              <a:rPr lang="en-US" sz="1700" dirty="0"/>
              <a:t> </a:t>
            </a:r>
            <a:r>
              <a:rPr lang="en-US" sz="1700" dirty="0" err="1"/>
              <a:t>şarj</a:t>
            </a:r>
            <a:r>
              <a:rPr lang="en-US" sz="1700" dirty="0"/>
              <a:t> </a:t>
            </a:r>
            <a:r>
              <a:rPr lang="en-US" sz="1700" dirty="0" err="1"/>
              <a:t>merkezi</a:t>
            </a:r>
            <a:r>
              <a:rPr lang="en-US" sz="1700" dirty="0"/>
              <a:t> </a:t>
            </a:r>
            <a:r>
              <a:rPr lang="en-US" sz="1700" dirty="0" err="1"/>
              <a:t>projemizi</a:t>
            </a:r>
            <a:r>
              <a:rPr lang="en-US" sz="1700" dirty="0"/>
              <a:t> </a:t>
            </a:r>
            <a:r>
              <a:rPr lang="en-US" sz="1700" dirty="0" err="1"/>
              <a:t>incelediğimizde</a:t>
            </a:r>
            <a:r>
              <a:rPr lang="en-US" sz="1700" dirty="0"/>
              <a:t>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 </a:t>
            </a:r>
          </a:p>
          <a:p>
            <a:pPr>
              <a:spcBef>
                <a:spcPts val="0"/>
              </a:spcBef>
            </a:pPr>
            <a:r>
              <a:rPr lang="en-US" sz="1700" dirty="0" err="1"/>
              <a:t>Güneş</a:t>
            </a:r>
            <a:r>
              <a:rPr lang="en-US" sz="1700" dirty="0"/>
              <a:t> </a:t>
            </a:r>
            <a:r>
              <a:rPr lang="en-US" sz="1700" dirty="0" err="1"/>
              <a:t>enerji</a:t>
            </a:r>
            <a:r>
              <a:rPr lang="en-US" sz="1700" dirty="0"/>
              <a:t> </a:t>
            </a:r>
            <a:r>
              <a:rPr lang="en-US" sz="1700" dirty="0" err="1"/>
              <a:t>sistemimizin</a:t>
            </a:r>
            <a:r>
              <a:rPr lang="en-US" sz="1700" dirty="0"/>
              <a:t> </a:t>
            </a:r>
            <a:r>
              <a:rPr lang="en-US" sz="1700" dirty="0" err="1"/>
              <a:t>kendini</a:t>
            </a:r>
            <a:r>
              <a:rPr lang="en-US" sz="1700" dirty="0"/>
              <a:t> 6 </a:t>
            </a:r>
            <a:r>
              <a:rPr lang="en-US" sz="1700" dirty="0" err="1"/>
              <a:t>sene</a:t>
            </a:r>
            <a:r>
              <a:rPr lang="en-US" sz="1700" dirty="0"/>
              <a:t> </a:t>
            </a:r>
            <a:r>
              <a:rPr lang="en-US" sz="1700" dirty="0" err="1"/>
              <a:t>sonra</a:t>
            </a:r>
            <a:r>
              <a:rPr lang="en-US" sz="1700" dirty="0"/>
              <a:t> </a:t>
            </a:r>
            <a:r>
              <a:rPr lang="en-US" sz="1700" dirty="0" err="1"/>
              <a:t>amorti</a:t>
            </a:r>
            <a:r>
              <a:rPr lang="en-US" sz="1700" dirty="0"/>
              <a:t> </a:t>
            </a:r>
            <a:r>
              <a:rPr lang="en-US" sz="1700" dirty="0" err="1"/>
              <a:t>ettiğini</a:t>
            </a:r>
            <a:r>
              <a:rPr lang="en-US" sz="1700" dirty="0"/>
              <a:t> </a:t>
            </a:r>
          </a:p>
          <a:p>
            <a:pPr>
              <a:spcBef>
                <a:spcPts val="0"/>
              </a:spcBef>
            </a:pPr>
            <a:r>
              <a:rPr lang="en-US" sz="1700" dirty="0" err="1"/>
              <a:t>Otoparkın</a:t>
            </a:r>
            <a:r>
              <a:rPr lang="en-US" sz="1700" dirty="0"/>
              <a:t> </a:t>
            </a:r>
            <a:r>
              <a:rPr lang="en-US" sz="1700" dirty="0" err="1"/>
              <a:t>enerji</a:t>
            </a:r>
            <a:r>
              <a:rPr lang="en-US" sz="1700" dirty="0"/>
              <a:t> </a:t>
            </a:r>
            <a:r>
              <a:rPr lang="en-US" sz="1700" dirty="0" err="1"/>
              <a:t>ihtiyacını</a:t>
            </a:r>
            <a:r>
              <a:rPr lang="en-US" sz="1700" dirty="0"/>
              <a:t> %82.35’a </a:t>
            </a:r>
            <a:r>
              <a:rPr lang="en-US" sz="1700" dirty="0" err="1"/>
              <a:t>kadar</a:t>
            </a:r>
            <a:r>
              <a:rPr lang="en-US" sz="1700" dirty="0"/>
              <a:t> </a:t>
            </a:r>
            <a:r>
              <a:rPr lang="en-US" sz="1700" dirty="0" err="1"/>
              <a:t>karşıladığını</a:t>
            </a:r>
            <a:r>
              <a:rPr lang="en-US" sz="1700" dirty="0"/>
              <a:t> </a:t>
            </a:r>
          </a:p>
          <a:p>
            <a:pPr>
              <a:spcBef>
                <a:spcPts val="0"/>
              </a:spcBef>
            </a:pPr>
            <a:r>
              <a:rPr lang="en-US" sz="1700" dirty="0"/>
              <a:t>23.633kg CO2 </a:t>
            </a:r>
            <a:r>
              <a:rPr lang="en-US" sz="1700" dirty="0" err="1"/>
              <a:t>salınımının</a:t>
            </a:r>
            <a:r>
              <a:rPr lang="en-US" sz="1700" dirty="0"/>
              <a:t> </a:t>
            </a:r>
            <a:r>
              <a:rPr lang="en-US" sz="1700" dirty="0" err="1"/>
              <a:t>önüne</a:t>
            </a:r>
            <a:r>
              <a:rPr lang="en-US" sz="1700" dirty="0"/>
              <a:t> </a:t>
            </a:r>
            <a:r>
              <a:rPr lang="en-US" sz="1700" dirty="0" err="1"/>
              <a:t>geçtiğini</a:t>
            </a:r>
            <a:endParaRPr lang="en-US" sz="1700" dirty="0"/>
          </a:p>
          <a:p>
            <a:pPr>
              <a:spcBef>
                <a:spcPts val="0"/>
              </a:spcBef>
            </a:pPr>
            <a:endParaRPr lang="en-US" sz="17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err="1"/>
              <a:t>gözlemleyebiliriz</a:t>
            </a:r>
            <a:r>
              <a:rPr lang="en-US" sz="1700" dirty="0"/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sz="17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err="1"/>
              <a:t>Yakın</a:t>
            </a:r>
            <a:r>
              <a:rPr lang="en-US" sz="1700" dirty="0"/>
              <a:t> </a:t>
            </a:r>
            <a:r>
              <a:rPr lang="en-US" sz="1700" dirty="0" err="1"/>
              <a:t>geleceğin</a:t>
            </a:r>
            <a:r>
              <a:rPr lang="en-US" sz="1700" dirty="0"/>
              <a:t> petrol </a:t>
            </a:r>
            <a:r>
              <a:rPr lang="en-US" sz="1700" dirty="0" err="1"/>
              <a:t>pompaları</a:t>
            </a:r>
            <a:r>
              <a:rPr lang="en-US" sz="1700" dirty="0"/>
              <a:t> </a:t>
            </a:r>
            <a:r>
              <a:rPr lang="en-US" sz="1700" dirty="0" err="1"/>
              <a:t>olarak</a:t>
            </a:r>
            <a:r>
              <a:rPr lang="en-US" sz="1700" dirty="0"/>
              <a:t> </a:t>
            </a:r>
            <a:r>
              <a:rPr lang="en-US" sz="1700" dirty="0" err="1"/>
              <a:t>görebileceğimiz</a:t>
            </a:r>
            <a:r>
              <a:rPr lang="en-US" sz="1700" dirty="0"/>
              <a:t> </a:t>
            </a:r>
            <a:r>
              <a:rPr lang="en-US" sz="1700" dirty="0" err="1"/>
              <a:t>araç</a:t>
            </a:r>
            <a:r>
              <a:rPr lang="en-US" sz="1700" dirty="0"/>
              <a:t> </a:t>
            </a:r>
            <a:r>
              <a:rPr lang="en-US" sz="1700" dirty="0" err="1"/>
              <a:t>şarj</a:t>
            </a:r>
            <a:r>
              <a:rPr lang="en-US" sz="1700" dirty="0"/>
              <a:t> </a:t>
            </a:r>
            <a:r>
              <a:rPr lang="en-US" sz="1700" dirty="0" err="1"/>
              <a:t>ünitelerinin</a:t>
            </a:r>
            <a:r>
              <a:rPr lang="en-US" sz="1700" dirty="0"/>
              <a:t> </a:t>
            </a:r>
            <a:r>
              <a:rPr lang="en-US" sz="1700" dirty="0" err="1"/>
              <a:t>güneş</a:t>
            </a:r>
            <a:r>
              <a:rPr lang="en-US" sz="1700" dirty="0"/>
              <a:t> </a:t>
            </a:r>
            <a:r>
              <a:rPr lang="en-US" sz="1700" dirty="0" err="1"/>
              <a:t>enerji</a:t>
            </a:r>
            <a:r>
              <a:rPr lang="en-US" sz="1700" dirty="0"/>
              <a:t> </a:t>
            </a:r>
            <a:r>
              <a:rPr lang="en-US" sz="1700" dirty="0" err="1"/>
              <a:t>sistemleri</a:t>
            </a:r>
            <a:r>
              <a:rPr lang="en-US" sz="1700" dirty="0"/>
              <a:t> </a:t>
            </a:r>
            <a:r>
              <a:rPr lang="en-US" sz="1700" dirty="0" err="1"/>
              <a:t>ile</a:t>
            </a:r>
            <a:r>
              <a:rPr lang="en-US" sz="1700" dirty="0"/>
              <a:t> </a:t>
            </a:r>
            <a:r>
              <a:rPr lang="en-US" sz="1700" dirty="0" err="1"/>
              <a:t>entegrasyonu</a:t>
            </a:r>
            <a:r>
              <a:rPr lang="en-US" sz="1700" dirty="0"/>
              <a:t> hem </a:t>
            </a:r>
            <a:r>
              <a:rPr lang="en-US" sz="1700" dirty="0" err="1"/>
              <a:t>ekonomik</a:t>
            </a:r>
            <a:r>
              <a:rPr lang="en-US" sz="1700" dirty="0"/>
              <a:t> </a:t>
            </a:r>
            <a:r>
              <a:rPr lang="en-US" sz="1700" dirty="0" err="1"/>
              <a:t>olarak</a:t>
            </a:r>
            <a:r>
              <a:rPr lang="en-US" sz="1700" dirty="0"/>
              <a:t> hem de </a:t>
            </a:r>
            <a:r>
              <a:rPr lang="en-US" sz="1700" dirty="0" err="1"/>
              <a:t>sürdürülebilirlik</a:t>
            </a:r>
            <a:r>
              <a:rPr lang="en-US" sz="1700" dirty="0"/>
              <a:t> </a:t>
            </a:r>
            <a:r>
              <a:rPr lang="en-US" sz="1700" dirty="0" err="1"/>
              <a:t>açısından</a:t>
            </a:r>
            <a:r>
              <a:rPr lang="en-US" sz="1700" dirty="0"/>
              <a:t> </a:t>
            </a:r>
            <a:r>
              <a:rPr lang="en-US" sz="1700" dirty="0" err="1"/>
              <a:t>çok</a:t>
            </a:r>
            <a:r>
              <a:rPr lang="en-US" sz="1700" dirty="0"/>
              <a:t> </a:t>
            </a:r>
            <a:r>
              <a:rPr lang="en-US" sz="1700" dirty="0" err="1"/>
              <a:t>önemli</a:t>
            </a:r>
            <a:r>
              <a:rPr lang="en-US" sz="1700" dirty="0"/>
              <a:t>, </a:t>
            </a:r>
            <a:r>
              <a:rPr lang="en-US" sz="1700" dirty="0" err="1"/>
              <a:t>başarılı</a:t>
            </a:r>
            <a:r>
              <a:rPr lang="en-US" sz="1700" dirty="0"/>
              <a:t> </a:t>
            </a:r>
            <a:r>
              <a:rPr lang="en-US" sz="1700" dirty="0" err="1"/>
              <a:t>bir</a:t>
            </a:r>
            <a:r>
              <a:rPr lang="en-US" sz="1700" dirty="0"/>
              <a:t> </a:t>
            </a:r>
            <a:r>
              <a:rPr lang="en-US" sz="1700" dirty="0" err="1"/>
              <a:t>yatırımdır</a:t>
            </a:r>
            <a:r>
              <a:rPr lang="en-US" sz="1700" dirty="0"/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sz="1700" dirty="0"/>
          </a:p>
          <a:p>
            <a:pPr marL="0" indent="0">
              <a:spcBef>
                <a:spcPts val="0"/>
              </a:spcBef>
              <a:buNone/>
            </a:pPr>
            <a:endParaRPr lang="en-US" sz="17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, logo&#10;&#10;Description automatically generated">
            <a:extLst>
              <a:ext uri="{FF2B5EF4-FFF2-40B4-BE49-F238E27FC236}">
                <a16:creationId xmlns:a16="http://schemas.microsoft.com/office/drawing/2014/main" id="{6FA55B1B-3E1F-154D-C563-C9F9FB1CF5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333" y="-133481"/>
            <a:ext cx="2531534" cy="1405001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7ABDE8D-3196-0EAA-EB20-BB8F0B68E31E}"/>
              </a:ext>
            </a:extLst>
          </p:cNvPr>
          <p:cNvSpPr txBox="1">
            <a:spLocks/>
          </p:cNvSpPr>
          <p:nvPr/>
        </p:nvSpPr>
        <p:spPr>
          <a:xfrm>
            <a:off x="2818325" y="401526"/>
            <a:ext cx="6555347" cy="768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/>
              <a:t>Sonuç</a:t>
            </a:r>
            <a:endParaRPr lang="tr-TR" sz="4000" b="1" dirty="0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AB3768FF-7495-DE69-79B2-351DBEAE6A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97" y="1367848"/>
            <a:ext cx="3310807" cy="331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696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, logo&#10;&#10;Description automatically generated">
            <a:extLst>
              <a:ext uri="{FF2B5EF4-FFF2-40B4-BE49-F238E27FC236}">
                <a16:creationId xmlns:a16="http://schemas.microsoft.com/office/drawing/2014/main" id="{6FA55B1B-3E1F-154D-C563-C9F9FB1CF5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333" y="-133481"/>
            <a:ext cx="2531534" cy="1405001"/>
          </a:xfrm>
          <a:prstGeom prst="rect">
            <a:avLst/>
          </a:prstGeom>
        </p:spPr>
      </p:pic>
      <p:pic>
        <p:nvPicPr>
          <p:cNvPr id="6" name="Graphic 7" descr="Sorular">
            <a:extLst>
              <a:ext uri="{FF2B5EF4-FFF2-40B4-BE49-F238E27FC236}">
                <a16:creationId xmlns:a16="http://schemas.microsoft.com/office/drawing/2014/main" id="{00A83BF3-ADCF-D453-6DDE-68A5AB2BE6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29792" y="2057400"/>
            <a:ext cx="1371600" cy="1371600"/>
          </a:xfrm>
          <a:prstGeom prst="rect">
            <a:avLst/>
          </a:prstGeom>
        </p:spPr>
      </p:pic>
      <p:sp>
        <p:nvSpPr>
          <p:cNvPr id="7" name="Başlık 1">
            <a:extLst>
              <a:ext uri="{FF2B5EF4-FFF2-40B4-BE49-F238E27FC236}">
                <a16:creationId xmlns:a16="http://schemas.microsoft.com/office/drawing/2014/main" id="{C847F452-011F-254C-B3F4-895B1227BA39}"/>
              </a:ext>
            </a:extLst>
          </p:cNvPr>
          <p:cNvSpPr>
            <a:spLocks noGrp="1"/>
          </p:cNvSpPr>
          <p:nvPr/>
        </p:nvSpPr>
        <p:spPr>
          <a:xfrm>
            <a:off x="4917036" y="2432928"/>
            <a:ext cx="2357923" cy="14032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196926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E1CC6FF6-B44E-454E-A4D2-3ECAD1A40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1848" y="2124393"/>
            <a:ext cx="6391810" cy="2609214"/>
          </a:xfrm>
        </p:spPr>
        <p:txBody>
          <a:bodyPr anchor="t"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Dünyada yenilebilir enerji kaynaklarına, özellikle de bu alanda güneş santrallerinin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yatırımlarına her geçen gün ilgi artmaktadır. Güneş enerji sistemlerinde de son yıllarda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yaşanan teknik gelişmeler sonucunda yatırım maliyetlerinin düşmesiyle daha erişebilir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hale gelmiştir. Bu gelişmeler güneş enerji santrallerinin uygulama alanlarını</a:t>
            </a:r>
            <a:r>
              <a:rPr lang="en-US" sz="17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genişletmiştir.</a:t>
            </a:r>
            <a:endParaRPr lang="en-US" sz="17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tr-TR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 proje çalışmasında elektrikli araç şarjı yapıl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tr-TR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özel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halka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açık</a:t>
            </a:r>
            <a:endParaRPr lang="en-US" sz="17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farklı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tüket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modelinde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şarj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ünitelerinin</a:t>
            </a:r>
            <a:r>
              <a:rPr lang="tr-TR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enerjisinin güneş enerjisi ile karşılanması hedeflenmiştir</a:t>
            </a:r>
            <a:r>
              <a:rPr lang="en-US" sz="17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7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Text, logo&#10;&#10;Description automatically generated">
            <a:extLst>
              <a:ext uri="{FF2B5EF4-FFF2-40B4-BE49-F238E27FC236}">
                <a16:creationId xmlns:a16="http://schemas.microsoft.com/office/drawing/2014/main" id="{803F33DA-3EF7-13D0-91C1-6840BE498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379" y="-221589"/>
            <a:ext cx="2246862" cy="1247008"/>
          </a:xfrm>
          <a:prstGeom prst="rect">
            <a:avLst/>
          </a:prstGeom>
        </p:spPr>
      </p:pic>
      <p:pic>
        <p:nvPicPr>
          <p:cNvPr id="4" name="Picture 3" descr="Logo, icon, company name&#10;&#10;Description automatically generated">
            <a:extLst>
              <a:ext uri="{FF2B5EF4-FFF2-40B4-BE49-F238E27FC236}">
                <a16:creationId xmlns:a16="http://schemas.microsoft.com/office/drawing/2014/main" id="{AA429D63-9D4B-C71D-ED48-AD0C522B60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3"/>
          <a:stretch/>
        </p:blipFill>
        <p:spPr>
          <a:xfrm>
            <a:off x="1250994" y="1697566"/>
            <a:ext cx="3036312" cy="300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546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3A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2C0D9D-6946-3DA4-303F-03C8FD83D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8" y="681925"/>
            <a:ext cx="10193866" cy="549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58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E1CC6FF6-B44E-454E-A4D2-3ECAD1A40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1614419"/>
            <a:ext cx="6977109" cy="3677247"/>
          </a:xfrm>
        </p:spPr>
        <p:txBody>
          <a:bodyPr anchor="t">
            <a:normAutofit/>
          </a:bodyPr>
          <a:lstStyle/>
          <a:p>
            <a:r>
              <a:rPr lang="en-US" sz="2000" b="1" dirty="0" err="1"/>
              <a:t>Otopark</a:t>
            </a:r>
            <a:r>
              <a:rPr lang="en-US" sz="2000" b="1" dirty="0"/>
              <a:t> Tipi </a:t>
            </a:r>
            <a:r>
              <a:rPr lang="en-US" sz="2000" b="1" dirty="0" err="1"/>
              <a:t>Durumun</a:t>
            </a:r>
            <a:r>
              <a:rPr lang="en-US" sz="2000" b="1" dirty="0"/>
              <a:t> </a:t>
            </a:r>
            <a:r>
              <a:rPr lang="en-US" sz="2000" b="1" dirty="0" err="1"/>
              <a:t>Modellenmesi</a:t>
            </a:r>
            <a:endParaRPr lang="en-US" sz="2000" b="1" dirty="0"/>
          </a:p>
          <a:p>
            <a:pPr marL="0" indent="0">
              <a:buNone/>
            </a:pPr>
            <a:r>
              <a:rPr lang="en-US" sz="2400" dirty="0" err="1"/>
              <a:t>Otopark</a:t>
            </a:r>
            <a:r>
              <a:rPr lang="en-US" sz="2400" dirty="0"/>
              <a:t> tipi </a:t>
            </a:r>
            <a:r>
              <a:rPr lang="en-US" sz="2400" dirty="0" err="1"/>
              <a:t>durumunda</a:t>
            </a:r>
            <a:r>
              <a:rPr lang="en-US" sz="2400" dirty="0"/>
              <a:t> </a:t>
            </a:r>
            <a:r>
              <a:rPr lang="en-US" sz="2400" dirty="0" err="1"/>
              <a:t>günlük</a:t>
            </a:r>
            <a:r>
              <a:rPr lang="en-US" sz="2400" dirty="0"/>
              <a:t> 20 </a:t>
            </a:r>
            <a:r>
              <a:rPr lang="en-US" sz="2400" dirty="0" err="1"/>
              <a:t>farklı</a:t>
            </a:r>
            <a:r>
              <a:rPr lang="en-US" sz="2400" dirty="0"/>
              <a:t> </a:t>
            </a:r>
            <a:r>
              <a:rPr lang="en-US" sz="2400" dirty="0" err="1"/>
              <a:t>şehiriçi</a:t>
            </a:r>
            <a:r>
              <a:rPr lang="en-US" sz="2400" dirty="0"/>
              <a:t> </a:t>
            </a:r>
            <a:r>
              <a:rPr lang="en-US" sz="2400" dirty="0" err="1"/>
              <a:t>ağırlıklı</a:t>
            </a:r>
            <a:r>
              <a:rPr lang="en-US" sz="2400" dirty="0"/>
              <a:t> </a:t>
            </a:r>
            <a:r>
              <a:rPr lang="en-US" sz="2400" dirty="0" err="1"/>
              <a:t>araç</a:t>
            </a:r>
            <a:r>
              <a:rPr lang="en-US" sz="2400" dirty="0"/>
              <a:t> </a:t>
            </a:r>
            <a:r>
              <a:rPr lang="en-US" sz="2400" dirty="0" err="1"/>
              <a:t>kullanan</a:t>
            </a:r>
            <a:r>
              <a:rPr lang="en-US" sz="2400" dirty="0"/>
              <a:t> </a:t>
            </a:r>
            <a:r>
              <a:rPr lang="en-US" sz="2400" dirty="0" err="1"/>
              <a:t>müşteriye</a:t>
            </a:r>
            <a:r>
              <a:rPr lang="en-US" sz="2400" dirty="0"/>
              <a:t> </a:t>
            </a:r>
            <a:r>
              <a:rPr lang="en-US" sz="2400" dirty="0" err="1"/>
              <a:t>hizmet</a:t>
            </a:r>
            <a:r>
              <a:rPr lang="en-US" sz="2400" dirty="0"/>
              <a:t> </a:t>
            </a:r>
            <a:r>
              <a:rPr lang="en-US" sz="2400" dirty="0" err="1"/>
              <a:t>sunma</a:t>
            </a:r>
            <a:r>
              <a:rPr lang="en-US" sz="2400" dirty="0"/>
              <a:t> </a:t>
            </a:r>
            <a:r>
              <a:rPr lang="en-US" sz="2400" dirty="0" err="1"/>
              <a:t>imkanı</a:t>
            </a:r>
            <a:r>
              <a:rPr lang="en-US" sz="2400" dirty="0"/>
              <a:t> </a:t>
            </a:r>
            <a:r>
              <a:rPr lang="en-US" sz="2400" dirty="0" err="1"/>
              <a:t>olan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lokasyonda</a:t>
            </a:r>
            <a:r>
              <a:rPr lang="en-US" sz="2400" dirty="0"/>
              <a:t> </a:t>
            </a:r>
            <a:r>
              <a:rPr lang="en-US" sz="2400" dirty="0" err="1"/>
              <a:t>bulunan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açık</a:t>
            </a:r>
            <a:r>
              <a:rPr lang="en-US" sz="2400" dirty="0"/>
              <a:t> </a:t>
            </a:r>
            <a:r>
              <a:rPr lang="en-US" sz="2400" dirty="0" err="1"/>
              <a:t>otoparka</a:t>
            </a:r>
            <a:r>
              <a:rPr lang="en-US" sz="2400" dirty="0"/>
              <a:t>;</a:t>
            </a:r>
          </a:p>
          <a:p>
            <a:r>
              <a:rPr lang="en-US" sz="2400" dirty="0"/>
              <a:t>42.30kWp </a:t>
            </a:r>
            <a:r>
              <a:rPr lang="en-US" sz="2400" dirty="0" err="1"/>
              <a:t>çatı</a:t>
            </a:r>
            <a:r>
              <a:rPr lang="en-US" sz="2400" dirty="0"/>
              <a:t> tipi GES </a:t>
            </a:r>
          </a:p>
          <a:p>
            <a:r>
              <a:rPr lang="en-US" sz="2400" dirty="0"/>
              <a:t>4 </a:t>
            </a:r>
            <a:r>
              <a:rPr lang="en-US" sz="2400" dirty="0" err="1"/>
              <a:t>adet</a:t>
            </a:r>
            <a:r>
              <a:rPr lang="en-US" sz="2400" dirty="0"/>
              <a:t> ZES EVC-04 22kW AC </a:t>
            </a:r>
            <a:r>
              <a:rPr lang="en-US" sz="2400" dirty="0" err="1"/>
              <a:t>şarj</a:t>
            </a:r>
            <a:r>
              <a:rPr lang="en-US" sz="2400" dirty="0"/>
              <a:t> </a:t>
            </a:r>
            <a:r>
              <a:rPr lang="en-US" sz="2400" dirty="0" err="1"/>
              <a:t>ünitesi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 err="1"/>
              <a:t>kurulumu</a:t>
            </a:r>
            <a:r>
              <a:rPr lang="en-US" sz="2400" dirty="0"/>
              <a:t> </a:t>
            </a:r>
            <a:r>
              <a:rPr lang="en-US" sz="2400" dirty="0" err="1"/>
              <a:t>yapılmıştır</a:t>
            </a:r>
            <a:r>
              <a:rPr lang="en-US" sz="2400" dirty="0"/>
              <a:t>.</a:t>
            </a:r>
            <a:endParaRPr lang="en-US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ext, logo&#10;&#10;Description automatically generated">
            <a:extLst>
              <a:ext uri="{FF2B5EF4-FFF2-40B4-BE49-F238E27FC236}">
                <a16:creationId xmlns:a16="http://schemas.microsoft.com/office/drawing/2014/main" id="{8D545BA9-E393-DC54-FC7A-E1BE43C95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179" y="-89509"/>
            <a:ext cx="2246862" cy="1247008"/>
          </a:xfrm>
          <a:prstGeom prst="rect">
            <a:avLst/>
          </a:prstGeom>
        </p:spPr>
      </p:pic>
      <p:pic>
        <p:nvPicPr>
          <p:cNvPr id="17" name="Picture 16" descr="A picture containing chart&#10;&#10;Description automatically generated">
            <a:extLst>
              <a:ext uri="{FF2B5EF4-FFF2-40B4-BE49-F238E27FC236}">
                <a16:creationId xmlns:a16="http://schemas.microsoft.com/office/drawing/2014/main" id="{DB0EB647-9C69-9EC2-6F08-0BB57C8268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48" y="1504107"/>
            <a:ext cx="3994082" cy="339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6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203EC9-A1F4-1F59-DE7B-0092CFC5F1CC}"/>
              </a:ext>
            </a:extLst>
          </p:cNvPr>
          <p:cNvSpPr txBox="1"/>
          <p:nvPr/>
        </p:nvSpPr>
        <p:spPr>
          <a:xfrm>
            <a:off x="4669366" y="1997839"/>
            <a:ext cx="689186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Otoparkımızın</a:t>
            </a:r>
            <a:r>
              <a:rPr lang="en-US" sz="2000" dirty="0"/>
              <a:t> </a:t>
            </a:r>
            <a:r>
              <a:rPr lang="en-US" sz="2000" dirty="0" err="1"/>
              <a:t>tüketimini</a:t>
            </a:r>
            <a:r>
              <a:rPr lang="en-US" sz="2000" dirty="0"/>
              <a:t> </a:t>
            </a:r>
            <a:r>
              <a:rPr lang="en-US" sz="2000" dirty="0" err="1"/>
              <a:t>incelediğimde</a:t>
            </a:r>
            <a:r>
              <a:rPr lang="en-US" sz="2000" dirty="0"/>
              <a:t> 110w 8 </a:t>
            </a:r>
            <a:r>
              <a:rPr lang="en-US" sz="2000" dirty="0" err="1"/>
              <a:t>adet</a:t>
            </a:r>
            <a:r>
              <a:rPr lang="en-US" sz="2000" dirty="0"/>
              <a:t> </a:t>
            </a:r>
            <a:r>
              <a:rPr lang="en-US" sz="2000" dirty="0" err="1"/>
              <a:t>aydınlatma</a:t>
            </a:r>
            <a:r>
              <a:rPr lang="en-US" sz="2000" dirty="0"/>
              <a:t> </a:t>
            </a:r>
            <a:r>
              <a:rPr lang="en-US" sz="2000" dirty="0" err="1"/>
              <a:t>armatürü</a:t>
            </a:r>
            <a:r>
              <a:rPr lang="en-US" sz="2000" dirty="0"/>
              <a:t> </a:t>
            </a:r>
            <a:r>
              <a:rPr lang="en-US" sz="2000" dirty="0" err="1"/>
              <a:t>ile</a:t>
            </a:r>
            <a:r>
              <a:rPr lang="en-US" sz="2000" dirty="0"/>
              <a:t> </a:t>
            </a:r>
            <a:r>
              <a:rPr lang="en-US" sz="2000" dirty="0" err="1"/>
              <a:t>ortalama</a:t>
            </a:r>
            <a:r>
              <a:rPr lang="en-US" sz="2000" dirty="0"/>
              <a:t> </a:t>
            </a:r>
            <a:r>
              <a:rPr lang="en-US" sz="2000" dirty="0" err="1"/>
              <a:t>günlük</a:t>
            </a:r>
            <a:r>
              <a:rPr lang="en-US" sz="2000" dirty="0"/>
              <a:t> 12 </a:t>
            </a:r>
            <a:r>
              <a:rPr lang="en-US" sz="2000" dirty="0" err="1"/>
              <a:t>saat</a:t>
            </a:r>
            <a:r>
              <a:rPr lang="en-US" sz="2000" dirty="0"/>
              <a:t> </a:t>
            </a:r>
            <a:r>
              <a:rPr lang="en-US" sz="2000" dirty="0" err="1"/>
              <a:t>aydınlatıldığını</a:t>
            </a:r>
            <a:r>
              <a:rPr lang="en-US" sz="2000" dirty="0"/>
              <a:t> </a:t>
            </a:r>
            <a:r>
              <a:rPr lang="en-US" sz="2000" dirty="0" err="1"/>
              <a:t>gözlemleyerek</a:t>
            </a:r>
            <a:r>
              <a:rPr lang="en-US" sz="2000" dirty="0"/>
              <a:t> </a:t>
            </a:r>
            <a:r>
              <a:rPr lang="en-US" sz="2000" dirty="0" err="1"/>
              <a:t>şarj</a:t>
            </a:r>
            <a:r>
              <a:rPr lang="en-US" sz="2000" dirty="0"/>
              <a:t> </a:t>
            </a:r>
            <a:r>
              <a:rPr lang="en-US" sz="2000" dirty="0" err="1"/>
              <a:t>ünitelerinden</a:t>
            </a:r>
            <a:r>
              <a:rPr lang="en-US" sz="2000" dirty="0"/>
              <a:t> </a:t>
            </a:r>
            <a:r>
              <a:rPr lang="en-US" sz="2000" dirty="0" err="1"/>
              <a:t>bağımsız</a:t>
            </a:r>
            <a:r>
              <a:rPr lang="en-US" sz="2000" dirty="0"/>
              <a:t> </a:t>
            </a:r>
            <a:r>
              <a:rPr lang="en-US" sz="2000" dirty="0" err="1"/>
              <a:t>aylık</a:t>
            </a:r>
            <a:r>
              <a:rPr lang="en-US" sz="2000" dirty="0"/>
              <a:t> 316.8kw </a:t>
            </a:r>
            <a:r>
              <a:rPr lang="en-US" sz="2000" dirty="0" err="1"/>
              <a:t>ortalama</a:t>
            </a:r>
            <a:r>
              <a:rPr lang="en-US" sz="2000" dirty="0"/>
              <a:t> </a:t>
            </a:r>
            <a:r>
              <a:rPr lang="en-US" sz="2000" dirty="0" err="1"/>
              <a:t>tüketim</a:t>
            </a:r>
            <a:r>
              <a:rPr lang="en-US" sz="2000" dirty="0"/>
              <a:t> </a:t>
            </a:r>
            <a:r>
              <a:rPr lang="en-US" sz="2000" dirty="0" err="1"/>
              <a:t>gözlemledim</a:t>
            </a:r>
            <a:r>
              <a:rPr lang="en-US" sz="20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Bu </a:t>
            </a:r>
            <a:r>
              <a:rPr lang="en-US" sz="2000" dirty="0" err="1"/>
              <a:t>otoparkın</a:t>
            </a:r>
            <a:r>
              <a:rPr lang="en-US" sz="2000" dirty="0"/>
              <a:t> </a:t>
            </a:r>
            <a:r>
              <a:rPr lang="en-US" sz="2000" dirty="0" err="1"/>
              <a:t>şehiriçinde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herkese</a:t>
            </a:r>
            <a:r>
              <a:rPr lang="en-US" sz="2000" dirty="0"/>
              <a:t> </a:t>
            </a:r>
            <a:r>
              <a:rPr lang="en-US" sz="2000" dirty="0" err="1"/>
              <a:t>açık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otopark</a:t>
            </a:r>
            <a:r>
              <a:rPr lang="en-US" sz="2000" dirty="0"/>
              <a:t> </a:t>
            </a:r>
            <a:r>
              <a:rPr lang="en-US" sz="2000" dirty="0" err="1"/>
              <a:t>olduğundan</a:t>
            </a:r>
            <a:r>
              <a:rPr lang="en-US" sz="2000" dirty="0"/>
              <a:t> </a:t>
            </a:r>
            <a:r>
              <a:rPr lang="en-US" sz="2000" dirty="0" err="1"/>
              <a:t>dolayı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elektrikli</a:t>
            </a:r>
            <a:r>
              <a:rPr lang="en-US" sz="2000" dirty="0"/>
              <a:t> </a:t>
            </a:r>
            <a:r>
              <a:rPr lang="en-US" sz="2000" dirty="0" err="1"/>
              <a:t>araç</a:t>
            </a:r>
            <a:r>
              <a:rPr lang="en-US" sz="2000" dirty="0"/>
              <a:t> </a:t>
            </a:r>
            <a:r>
              <a:rPr lang="en-US" sz="2000" dirty="0" err="1"/>
              <a:t>şarj</a:t>
            </a:r>
            <a:r>
              <a:rPr lang="en-US" sz="2000" dirty="0"/>
              <a:t> </a:t>
            </a:r>
            <a:r>
              <a:rPr lang="en-US" sz="2000" dirty="0" err="1"/>
              <a:t>merkezi</a:t>
            </a:r>
            <a:r>
              <a:rPr lang="en-US" sz="2000" dirty="0"/>
              <a:t> </a:t>
            </a:r>
            <a:r>
              <a:rPr lang="en-US" sz="2000" dirty="0" err="1"/>
              <a:t>olarak</a:t>
            </a:r>
            <a:r>
              <a:rPr lang="en-US" sz="2000" dirty="0"/>
              <a:t> </a:t>
            </a:r>
            <a:r>
              <a:rPr lang="en-US" sz="2000" dirty="0" err="1"/>
              <a:t>bölgedeki</a:t>
            </a:r>
            <a:r>
              <a:rPr lang="en-US" sz="2000" dirty="0"/>
              <a:t> 20 </a:t>
            </a:r>
            <a:r>
              <a:rPr lang="en-US" sz="2000" dirty="0" err="1"/>
              <a:t>farklı</a:t>
            </a:r>
            <a:r>
              <a:rPr lang="en-US" sz="2000" dirty="0"/>
              <a:t> araca (50km/</a:t>
            </a:r>
            <a:r>
              <a:rPr lang="en-US" sz="2000" dirty="0" err="1"/>
              <a:t>gün</a:t>
            </a:r>
            <a:r>
              <a:rPr lang="en-US" sz="2000" dirty="0"/>
              <a:t> ort. </a:t>
            </a:r>
            <a:r>
              <a:rPr lang="en-US" sz="2000" dirty="0" err="1"/>
              <a:t>kullanım</a:t>
            </a:r>
            <a:r>
              <a:rPr lang="en-US" sz="2000" dirty="0"/>
              <a:t>) 7/24 </a:t>
            </a:r>
            <a:r>
              <a:rPr lang="en-US" sz="2000" dirty="0" err="1"/>
              <a:t>şarj</a:t>
            </a:r>
            <a:r>
              <a:rPr lang="en-US" sz="2000" dirty="0"/>
              <a:t> </a:t>
            </a:r>
            <a:r>
              <a:rPr lang="en-US" sz="2000" dirty="0" err="1"/>
              <a:t>hizmeti</a:t>
            </a:r>
            <a:r>
              <a:rPr lang="en-US" sz="2000" dirty="0"/>
              <a:t> </a:t>
            </a:r>
            <a:r>
              <a:rPr lang="en-US" sz="2000" dirty="0" err="1"/>
              <a:t>sunuyor</a:t>
            </a:r>
            <a:r>
              <a:rPr lang="en-US" sz="2000" dirty="0"/>
              <a:t>.</a:t>
            </a:r>
          </a:p>
        </p:txBody>
      </p:sp>
      <p:pic>
        <p:nvPicPr>
          <p:cNvPr id="6" name="Resim 7" descr="metin, işaret içeren bir resim&#10;&#10;Açıklama otomatik olarak oluşturuldu">
            <a:extLst>
              <a:ext uri="{FF2B5EF4-FFF2-40B4-BE49-F238E27FC236}">
                <a16:creationId xmlns:a16="http://schemas.microsoft.com/office/drawing/2014/main" id="{5BDF93F3-22FF-7377-0479-853850C8F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51" y="1601668"/>
            <a:ext cx="3197464" cy="3197464"/>
          </a:xfrm>
          <a:prstGeom prst="rect">
            <a:avLst/>
          </a:prstGeom>
        </p:spPr>
      </p:pic>
      <p:pic>
        <p:nvPicPr>
          <p:cNvPr id="9" name="Picture 8" descr="Text, logo&#10;&#10;Description automatically generated">
            <a:extLst>
              <a:ext uri="{FF2B5EF4-FFF2-40B4-BE49-F238E27FC236}">
                <a16:creationId xmlns:a16="http://schemas.microsoft.com/office/drawing/2014/main" id="{62B6DA0B-27EB-6C3C-6527-0F1F7D033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175" y="-172714"/>
            <a:ext cx="2522943" cy="140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921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E1CC6FF6-B44E-454E-A4D2-3ECAD1A40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8800" y="1614420"/>
            <a:ext cx="7713709" cy="4100580"/>
          </a:xfrm>
        </p:spPr>
        <p:txBody>
          <a:bodyPr anchor="t"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Sistemimizin kurulumunda;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90x Jinko JKM470M-7RL3 Monokristal Panel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10x SolarMax 4000SP Invertör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4x ZES EVC04 22kW AC Şarj Ünitesi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kullanılmıştır.</a:t>
            </a:r>
            <a:endParaRPr lang="en-US" sz="17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700" dirty="0" err="1"/>
              <a:t>Güneş</a:t>
            </a:r>
            <a:r>
              <a:rPr lang="en-US" sz="1700" dirty="0"/>
              <a:t> </a:t>
            </a:r>
            <a:r>
              <a:rPr lang="en-US" sz="1700" dirty="0" err="1"/>
              <a:t>paneli</a:t>
            </a:r>
            <a:r>
              <a:rPr lang="en-US" sz="1700" dirty="0"/>
              <a:t> </a:t>
            </a:r>
            <a:r>
              <a:rPr lang="en-US" sz="1700" dirty="0" err="1"/>
              <a:t>eğim</a:t>
            </a:r>
            <a:r>
              <a:rPr lang="en-US" sz="1700" dirty="0"/>
              <a:t> </a:t>
            </a:r>
            <a:r>
              <a:rPr lang="en-US" sz="1700" dirty="0" err="1"/>
              <a:t>açısını</a:t>
            </a:r>
            <a:r>
              <a:rPr lang="en-US" sz="1700" dirty="0"/>
              <a:t> </a:t>
            </a:r>
            <a:r>
              <a:rPr lang="en-US" sz="1700" dirty="0" err="1"/>
              <a:t>belirlerken</a:t>
            </a:r>
            <a:r>
              <a:rPr lang="en-US" sz="1700" dirty="0"/>
              <a:t>, </a:t>
            </a:r>
            <a:r>
              <a:rPr lang="en-US" sz="1700" dirty="0" err="1"/>
              <a:t>enlem</a:t>
            </a:r>
            <a:r>
              <a:rPr lang="en-US" sz="1700" dirty="0"/>
              <a:t> </a:t>
            </a:r>
            <a:r>
              <a:rPr lang="en-US" sz="1700" dirty="0" err="1"/>
              <a:t>değerinden</a:t>
            </a:r>
            <a:r>
              <a:rPr lang="en-US" sz="1700" dirty="0"/>
              <a:t> </a:t>
            </a:r>
            <a:r>
              <a:rPr lang="en-US" sz="1700" dirty="0" err="1"/>
              <a:t>yararlandım</a:t>
            </a:r>
            <a:r>
              <a:rPr lang="en-US" sz="1700" dirty="0"/>
              <a:t>. </a:t>
            </a:r>
            <a:r>
              <a:rPr lang="en-US" sz="1700" dirty="0" err="1"/>
              <a:t>Afyon</a:t>
            </a:r>
            <a:r>
              <a:rPr lang="en-US" sz="1700" dirty="0"/>
              <a:t> 38 </a:t>
            </a:r>
            <a:r>
              <a:rPr lang="en-US" sz="1700" dirty="0" err="1"/>
              <a:t>enleminde</a:t>
            </a:r>
            <a:r>
              <a:rPr lang="en-US" sz="1700" dirty="0"/>
              <a:t> </a:t>
            </a:r>
            <a:r>
              <a:rPr lang="en-US" sz="1700" dirty="0" err="1"/>
              <a:t>yer</a:t>
            </a:r>
            <a:r>
              <a:rPr lang="en-US" sz="1700" dirty="0"/>
              <a:t> </a:t>
            </a:r>
            <a:r>
              <a:rPr lang="en-US" sz="1700" dirty="0" err="1"/>
              <a:t>aldığından</a:t>
            </a:r>
            <a:r>
              <a:rPr lang="en-US" sz="1700" dirty="0"/>
              <a:t> </a:t>
            </a:r>
            <a:r>
              <a:rPr lang="en-US" sz="1700" dirty="0" err="1"/>
              <a:t>güneş</a:t>
            </a:r>
            <a:r>
              <a:rPr lang="en-US" sz="1700" dirty="0"/>
              <a:t> </a:t>
            </a:r>
            <a:r>
              <a:rPr lang="en-US" sz="1700" dirty="0" err="1"/>
              <a:t>panellerin</a:t>
            </a:r>
            <a:r>
              <a:rPr lang="en-US" sz="1700" dirty="0"/>
              <a:t> 36 </a:t>
            </a:r>
            <a:r>
              <a:rPr lang="en-US" sz="1700" dirty="0" err="1"/>
              <a:t>derecelik</a:t>
            </a:r>
            <a:r>
              <a:rPr lang="en-US" sz="1700" dirty="0"/>
              <a:t> </a:t>
            </a:r>
            <a:r>
              <a:rPr lang="en-US" sz="1700" dirty="0" err="1"/>
              <a:t>açıyla</a:t>
            </a:r>
            <a:r>
              <a:rPr lang="en-US" sz="1700" dirty="0"/>
              <a:t> </a:t>
            </a:r>
            <a:r>
              <a:rPr lang="en-US" sz="1700" dirty="0" err="1"/>
              <a:t>kullanılması</a:t>
            </a:r>
            <a:r>
              <a:rPr lang="en-US" sz="1700" dirty="0"/>
              <a:t> </a:t>
            </a:r>
            <a:r>
              <a:rPr lang="en-US" sz="1700" dirty="0" err="1"/>
              <a:t>gerekmektedir</a:t>
            </a:r>
            <a:r>
              <a:rPr lang="en-US" sz="1700" dirty="0"/>
              <a:t>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/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700" dirty="0" err="1"/>
              <a:t>Tasarlanan</a:t>
            </a:r>
            <a:r>
              <a:rPr lang="en-US" sz="1700" dirty="0"/>
              <a:t> </a:t>
            </a:r>
            <a:r>
              <a:rPr lang="en-US" sz="1700" dirty="0" err="1"/>
              <a:t>modelde</a:t>
            </a:r>
            <a:r>
              <a:rPr lang="en-US" sz="1700" dirty="0"/>
              <a:t> </a:t>
            </a:r>
            <a:r>
              <a:rPr lang="en-US" sz="1700" dirty="0" err="1"/>
              <a:t>gerekli</a:t>
            </a:r>
            <a:r>
              <a:rPr lang="en-US" sz="1700" dirty="0"/>
              <a:t> </a:t>
            </a:r>
            <a:r>
              <a:rPr lang="en-US" sz="1700" dirty="0" err="1"/>
              <a:t>çatı</a:t>
            </a:r>
            <a:r>
              <a:rPr lang="en-US" sz="1700" dirty="0"/>
              <a:t> </a:t>
            </a:r>
            <a:r>
              <a:rPr lang="en-US" sz="1700" dirty="0" err="1"/>
              <a:t>alanına</a:t>
            </a:r>
            <a:r>
              <a:rPr lang="en-US" sz="1700" dirty="0"/>
              <a:t> </a:t>
            </a:r>
            <a:r>
              <a:rPr lang="en-US" sz="1700" dirty="0" err="1"/>
              <a:t>sahip</a:t>
            </a:r>
            <a:r>
              <a:rPr lang="en-US" sz="1700" dirty="0"/>
              <a:t> </a:t>
            </a:r>
            <a:r>
              <a:rPr lang="en-US" sz="1700" dirty="0" err="1"/>
              <a:t>olduğumuzdan</a:t>
            </a:r>
            <a:r>
              <a:rPr lang="en-US" sz="1700" dirty="0"/>
              <a:t> </a:t>
            </a:r>
            <a:r>
              <a:rPr lang="en-US" sz="1700" dirty="0" err="1"/>
              <a:t>dolayı</a:t>
            </a:r>
            <a:r>
              <a:rPr lang="en-US" sz="1700" dirty="0"/>
              <a:t> </a:t>
            </a:r>
            <a:r>
              <a:rPr lang="en-US" sz="1700" dirty="0" err="1"/>
              <a:t>panellerimizin</a:t>
            </a:r>
            <a:r>
              <a:rPr lang="en-US" sz="1700" dirty="0"/>
              <a:t> </a:t>
            </a:r>
            <a:r>
              <a:rPr lang="en-US" sz="1700" dirty="0" err="1"/>
              <a:t>yerleşimi</a:t>
            </a:r>
            <a:r>
              <a:rPr lang="en-US" sz="1700" dirty="0"/>
              <a:t> 36.16 </a:t>
            </a:r>
            <a:r>
              <a:rPr lang="en-US" sz="1700" dirty="0" err="1"/>
              <a:t>dereceyle</a:t>
            </a:r>
            <a:r>
              <a:rPr lang="en-US" sz="1700" dirty="0"/>
              <a:t> </a:t>
            </a:r>
            <a:r>
              <a:rPr lang="en-US" sz="1700" dirty="0" err="1"/>
              <a:t>yapılmıştır</a:t>
            </a:r>
            <a:r>
              <a:rPr lang="en-US" sz="1700" dirty="0"/>
              <a:t>. 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1700" dirty="0"/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700" dirty="0" err="1"/>
              <a:t>Sistemimizin</a:t>
            </a:r>
            <a:r>
              <a:rPr lang="en-US" sz="1700" dirty="0"/>
              <a:t> </a:t>
            </a:r>
            <a:r>
              <a:rPr lang="en-US" sz="1700" dirty="0" err="1"/>
              <a:t>performans</a:t>
            </a:r>
            <a:r>
              <a:rPr lang="en-US" sz="1700" dirty="0"/>
              <a:t> </a:t>
            </a:r>
            <a:r>
              <a:rPr lang="en-US" sz="1700" dirty="0" err="1"/>
              <a:t>düşüşü</a:t>
            </a:r>
            <a:r>
              <a:rPr lang="en-US" sz="1700" dirty="0"/>
              <a:t> </a:t>
            </a:r>
            <a:r>
              <a:rPr lang="en-US" sz="1700" dirty="0" err="1"/>
              <a:t>ise</a:t>
            </a:r>
            <a:r>
              <a:rPr lang="en-US" sz="1700" dirty="0"/>
              <a:t> </a:t>
            </a:r>
            <a:r>
              <a:rPr lang="en-US" sz="1700" dirty="0" err="1"/>
              <a:t>JinkoSolar</a:t>
            </a:r>
            <a:r>
              <a:rPr lang="en-US" sz="1700" dirty="0"/>
              <a:t> </a:t>
            </a:r>
            <a:r>
              <a:rPr lang="en-US" sz="1700" dirty="0" err="1"/>
              <a:t>firmasının</a:t>
            </a:r>
            <a:r>
              <a:rPr lang="en-US" sz="1700" dirty="0"/>
              <a:t> </a:t>
            </a:r>
            <a:r>
              <a:rPr lang="en-US" sz="1700" dirty="0" err="1"/>
              <a:t>araştırmalarla</a:t>
            </a:r>
            <a:r>
              <a:rPr lang="en-US" sz="1700" dirty="0"/>
              <a:t> </a:t>
            </a:r>
            <a:r>
              <a:rPr lang="en-US" sz="1700" dirty="0" err="1"/>
              <a:t>gösterdiği</a:t>
            </a:r>
            <a:r>
              <a:rPr lang="en-US" sz="1700" dirty="0"/>
              <a:t> </a:t>
            </a:r>
            <a:r>
              <a:rPr lang="en-US" sz="1700" dirty="0" err="1"/>
              <a:t>ve</a:t>
            </a:r>
            <a:r>
              <a:rPr lang="en-US" sz="1700" dirty="0"/>
              <a:t> </a:t>
            </a:r>
            <a:r>
              <a:rPr lang="en-US" sz="1700" dirty="0" err="1"/>
              <a:t>garanti</a:t>
            </a:r>
            <a:r>
              <a:rPr lang="en-US" sz="1700" dirty="0"/>
              <a:t> </a:t>
            </a:r>
            <a:r>
              <a:rPr lang="en-US" sz="1700" dirty="0" err="1"/>
              <a:t>ettiği</a:t>
            </a:r>
            <a:r>
              <a:rPr lang="en-US" sz="1700" dirty="0"/>
              <a:t> </a:t>
            </a:r>
            <a:r>
              <a:rPr lang="en-US" sz="1700" dirty="0" err="1"/>
              <a:t>üzere</a:t>
            </a:r>
            <a:r>
              <a:rPr lang="en-US" sz="1700" dirty="0"/>
              <a:t> 25 </a:t>
            </a:r>
            <a:r>
              <a:rPr lang="en-US" sz="1700" dirty="0" err="1"/>
              <a:t>yılda</a:t>
            </a:r>
            <a:r>
              <a:rPr lang="en-US" sz="1700" dirty="0"/>
              <a:t> %80’dir.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Resim 6">
            <a:extLst>
              <a:ext uri="{FF2B5EF4-FFF2-40B4-BE49-F238E27FC236}">
                <a16:creationId xmlns:a16="http://schemas.microsoft.com/office/drawing/2014/main" id="{8FF3F193-18AE-6140-B499-2943562142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532" r="9089" b="11545"/>
          <a:stretch/>
        </p:blipFill>
        <p:spPr>
          <a:xfrm>
            <a:off x="676296" y="2471591"/>
            <a:ext cx="3016209" cy="2386238"/>
          </a:xfrm>
          <a:prstGeom prst="rect">
            <a:avLst/>
          </a:prstGeom>
        </p:spPr>
      </p:pic>
      <p:pic>
        <p:nvPicPr>
          <p:cNvPr id="4" name="Picture 3" descr="Text, logo&#10;&#10;Description automatically generated">
            <a:extLst>
              <a:ext uri="{FF2B5EF4-FFF2-40B4-BE49-F238E27FC236}">
                <a16:creationId xmlns:a16="http://schemas.microsoft.com/office/drawing/2014/main" id="{6FA55B1B-3E1F-154D-C563-C9F9FB1CF5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333" y="-133481"/>
            <a:ext cx="2531534" cy="14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249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, logo&#10;&#10;Description automatically generated">
            <a:extLst>
              <a:ext uri="{FF2B5EF4-FFF2-40B4-BE49-F238E27FC236}">
                <a16:creationId xmlns:a16="http://schemas.microsoft.com/office/drawing/2014/main" id="{6FA55B1B-3E1F-154D-C563-C9F9FB1CF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333" y="-133481"/>
            <a:ext cx="2531534" cy="1405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F11194-E0AB-80B7-692F-168D589AA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533" y="1169920"/>
            <a:ext cx="8652933" cy="5228809"/>
          </a:xfrm>
          <a:prstGeom prst="rect">
            <a:avLst/>
          </a:prstGeom>
        </p:spPr>
      </p:pic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7C58C3C7-0421-8A3C-325E-506CC4A80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8325" y="401526"/>
            <a:ext cx="6555347" cy="76839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b="1" dirty="0" err="1"/>
              <a:t>Enerji</a:t>
            </a:r>
            <a:r>
              <a:rPr lang="en-US" b="1" dirty="0"/>
              <a:t> </a:t>
            </a:r>
            <a:r>
              <a:rPr lang="en-US" b="1" dirty="0" err="1"/>
              <a:t>Tüketim</a:t>
            </a:r>
            <a:r>
              <a:rPr lang="en-US" b="1" dirty="0"/>
              <a:t> </a:t>
            </a:r>
            <a:r>
              <a:rPr lang="en-US" b="1" dirty="0" err="1"/>
              <a:t>Raporu</a:t>
            </a:r>
            <a:endParaRPr lang="tr-TR" sz="4000" b="1" dirty="0"/>
          </a:p>
        </p:txBody>
      </p:sp>
    </p:spTree>
    <p:extLst>
      <p:ext uri="{BB962C8B-B14F-4D97-AF65-F5344CB8AC3E}">
        <p14:creationId xmlns:p14="http://schemas.microsoft.com/office/powerpoint/2010/main" val="2161889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E1CC6FF6-B44E-454E-A4D2-3ECAD1A40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8800" y="1614420"/>
            <a:ext cx="7713709" cy="4100580"/>
          </a:xfrm>
        </p:spPr>
        <p:txBody>
          <a:bodyPr anchor="t"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Tüketicinin</a:t>
            </a:r>
            <a:r>
              <a:rPr lang="en-US" sz="2000" dirty="0"/>
              <a:t> </a:t>
            </a:r>
            <a:r>
              <a:rPr lang="en-US" sz="2000" dirty="0" err="1"/>
              <a:t>toplam</a:t>
            </a:r>
            <a:r>
              <a:rPr lang="en-US" sz="2000" dirty="0"/>
              <a:t> </a:t>
            </a:r>
            <a:r>
              <a:rPr lang="en-US" sz="2000" dirty="0" err="1"/>
              <a:t>ihtiyacı</a:t>
            </a:r>
            <a:r>
              <a:rPr lang="en-US" sz="2000" dirty="0"/>
              <a:t> </a:t>
            </a:r>
            <a:r>
              <a:rPr lang="en-US" sz="2000" dirty="0" err="1"/>
              <a:t>olan</a:t>
            </a:r>
            <a:r>
              <a:rPr lang="en-US" sz="2000" dirty="0"/>
              <a:t> </a:t>
            </a:r>
            <a:r>
              <a:rPr lang="en-US" sz="2000" dirty="0" err="1"/>
              <a:t>enerjinin</a:t>
            </a:r>
            <a:r>
              <a:rPr lang="en-US" sz="2000" dirty="0"/>
              <a:t> </a:t>
            </a:r>
            <a:r>
              <a:rPr lang="en-US" sz="2000" dirty="0" err="1"/>
              <a:t>nereden</a:t>
            </a:r>
            <a:r>
              <a:rPr lang="en-US" sz="2000" dirty="0"/>
              <a:t> </a:t>
            </a:r>
            <a:r>
              <a:rPr lang="en-US" sz="2000" dirty="0" err="1"/>
              <a:t>karşılandığını</a:t>
            </a:r>
            <a:r>
              <a:rPr lang="en-US" sz="2000" dirty="0"/>
              <a:t> </a:t>
            </a:r>
            <a:r>
              <a:rPr lang="en-US" sz="2000" dirty="0" err="1"/>
              <a:t>incelendiğinde</a:t>
            </a:r>
            <a:r>
              <a:rPr lang="en-US" sz="2000" dirty="0"/>
              <a:t> </a:t>
            </a:r>
            <a:r>
              <a:rPr lang="en-US" sz="2000" dirty="0" err="1"/>
              <a:t>güneş</a:t>
            </a:r>
            <a:r>
              <a:rPr lang="en-US" sz="2000" dirty="0"/>
              <a:t> </a:t>
            </a:r>
            <a:r>
              <a:rPr lang="en-US" sz="2000" dirty="0" err="1"/>
              <a:t>panellerinin</a:t>
            </a:r>
            <a:r>
              <a:rPr lang="en-US" sz="2000" dirty="0"/>
              <a:t> </a:t>
            </a:r>
            <a:r>
              <a:rPr lang="en-US" sz="2000" dirty="0" err="1"/>
              <a:t>yıl</a:t>
            </a:r>
            <a:r>
              <a:rPr lang="en-US" sz="2000" dirty="0"/>
              <a:t> </a:t>
            </a:r>
            <a:r>
              <a:rPr lang="en-US" sz="2000" dirty="0" err="1"/>
              <a:t>içerisinde</a:t>
            </a:r>
            <a:r>
              <a:rPr lang="en-US" sz="2000" dirty="0"/>
              <a:t> </a:t>
            </a:r>
            <a:r>
              <a:rPr lang="en-US" sz="2000" dirty="0" err="1"/>
              <a:t>enerji</a:t>
            </a:r>
            <a:r>
              <a:rPr lang="en-US" sz="2000" dirty="0"/>
              <a:t> </a:t>
            </a:r>
            <a:r>
              <a:rPr lang="en-US" sz="2000" dirty="0" err="1"/>
              <a:t>ihtiyacının</a:t>
            </a:r>
            <a:r>
              <a:rPr lang="en-US" sz="2000" dirty="0"/>
              <a:t> minimum %28’i </a:t>
            </a:r>
            <a:r>
              <a:rPr lang="en-US" sz="2000" dirty="0" err="1"/>
              <a:t>ile</a:t>
            </a:r>
            <a:r>
              <a:rPr lang="en-US" sz="2000" dirty="0"/>
              <a:t> </a:t>
            </a:r>
            <a:r>
              <a:rPr lang="en-US" sz="2000" dirty="0" err="1"/>
              <a:t>maksimum</a:t>
            </a:r>
            <a:r>
              <a:rPr lang="en-US" sz="2000" dirty="0"/>
              <a:t> %82.35’i </a:t>
            </a:r>
            <a:r>
              <a:rPr lang="en-US" sz="2000" dirty="0" err="1"/>
              <a:t>oranında</a:t>
            </a:r>
            <a:r>
              <a:rPr lang="en-US" sz="2000" dirty="0"/>
              <a:t> </a:t>
            </a:r>
            <a:r>
              <a:rPr lang="en-US" sz="2000" dirty="0" err="1"/>
              <a:t>karşıladığı</a:t>
            </a:r>
            <a:r>
              <a:rPr lang="en-US" sz="2000" dirty="0"/>
              <a:t> </a:t>
            </a:r>
            <a:r>
              <a:rPr lang="en-US" sz="2000" dirty="0" err="1"/>
              <a:t>görülmektedir</a:t>
            </a:r>
            <a:r>
              <a:rPr lang="en-US" sz="2000" dirty="0"/>
              <a:t>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Ayrıca</a:t>
            </a:r>
            <a:r>
              <a:rPr lang="en-US" sz="2000" dirty="0"/>
              <a:t> </a:t>
            </a:r>
            <a:r>
              <a:rPr lang="en-US" sz="2000" dirty="0" err="1"/>
              <a:t>otoparkın</a:t>
            </a:r>
            <a:r>
              <a:rPr lang="en-US" sz="2000" dirty="0"/>
              <a:t> </a:t>
            </a:r>
            <a:r>
              <a:rPr lang="en-US" sz="2000" dirty="0" err="1"/>
              <a:t>tüketiminin</a:t>
            </a:r>
            <a:r>
              <a:rPr lang="en-US" sz="2000" dirty="0"/>
              <a:t> </a:t>
            </a:r>
            <a:r>
              <a:rPr lang="en-US" sz="2000" dirty="0" err="1"/>
              <a:t>büyük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kısmını</a:t>
            </a:r>
            <a:r>
              <a:rPr lang="en-US" sz="2000" dirty="0"/>
              <a:t> </a:t>
            </a:r>
            <a:r>
              <a:rPr lang="en-US" sz="2000" dirty="0" err="1"/>
              <a:t>oluşturan</a:t>
            </a:r>
            <a:r>
              <a:rPr lang="en-US" sz="2000" dirty="0"/>
              <a:t> </a:t>
            </a:r>
            <a:r>
              <a:rPr lang="en-US" sz="2000" dirty="0" err="1"/>
              <a:t>elektrikli</a:t>
            </a:r>
            <a:r>
              <a:rPr lang="en-US" sz="2000" dirty="0"/>
              <a:t> </a:t>
            </a:r>
            <a:r>
              <a:rPr lang="en-US" sz="2000" dirty="0" err="1"/>
              <a:t>aracın</a:t>
            </a:r>
            <a:r>
              <a:rPr lang="en-US" sz="2000" dirty="0"/>
              <a:t> </a:t>
            </a:r>
            <a:r>
              <a:rPr lang="en-US" sz="2000" dirty="0" err="1"/>
              <a:t>şarj</a:t>
            </a:r>
            <a:r>
              <a:rPr lang="en-US" sz="2000" dirty="0"/>
              <a:t> </a:t>
            </a:r>
            <a:r>
              <a:rPr lang="en-US" sz="2000" dirty="0" err="1"/>
              <a:t>ihtiyacının</a:t>
            </a:r>
            <a:r>
              <a:rPr lang="en-US" sz="2000" dirty="0"/>
              <a:t> </a:t>
            </a:r>
            <a:r>
              <a:rPr lang="en-US" sz="2000" dirty="0" err="1"/>
              <a:t>ise</a:t>
            </a:r>
            <a:r>
              <a:rPr lang="en-US" sz="2000" dirty="0"/>
              <a:t> </a:t>
            </a:r>
            <a:r>
              <a:rPr lang="en-US" sz="2000" dirty="0" err="1"/>
              <a:t>kış</a:t>
            </a:r>
            <a:r>
              <a:rPr lang="en-US" sz="2000" dirty="0"/>
              <a:t> </a:t>
            </a:r>
            <a:r>
              <a:rPr lang="en-US" sz="2000" dirty="0" err="1"/>
              <a:t>aylarında</a:t>
            </a:r>
            <a:r>
              <a:rPr lang="en-US" sz="2000" dirty="0"/>
              <a:t> %40’a </a:t>
            </a:r>
            <a:r>
              <a:rPr lang="en-US" sz="2000" dirty="0" err="1"/>
              <a:t>yaz</a:t>
            </a:r>
            <a:r>
              <a:rPr lang="en-US" sz="2000" dirty="0"/>
              <a:t> </a:t>
            </a:r>
            <a:r>
              <a:rPr lang="en-US" sz="2000" dirty="0" err="1"/>
              <a:t>aylarında</a:t>
            </a:r>
            <a:r>
              <a:rPr lang="en-US" sz="2000" dirty="0"/>
              <a:t> </a:t>
            </a:r>
            <a:r>
              <a:rPr lang="en-US" sz="2000" dirty="0" err="1"/>
              <a:t>ise</a:t>
            </a:r>
            <a:r>
              <a:rPr lang="en-US" sz="2000" dirty="0"/>
              <a:t> </a:t>
            </a:r>
            <a:r>
              <a:rPr lang="en-US" sz="2000" dirty="0" err="1"/>
              <a:t>maks</a:t>
            </a:r>
            <a:r>
              <a:rPr lang="en-US" sz="2000" dirty="0"/>
              <a:t>. %82.35’e varan </a:t>
            </a:r>
            <a:r>
              <a:rPr lang="en-US" sz="2000" dirty="0" err="1"/>
              <a:t>değerlerde</a:t>
            </a:r>
            <a:r>
              <a:rPr lang="en-US" sz="2000" dirty="0"/>
              <a:t> </a:t>
            </a:r>
            <a:r>
              <a:rPr lang="en-US" sz="2000" dirty="0" err="1"/>
              <a:t>karşıladığını</a:t>
            </a:r>
            <a:r>
              <a:rPr lang="en-US" sz="2000" dirty="0"/>
              <a:t> </a:t>
            </a:r>
            <a:r>
              <a:rPr lang="en-US" sz="2000" dirty="0" err="1"/>
              <a:t>görülür</a:t>
            </a:r>
            <a:r>
              <a:rPr lang="en-US" sz="2000" dirty="0"/>
              <a:t>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Bu </a:t>
            </a:r>
            <a:r>
              <a:rPr lang="en-US" sz="2000" dirty="0" err="1"/>
              <a:t>duruma</a:t>
            </a:r>
            <a:r>
              <a:rPr lang="en-US" sz="2000" dirty="0"/>
              <a:t> </a:t>
            </a:r>
            <a:r>
              <a:rPr lang="en-US" sz="2000" dirty="0" err="1"/>
              <a:t>sebep</a:t>
            </a:r>
            <a:r>
              <a:rPr lang="en-US" sz="2000" dirty="0"/>
              <a:t> </a:t>
            </a:r>
            <a:r>
              <a:rPr lang="en-US" sz="2000" dirty="0" err="1"/>
              <a:t>olarak</a:t>
            </a:r>
            <a:r>
              <a:rPr lang="en-US" sz="2000" dirty="0"/>
              <a:t> </a:t>
            </a:r>
            <a:r>
              <a:rPr lang="en-US" sz="2000" dirty="0" err="1"/>
              <a:t>ise</a:t>
            </a:r>
            <a:r>
              <a:rPr lang="en-US" sz="2000" dirty="0"/>
              <a:t> </a:t>
            </a:r>
            <a:r>
              <a:rPr lang="en-US" sz="2000" dirty="0" err="1"/>
              <a:t>güneş</a:t>
            </a:r>
            <a:r>
              <a:rPr lang="en-US" sz="2000" dirty="0"/>
              <a:t> </a:t>
            </a:r>
            <a:r>
              <a:rPr lang="en-US" sz="2000" dirty="0" err="1"/>
              <a:t>radyasyon</a:t>
            </a:r>
            <a:r>
              <a:rPr lang="en-US" sz="2000" dirty="0"/>
              <a:t> </a:t>
            </a:r>
            <a:r>
              <a:rPr lang="en-US" sz="2000" dirty="0" err="1"/>
              <a:t>değerinin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aydınlık</a:t>
            </a:r>
            <a:r>
              <a:rPr lang="en-US" sz="2000" dirty="0"/>
              <a:t> </a:t>
            </a:r>
            <a:r>
              <a:rPr lang="en-US" sz="2000" dirty="0" err="1"/>
              <a:t>saatlerin</a:t>
            </a:r>
            <a:r>
              <a:rPr lang="en-US" sz="2000" dirty="0"/>
              <a:t> </a:t>
            </a:r>
            <a:r>
              <a:rPr lang="en-US" sz="2000" dirty="0" err="1"/>
              <a:t>yaz</a:t>
            </a:r>
            <a:r>
              <a:rPr lang="en-US" sz="2000" dirty="0"/>
              <a:t> </a:t>
            </a:r>
            <a:r>
              <a:rPr lang="en-US" sz="2000" dirty="0" err="1"/>
              <a:t>aylarında</a:t>
            </a:r>
            <a:r>
              <a:rPr lang="en-US" sz="2000" dirty="0"/>
              <a:t> </a:t>
            </a:r>
            <a:r>
              <a:rPr lang="en-US" sz="2000" dirty="0" err="1"/>
              <a:t>fazla</a:t>
            </a:r>
            <a:r>
              <a:rPr lang="en-US" sz="2000" dirty="0"/>
              <a:t>, </a:t>
            </a:r>
            <a:r>
              <a:rPr lang="en-US" sz="2000" dirty="0" err="1"/>
              <a:t>bulutlu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yağmurlu</a:t>
            </a:r>
            <a:r>
              <a:rPr lang="en-US" sz="2000" dirty="0"/>
              <a:t> </a:t>
            </a:r>
            <a:r>
              <a:rPr lang="en-US" sz="2000" dirty="0" err="1"/>
              <a:t>günlerin</a:t>
            </a:r>
            <a:r>
              <a:rPr lang="en-US" sz="2000" dirty="0"/>
              <a:t> </a:t>
            </a:r>
            <a:r>
              <a:rPr lang="en-US" sz="2000" dirty="0" err="1"/>
              <a:t>ise</a:t>
            </a:r>
            <a:r>
              <a:rPr lang="en-US" sz="2000" dirty="0"/>
              <a:t> </a:t>
            </a:r>
            <a:r>
              <a:rPr lang="en-US" sz="2000" dirty="0" err="1"/>
              <a:t>az</a:t>
            </a:r>
            <a:r>
              <a:rPr lang="en-US" sz="2000" dirty="0"/>
              <a:t> </a:t>
            </a:r>
            <a:r>
              <a:rPr lang="en-US" sz="2000" dirty="0" err="1"/>
              <a:t>olmasını</a:t>
            </a:r>
            <a:r>
              <a:rPr lang="en-US" sz="2000" dirty="0"/>
              <a:t> </a:t>
            </a:r>
            <a:r>
              <a:rPr lang="en-US" sz="2000" dirty="0" err="1"/>
              <a:t>gösterilebilir</a:t>
            </a:r>
            <a:r>
              <a:rPr lang="en-US" sz="2000" dirty="0"/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, logo&#10;&#10;Description automatically generated">
            <a:extLst>
              <a:ext uri="{FF2B5EF4-FFF2-40B4-BE49-F238E27FC236}">
                <a16:creationId xmlns:a16="http://schemas.microsoft.com/office/drawing/2014/main" id="{6FA55B1B-3E1F-154D-C563-C9F9FB1CF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333" y="-133481"/>
            <a:ext cx="2531534" cy="1405001"/>
          </a:xfrm>
          <a:prstGeom prst="rect">
            <a:avLst/>
          </a:prstGeom>
        </p:spPr>
      </p:pic>
      <p:pic>
        <p:nvPicPr>
          <p:cNvPr id="5" name="Picture 4" descr="Shape, arrow&#10;&#10;Description automatically generated">
            <a:extLst>
              <a:ext uri="{FF2B5EF4-FFF2-40B4-BE49-F238E27FC236}">
                <a16:creationId xmlns:a16="http://schemas.microsoft.com/office/drawing/2014/main" id="{F5EC4D39-F004-2390-0E19-DD8B604781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3" y="1879600"/>
            <a:ext cx="26416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323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E1CC6FF6-B44E-454E-A4D2-3ECAD1A40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8800" y="1614420"/>
            <a:ext cx="7713709" cy="4100580"/>
          </a:xfrm>
        </p:spPr>
        <p:txBody>
          <a:bodyPr anchor="t"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 err="1"/>
              <a:t>Finansal</a:t>
            </a:r>
            <a:r>
              <a:rPr lang="en-US" sz="1700" dirty="0"/>
              <a:t> </a:t>
            </a:r>
            <a:r>
              <a:rPr lang="en-US" sz="1700" dirty="0" err="1"/>
              <a:t>analiz</a:t>
            </a:r>
            <a:r>
              <a:rPr lang="en-US" sz="1700" dirty="0"/>
              <a:t> </a:t>
            </a:r>
            <a:r>
              <a:rPr lang="en-US" sz="1700" dirty="0" err="1"/>
              <a:t>raporunu</a:t>
            </a:r>
            <a:r>
              <a:rPr lang="en-US" sz="1700" dirty="0"/>
              <a:t> </a:t>
            </a:r>
            <a:r>
              <a:rPr lang="en-US" sz="1700" dirty="0" err="1"/>
              <a:t>çıkarmak</a:t>
            </a:r>
            <a:r>
              <a:rPr lang="en-US" sz="1700" dirty="0"/>
              <a:t> </a:t>
            </a:r>
            <a:r>
              <a:rPr lang="en-US" sz="1700" dirty="0" err="1"/>
              <a:t>için</a:t>
            </a:r>
            <a:r>
              <a:rPr lang="en-US" sz="1700" dirty="0"/>
              <a:t> </a:t>
            </a:r>
            <a:r>
              <a:rPr lang="en-US" sz="1700" dirty="0" err="1"/>
              <a:t>öncelikle</a:t>
            </a:r>
            <a:r>
              <a:rPr lang="en-US" sz="1700" dirty="0"/>
              <a:t> belli </a:t>
            </a:r>
            <a:r>
              <a:rPr lang="en-US" sz="1700" dirty="0" err="1"/>
              <a:t>parameterler</a:t>
            </a:r>
            <a:r>
              <a:rPr lang="en-US" sz="1700" dirty="0"/>
              <a:t> </a:t>
            </a:r>
            <a:r>
              <a:rPr lang="en-US" sz="1700" dirty="0" err="1"/>
              <a:t>belirledim</a:t>
            </a:r>
            <a:r>
              <a:rPr lang="en-US" sz="1700" dirty="0"/>
              <a:t>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 err="1"/>
              <a:t>EPDK’nın</a:t>
            </a:r>
            <a:r>
              <a:rPr lang="en-US" sz="1700" dirty="0"/>
              <a:t> </a:t>
            </a:r>
            <a:r>
              <a:rPr lang="en-US" sz="1700" dirty="0" err="1"/>
              <a:t>ticarethane</a:t>
            </a:r>
            <a:r>
              <a:rPr lang="en-US" sz="1700" dirty="0"/>
              <a:t> </a:t>
            </a:r>
            <a:r>
              <a:rPr lang="en-US" sz="1700" dirty="0" err="1"/>
              <a:t>abone</a:t>
            </a:r>
            <a:r>
              <a:rPr lang="en-US" sz="1700" dirty="0"/>
              <a:t> </a:t>
            </a:r>
            <a:r>
              <a:rPr lang="en-US" sz="1700" dirty="0" err="1"/>
              <a:t>grubu</a:t>
            </a:r>
            <a:r>
              <a:rPr lang="en-US" sz="1700" dirty="0"/>
              <a:t> </a:t>
            </a:r>
            <a:r>
              <a:rPr lang="en-US" sz="1700" dirty="0" err="1"/>
              <a:t>için</a:t>
            </a:r>
            <a:r>
              <a:rPr lang="en-US" sz="1700" dirty="0"/>
              <a:t> 900kWh </a:t>
            </a:r>
            <a:r>
              <a:rPr lang="en-US" sz="1700" dirty="0" err="1"/>
              <a:t>ve</a:t>
            </a:r>
            <a:r>
              <a:rPr lang="en-US" sz="1700" dirty="0"/>
              <a:t> </a:t>
            </a:r>
            <a:r>
              <a:rPr lang="en-US" sz="1700" dirty="0" err="1"/>
              <a:t>üstü</a:t>
            </a:r>
            <a:r>
              <a:rPr lang="en-US" sz="1700" dirty="0"/>
              <a:t> </a:t>
            </a:r>
            <a:r>
              <a:rPr lang="en-US" sz="1700" dirty="0" err="1"/>
              <a:t>tüketim</a:t>
            </a:r>
            <a:r>
              <a:rPr lang="en-US" sz="1700" dirty="0"/>
              <a:t> </a:t>
            </a:r>
            <a:r>
              <a:rPr lang="en-US" sz="1700" dirty="0" err="1"/>
              <a:t>için</a:t>
            </a:r>
            <a:r>
              <a:rPr lang="en-US" sz="1700" dirty="0"/>
              <a:t> </a:t>
            </a:r>
            <a:r>
              <a:rPr lang="en-US" sz="1700" dirty="0" err="1"/>
              <a:t>belirlediği</a:t>
            </a:r>
            <a:r>
              <a:rPr lang="en-US" sz="1700" dirty="0"/>
              <a:t> </a:t>
            </a:r>
            <a:r>
              <a:rPr lang="en-US" sz="1700" dirty="0" err="1"/>
              <a:t>aktif</a:t>
            </a:r>
            <a:r>
              <a:rPr lang="en-US" sz="1700" dirty="0"/>
              <a:t> </a:t>
            </a:r>
            <a:r>
              <a:rPr lang="en-US" sz="1700" dirty="0" err="1"/>
              <a:t>enerji</a:t>
            </a:r>
            <a:r>
              <a:rPr lang="en-US" sz="1700" dirty="0"/>
              <a:t> </a:t>
            </a:r>
            <a:r>
              <a:rPr lang="en-US" sz="1700" dirty="0" err="1"/>
              <a:t>birim</a:t>
            </a:r>
            <a:r>
              <a:rPr lang="en-US" sz="1700" dirty="0"/>
              <a:t> </a:t>
            </a:r>
            <a:r>
              <a:rPr lang="en-US" sz="1700" dirty="0" err="1"/>
              <a:t>fiyatı</a:t>
            </a:r>
            <a:r>
              <a:rPr lang="en-US" sz="1700" dirty="0"/>
              <a:t> </a:t>
            </a:r>
            <a:r>
              <a:rPr lang="en-US" sz="1700" b="1" dirty="0"/>
              <a:t>2,437383TL/kWh</a:t>
            </a:r>
            <a:r>
              <a:rPr lang="en-US" sz="1700" dirty="0"/>
              <a:t>, </a:t>
            </a:r>
            <a:r>
              <a:rPr lang="en-US" sz="1700" dirty="0" err="1"/>
              <a:t>dağıtım</a:t>
            </a:r>
            <a:r>
              <a:rPr lang="en-US" sz="1700" dirty="0"/>
              <a:t> </a:t>
            </a:r>
            <a:r>
              <a:rPr lang="en-US" sz="1700" dirty="0" err="1"/>
              <a:t>bedeli</a:t>
            </a:r>
            <a:r>
              <a:rPr lang="en-US" sz="1700" dirty="0"/>
              <a:t> </a:t>
            </a:r>
            <a:r>
              <a:rPr lang="en-US" sz="1700" dirty="0" err="1"/>
              <a:t>ise</a:t>
            </a:r>
            <a:r>
              <a:rPr lang="en-US" sz="1700" dirty="0"/>
              <a:t> </a:t>
            </a:r>
            <a:r>
              <a:rPr lang="en-US" sz="1700" b="1" dirty="0"/>
              <a:t>0,342716TL/</a:t>
            </a:r>
            <a:r>
              <a:rPr lang="en-US" sz="1700" b="1" dirty="0" err="1"/>
              <a:t>kWh</a:t>
            </a:r>
            <a:r>
              <a:rPr lang="en-US" sz="1700" dirty="0" err="1"/>
              <a:t>’dır</a:t>
            </a:r>
            <a:r>
              <a:rPr lang="en-US" sz="1700" dirty="0"/>
              <a:t>.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/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 err="1"/>
              <a:t>Şebekeye</a:t>
            </a:r>
            <a:r>
              <a:rPr lang="en-US" sz="1700" dirty="0"/>
              <a:t> </a:t>
            </a:r>
            <a:r>
              <a:rPr lang="en-US" sz="1700" dirty="0" err="1"/>
              <a:t>satış</a:t>
            </a:r>
            <a:r>
              <a:rPr lang="en-US" sz="1700" dirty="0"/>
              <a:t> </a:t>
            </a:r>
            <a:r>
              <a:rPr lang="en-US" sz="1700" dirty="0" err="1"/>
              <a:t>fiyatımızı</a:t>
            </a:r>
            <a:r>
              <a:rPr lang="en-US" sz="1700" dirty="0"/>
              <a:t> </a:t>
            </a:r>
            <a:r>
              <a:rPr lang="en-US" sz="1700" dirty="0" err="1"/>
              <a:t>belirlemek</a:t>
            </a:r>
            <a:r>
              <a:rPr lang="en-US" sz="1700" dirty="0"/>
              <a:t> </a:t>
            </a:r>
            <a:r>
              <a:rPr lang="en-US" sz="1700" dirty="0" err="1"/>
              <a:t>içinse</a:t>
            </a:r>
            <a:r>
              <a:rPr lang="en-US" sz="1700" dirty="0"/>
              <a:t> </a:t>
            </a:r>
            <a:r>
              <a:rPr lang="en-US" sz="1700" b="1" dirty="0"/>
              <a:t>(</a:t>
            </a:r>
            <a:r>
              <a:rPr lang="en-US" sz="1700" b="1" dirty="0" err="1"/>
              <a:t>birim</a:t>
            </a:r>
            <a:r>
              <a:rPr lang="en-US" sz="1700" b="1" dirty="0"/>
              <a:t> </a:t>
            </a:r>
            <a:r>
              <a:rPr lang="en-US" sz="1700" b="1" dirty="0" err="1"/>
              <a:t>fiyat-dağıtımbedeli</a:t>
            </a:r>
            <a:r>
              <a:rPr lang="en-US" sz="1700" b="1" dirty="0"/>
              <a:t>)x(1-(</a:t>
            </a:r>
            <a:r>
              <a:rPr lang="en-US" sz="1700" b="1" dirty="0" err="1"/>
              <a:t>yüzdelik</a:t>
            </a:r>
            <a:r>
              <a:rPr lang="en-US" sz="1700" b="1" dirty="0"/>
              <a:t> </a:t>
            </a:r>
            <a:r>
              <a:rPr lang="en-US" sz="1700" b="1" dirty="0" err="1"/>
              <a:t>vergi</a:t>
            </a:r>
            <a:r>
              <a:rPr lang="en-US" sz="1700" b="1" dirty="0"/>
              <a:t>)) </a:t>
            </a:r>
            <a:r>
              <a:rPr lang="en-US" sz="1700" dirty="0" err="1"/>
              <a:t>gibi</a:t>
            </a:r>
            <a:r>
              <a:rPr lang="en-US" sz="1700" dirty="0"/>
              <a:t> </a:t>
            </a:r>
            <a:r>
              <a:rPr lang="en-US" sz="1700" dirty="0" err="1"/>
              <a:t>bir</a:t>
            </a:r>
            <a:r>
              <a:rPr lang="en-US" sz="1700" dirty="0"/>
              <a:t> </a:t>
            </a:r>
            <a:r>
              <a:rPr lang="en-US" sz="1700" dirty="0" err="1"/>
              <a:t>denklem</a:t>
            </a:r>
            <a:r>
              <a:rPr lang="en-US" sz="1700" dirty="0"/>
              <a:t> </a:t>
            </a:r>
            <a:r>
              <a:rPr lang="en-US" sz="1700" dirty="0" err="1"/>
              <a:t>kullanarak</a:t>
            </a:r>
            <a:r>
              <a:rPr lang="en-US" sz="1700" dirty="0"/>
              <a:t> </a:t>
            </a:r>
            <a:r>
              <a:rPr lang="en-US" sz="1700" b="1" dirty="0"/>
              <a:t>1.08TL/kWh </a:t>
            </a:r>
            <a:r>
              <a:rPr lang="en-US" sz="1700" dirty="0" err="1"/>
              <a:t>satış</a:t>
            </a:r>
            <a:r>
              <a:rPr lang="en-US" sz="1700" dirty="0"/>
              <a:t> </a:t>
            </a:r>
            <a:r>
              <a:rPr lang="en-US" sz="1700" dirty="0" err="1"/>
              <a:t>birim</a:t>
            </a:r>
            <a:r>
              <a:rPr lang="en-US" sz="1700" dirty="0"/>
              <a:t> </a:t>
            </a:r>
            <a:r>
              <a:rPr lang="en-US" sz="1700" dirty="0" err="1"/>
              <a:t>fiyatımızı</a:t>
            </a:r>
            <a:r>
              <a:rPr lang="en-US" sz="1700" dirty="0"/>
              <a:t> </a:t>
            </a:r>
            <a:r>
              <a:rPr lang="en-US" sz="1700" dirty="0" err="1"/>
              <a:t>belirledim</a:t>
            </a:r>
            <a:r>
              <a:rPr lang="en-US" sz="1700" dirty="0"/>
              <a:t>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/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 err="1"/>
              <a:t>Finansal</a:t>
            </a:r>
            <a:r>
              <a:rPr lang="en-US" sz="1700" dirty="0"/>
              <a:t> </a:t>
            </a:r>
            <a:r>
              <a:rPr lang="en-US" sz="1700" dirty="0" err="1"/>
              <a:t>analiz</a:t>
            </a:r>
            <a:r>
              <a:rPr lang="en-US" sz="1700" dirty="0"/>
              <a:t> </a:t>
            </a:r>
            <a:r>
              <a:rPr lang="en-US" sz="1700" dirty="0" err="1"/>
              <a:t>yapmak</a:t>
            </a:r>
            <a:r>
              <a:rPr lang="en-US" sz="1700" dirty="0"/>
              <a:t> </a:t>
            </a:r>
            <a:r>
              <a:rPr lang="en-US" sz="1700" dirty="0" err="1"/>
              <a:t>ve</a:t>
            </a:r>
            <a:r>
              <a:rPr lang="en-US" sz="1700" dirty="0"/>
              <a:t> </a:t>
            </a:r>
            <a:r>
              <a:rPr lang="en-US" sz="1700" dirty="0" err="1"/>
              <a:t>yatırımımızı</a:t>
            </a:r>
            <a:r>
              <a:rPr lang="en-US" sz="1700" dirty="0"/>
              <a:t> </a:t>
            </a:r>
            <a:r>
              <a:rPr lang="en-US" sz="1700" dirty="0" err="1"/>
              <a:t>gözlemlemek</a:t>
            </a:r>
            <a:r>
              <a:rPr lang="en-US" sz="1700" dirty="0"/>
              <a:t> </a:t>
            </a:r>
            <a:r>
              <a:rPr lang="en-US" sz="1700" dirty="0" err="1"/>
              <a:t>için</a:t>
            </a:r>
            <a:r>
              <a:rPr lang="en-US" sz="1700" dirty="0"/>
              <a:t> </a:t>
            </a:r>
            <a:r>
              <a:rPr lang="en-US" sz="1700" dirty="0" err="1"/>
              <a:t>çıkardığım</a:t>
            </a:r>
            <a:r>
              <a:rPr lang="en-US" sz="1700" dirty="0"/>
              <a:t> </a:t>
            </a:r>
            <a:r>
              <a:rPr lang="en-US" sz="1700" dirty="0" err="1"/>
              <a:t>parametreler</a:t>
            </a:r>
            <a:r>
              <a:rPr lang="en-US" sz="1700" dirty="0"/>
              <a:t>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• </a:t>
            </a:r>
            <a:r>
              <a:rPr lang="en-US" sz="1700" dirty="0" err="1"/>
              <a:t>Toplam</a:t>
            </a:r>
            <a:r>
              <a:rPr lang="en-US" sz="1700" dirty="0"/>
              <a:t> </a:t>
            </a:r>
            <a:r>
              <a:rPr lang="en-US" sz="1700" dirty="0" err="1"/>
              <a:t>yatırım</a:t>
            </a:r>
            <a:r>
              <a:rPr lang="en-US" sz="1700" dirty="0"/>
              <a:t> </a:t>
            </a:r>
            <a:r>
              <a:rPr lang="en-US" sz="1700" dirty="0" err="1"/>
              <a:t>maliyeti</a:t>
            </a:r>
            <a:r>
              <a:rPr lang="en-US" sz="1700" dirty="0"/>
              <a:t>: 1.149.415,79TL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• </a:t>
            </a:r>
            <a:r>
              <a:rPr lang="en-US" sz="1700" dirty="0" err="1"/>
              <a:t>Amortisman</a:t>
            </a:r>
            <a:r>
              <a:rPr lang="en-US" sz="1700" dirty="0"/>
              <a:t> </a:t>
            </a:r>
            <a:r>
              <a:rPr lang="en-US" sz="1700" dirty="0" err="1"/>
              <a:t>süresi</a:t>
            </a:r>
            <a:r>
              <a:rPr lang="en-US" sz="1700" dirty="0"/>
              <a:t>: 6 </a:t>
            </a:r>
            <a:r>
              <a:rPr lang="en-US" sz="1700" dirty="0" err="1"/>
              <a:t>Yıl</a:t>
            </a:r>
            <a:endParaRPr lang="en-US" sz="1700" dirty="0"/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• </a:t>
            </a:r>
            <a:r>
              <a:rPr lang="en-US" sz="1700" dirty="0" err="1"/>
              <a:t>Elektrik</a:t>
            </a:r>
            <a:r>
              <a:rPr lang="en-US" sz="1700" dirty="0"/>
              <a:t> </a:t>
            </a:r>
            <a:r>
              <a:rPr lang="en-US" sz="1700" dirty="0" err="1"/>
              <a:t>alış</a:t>
            </a:r>
            <a:r>
              <a:rPr lang="en-US" sz="1700" dirty="0"/>
              <a:t>/</a:t>
            </a:r>
            <a:r>
              <a:rPr lang="en-US" sz="1700" dirty="0" err="1"/>
              <a:t>satış</a:t>
            </a:r>
            <a:r>
              <a:rPr lang="en-US" sz="1700" dirty="0"/>
              <a:t> </a:t>
            </a:r>
            <a:r>
              <a:rPr lang="en-US" sz="1700" dirty="0" err="1"/>
              <a:t>fiyatı</a:t>
            </a:r>
            <a:r>
              <a:rPr lang="en-US" sz="1700" dirty="0"/>
              <a:t>: 2.78TL/kWh // 1.08TL/kWh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• </a:t>
            </a:r>
            <a:r>
              <a:rPr lang="en-US" sz="1700" dirty="0" err="1"/>
              <a:t>Enerji</a:t>
            </a:r>
            <a:r>
              <a:rPr lang="en-US" sz="1700" dirty="0"/>
              <a:t> </a:t>
            </a:r>
            <a:r>
              <a:rPr lang="en-US" sz="1700" dirty="0" err="1"/>
              <a:t>Dengesi</a:t>
            </a:r>
            <a:r>
              <a:rPr lang="en-US" sz="1700" dirty="0"/>
              <a:t> / </a:t>
            </a:r>
            <a:r>
              <a:rPr lang="en-US" sz="1700" dirty="0" err="1"/>
              <a:t>Şebekeyi</a:t>
            </a:r>
            <a:r>
              <a:rPr lang="en-US" sz="1700" dirty="0"/>
              <a:t> </a:t>
            </a:r>
            <a:r>
              <a:rPr lang="en-US" sz="1700" dirty="0" err="1"/>
              <a:t>Besleme</a:t>
            </a:r>
            <a:r>
              <a:rPr lang="en-US" sz="1700" dirty="0"/>
              <a:t> </a:t>
            </a:r>
            <a:r>
              <a:rPr lang="en-US" sz="1700" dirty="0" err="1"/>
              <a:t>Kavramı</a:t>
            </a:r>
            <a:r>
              <a:rPr lang="en-US" sz="1700" dirty="0"/>
              <a:t>: </a:t>
            </a:r>
            <a:r>
              <a:rPr lang="en-US" sz="1700" dirty="0" err="1"/>
              <a:t>Besleme</a:t>
            </a:r>
            <a:r>
              <a:rPr lang="en-US" sz="1700" dirty="0"/>
              <a:t> </a:t>
            </a:r>
            <a:r>
              <a:rPr lang="en-US" sz="1700" dirty="0" err="1"/>
              <a:t>Fazlası</a:t>
            </a:r>
            <a:endParaRPr lang="en-US" sz="17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, logo&#10;&#10;Description automatically generated">
            <a:extLst>
              <a:ext uri="{FF2B5EF4-FFF2-40B4-BE49-F238E27FC236}">
                <a16:creationId xmlns:a16="http://schemas.microsoft.com/office/drawing/2014/main" id="{6FA55B1B-3E1F-154D-C563-C9F9FB1CF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333" y="-133481"/>
            <a:ext cx="2531534" cy="1405001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7ABDE8D-3196-0EAA-EB20-BB8F0B68E31E}"/>
              </a:ext>
            </a:extLst>
          </p:cNvPr>
          <p:cNvSpPr txBox="1">
            <a:spLocks/>
          </p:cNvSpPr>
          <p:nvPr/>
        </p:nvSpPr>
        <p:spPr>
          <a:xfrm>
            <a:off x="2818325" y="401526"/>
            <a:ext cx="6555347" cy="768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 err="1"/>
              <a:t>Finansal</a:t>
            </a:r>
            <a:r>
              <a:rPr lang="en-US" b="1" dirty="0"/>
              <a:t> </a:t>
            </a:r>
            <a:r>
              <a:rPr lang="en-US" b="1" dirty="0" err="1"/>
              <a:t>Analiz</a:t>
            </a:r>
            <a:r>
              <a:rPr lang="en-US" b="1" dirty="0"/>
              <a:t> </a:t>
            </a:r>
            <a:r>
              <a:rPr lang="en-US" b="1" dirty="0" err="1"/>
              <a:t>Raporu</a:t>
            </a:r>
            <a:endParaRPr lang="tr-TR" sz="4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4ADA40-4C50-AE8B-9BA8-958F8083A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29" y="1841667"/>
            <a:ext cx="3697114" cy="299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968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628</Words>
  <Application>Microsoft Office PowerPoint</Application>
  <PresentationFormat>Widescreen</PresentationFormat>
  <Paragraphs>75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Teması</vt:lpstr>
      <vt:lpstr>    Zorlu Enerji Staj Projesi    "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KORAY GÖKSU</dc:creator>
  <cp:lastModifiedBy>KORAY GÖKSU</cp:lastModifiedBy>
  <cp:revision>28</cp:revision>
  <dcterms:created xsi:type="dcterms:W3CDTF">2022-01-18T11:04:25Z</dcterms:created>
  <dcterms:modified xsi:type="dcterms:W3CDTF">2022-08-24T08:43:26Z</dcterms:modified>
</cp:coreProperties>
</file>