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ADB9CA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672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12D7-2F5E-461C-BA92-4C3AD6BD189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AFEC-C977-432D-B2F1-7BBAD1334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0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12D7-2F5E-461C-BA92-4C3AD6BD189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AFEC-C977-432D-B2F1-7BBAD1334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8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12D7-2F5E-461C-BA92-4C3AD6BD189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AFEC-C977-432D-B2F1-7BBAD1334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9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12D7-2F5E-461C-BA92-4C3AD6BD189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AFEC-C977-432D-B2F1-7BBAD1334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12D7-2F5E-461C-BA92-4C3AD6BD189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AFEC-C977-432D-B2F1-7BBAD1334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8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12D7-2F5E-461C-BA92-4C3AD6BD189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AFEC-C977-432D-B2F1-7BBAD1334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12D7-2F5E-461C-BA92-4C3AD6BD189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AFEC-C977-432D-B2F1-7BBAD1334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12D7-2F5E-461C-BA92-4C3AD6BD189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AFEC-C977-432D-B2F1-7BBAD1334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7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12D7-2F5E-461C-BA92-4C3AD6BD189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AFEC-C977-432D-B2F1-7BBAD1334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4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12D7-2F5E-461C-BA92-4C3AD6BD189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AFEC-C977-432D-B2F1-7BBAD1334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12D7-2F5E-461C-BA92-4C3AD6BD189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AFEC-C977-432D-B2F1-7BBAD1334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1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412D7-2F5E-461C-BA92-4C3AD6BD189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EAFEC-C977-432D-B2F1-7BBAD1334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9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8947" y="635187"/>
            <a:ext cx="12192000" cy="427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02315" indent="-202315" algn="l" rtl="0" fontAlgn="base">
              <a:lnSpc>
                <a:spcPct val="100000"/>
              </a:lnSpc>
              <a:spcBef>
                <a:spcPct val="0"/>
              </a:spcBef>
              <a:spcAft>
                <a:spcPts val="1799"/>
              </a:spcAft>
              <a:buClr>
                <a:srgbClr val="E60000"/>
              </a:buClr>
              <a:buSzPct val="105000"/>
              <a:buFont typeface="Times" pitchFamily="18" charset="0"/>
              <a:buChar char="•"/>
              <a:defRPr sz="1600">
                <a:solidFill>
                  <a:srgbClr val="000000"/>
                </a:solidFill>
                <a:latin typeface="Vodafone Rg" pitchFamily="34" charset="0"/>
                <a:ea typeface="+mn-ea"/>
                <a:cs typeface="+mn-cs"/>
              </a:defRPr>
            </a:lvl1pPr>
            <a:lvl2pPr marL="399870" indent="-196365" algn="l" rtl="0" fontAlgn="base">
              <a:lnSpc>
                <a:spcPct val="100000"/>
              </a:lnSpc>
              <a:spcBef>
                <a:spcPct val="0"/>
              </a:spcBef>
              <a:spcAft>
                <a:spcPts val="1799"/>
              </a:spcAft>
              <a:buClr>
                <a:srgbClr val="E60000"/>
              </a:buClr>
              <a:buSzPct val="105000"/>
              <a:buChar char="–"/>
              <a:defRPr sz="1500">
                <a:solidFill>
                  <a:srgbClr val="000000"/>
                </a:solidFill>
                <a:latin typeface="Vodafone Rg" pitchFamily="34" charset="0"/>
              </a:defRPr>
            </a:lvl2pPr>
            <a:lvl3pPr marL="602185" indent="-201126" algn="l" rtl="0" fontAlgn="base">
              <a:lnSpc>
                <a:spcPct val="100000"/>
              </a:lnSpc>
              <a:spcBef>
                <a:spcPct val="0"/>
              </a:spcBef>
              <a:spcAft>
                <a:spcPts val="1799"/>
              </a:spcAft>
              <a:buClr>
                <a:srgbClr val="E60000"/>
              </a:buClr>
              <a:buSzPct val="105000"/>
              <a:buChar char="–"/>
              <a:defRPr sz="1300">
                <a:solidFill>
                  <a:srgbClr val="000000"/>
                </a:solidFill>
                <a:latin typeface="Vodafone Rg" pitchFamily="34" charset="0"/>
              </a:defRPr>
            </a:lvl3pPr>
            <a:lvl4pPr marL="804501" indent="-201126" algn="l" rtl="0" fontAlgn="base">
              <a:lnSpc>
                <a:spcPct val="100000"/>
              </a:lnSpc>
              <a:spcBef>
                <a:spcPct val="0"/>
              </a:spcBef>
              <a:spcAft>
                <a:spcPts val="1799"/>
              </a:spcAft>
              <a:buClr>
                <a:srgbClr val="E60000"/>
              </a:buClr>
              <a:buSzPct val="105000"/>
              <a:buChar char="–"/>
              <a:defRPr sz="1400">
                <a:solidFill>
                  <a:srgbClr val="000000"/>
                </a:solidFill>
                <a:latin typeface="Vodafone Rg" pitchFamily="34" charset="0"/>
              </a:defRPr>
            </a:lvl4pPr>
            <a:lvl5pPr marL="1006816" indent="-201126" algn="l" rtl="0" fontAlgn="base">
              <a:lnSpc>
                <a:spcPct val="100000"/>
              </a:lnSpc>
              <a:spcBef>
                <a:spcPct val="0"/>
              </a:spcBef>
              <a:spcAft>
                <a:spcPts val="1799"/>
              </a:spcAft>
              <a:buClr>
                <a:srgbClr val="E60000"/>
              </a:buClr>
              <a:buSzPct val="105000"/>
              <a:buChar char="–"/>
              <a:defRPr sz="1400">
                <a:solidFill>
                  <a:srgbClr val="000000"/>
                </a:solidFill>
                <a:latin typeface="Vodafone Rg" pitchFamily="34" charset="0"/>
              </a:defRPr>
            </a:lvl5pPr>
            <a:lvl6pPr marL="1349561" indent="-201126" algn="l" rtl="0" fontAlgn="base">
              <a:lnSpc>
                <a:spcPts val="1799"/>
              </a:lnSpc>
              <a:spcBef>
                <a:spcPct val="0"/>
              </a:spcBef>
              <a:spcAft>
                <a:spcPts val="450"/>
              </a:spcAft>
              <a:buClr>
                <a:srgbClr val="E60000"/>
              </a:buClr>
              <a:buSzPct val="105000"/>
              <a:buChar char="–"/>
              <a:defRPr sz="1400">
                <a:solidFill>
                  <a:srgbClr val="000000"/>
                </a:solidFill>
                <a:latin typeface="+mn-lt"/>
              </a:defRPr>
            </a:lvl6pPr>
            <a:lvl7pPr marL="1692308" indent="-201126" algn="l" rtl="0" fontAlgn="base">
              <a:lnSpc>
                <a:spcPts val="1799"/>
              </a:lnSpc>
              <a:spcBef>
                <a:spcPct val="0"/>
              </a:spcBef>
              <a:spcAft>
                <a:spcPts val="450"/>
              </a:spcAft>
              <a:buClr>
                <a:srgbClr val="E60000"/>
              </a:buClr>
              <a:buSzPct val="105000"/>
              <a:buChar char="–"/>
              <a:defRPr sz="1400">
                <a:solidFill>
                  <a:srgbClr val="000000"/>
                </a:solidFill>
                <a:latin typeface="+mn-lt"/>
              </a:defRPr>
            </a:lvl7pPr>
            <a:lvl8pPr marL="2035052" indent="-201126" algn="l" rtl="0" fontAlgn="base">
              <a:lnSpc>
                <a:spcPts val="1799"/>
              </a:lnSpc>
              <a:spcBef>
                <a:spcPct val="0"/>
              </a:spcBef>
              <a:spcAft>
                <a:spcPts val="450"/>
              </a:spcAft>
              <a:buClr>
                <a:srgbClr val="E60000"/>
              </a:buClr>
              <a:buSzPct val="105000"/>
              <a:buChar char="–"/>
              <a:defRPr sz="1400">
                <a:solidFill>
                  <a:srgbClr val="000000"/>
                </a:solidFill>
                <a:latin typeface="+mn-lt"/>
              </a:defRPr>
            </a:lvl8pPr>
            <a:lvl9pPr marL="2377797" indent="-201126" algn="l" rtl="0" fontAlgn="base">
              <a:lnSpc>
                <a:spcPts val="1799"/>
              </a:lnSpc>
              <a:spcBef>
                <a:spcPct val="0"/>
              </a:spcBef>
              <a:spcAft>
                <a:spcPts val="450"/>
              </a:spcAft>
              <a:buClr>
                <a:srgbClr val="E60000"/>
              </a:buClr>
              <a:buSzPct val="105000"/>
              <a:buChar char="–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4800" b="1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FPGA</a:t>
            </a:r>
            <a:r>
              <a:rPr lang="tr-TR" sz="4800" b="1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4800" b="1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DESIGN &amp; VERIFICATION FLOW</a:t>
            </a:r>
            <a:endParaRPr lang="tr-TR" sz="4800" b="1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0" indent="0" algn="ctr">
              <a:spcAft>
                <a:spcPts val="1200"/>
              </a:spcAft>
              <a:buNone/>
            </a:pPr>
            <a:endParaRPr lang="en-GB" sz="4800" b="1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-10036" y="-18114"/>
            <a:ext cx="1063223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tr-TR" sz="1100" b="1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Note</a:t>
            </a:r>
            <a:r>
              <a:rPr lang="tr-TR" altLang="tr-TR" sz="1100" b="1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s</a:t>
            </a:r>
            <a:r>
              <a:rPr lang="en-US" altLang="tr-TR" sz="1100" b="1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:</a:t>
            </a:r>
            <a:endParaRPr lang="tr-TR" altLang="tr-TR" sz="1100" b="1" dirty="0">
              <a:latin typeface="Trebuchet MS" panose="020B0603020202020204" pitchFamily="34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tr-TR" sz="1100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Each blue box is a step of the flow, and each green</a:t>
            </a:r>
            <a:r>
              <a:rPr lang="tr-TR" altLang="tr-TR" sz="1100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tr-TR" sz="1100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box</a:t>
            </a:r>
            <a:r>
              <a:rPr lang="tr-TR" altLang="tr-TR" sz="1100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tr-TR" sz="1100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shows</a:t>
            </a:r>
            <a:r>
              <a:rPr lang="tr-TR" altLang="tr-TR" sz="1100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tr-TR" sz="1100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tr-TR" altLang="tr-TR" sz="1100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tr-TR" sz="1100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outputs</a:t>
            </a:r>
            <a:r>
              <a:rPr lang="tr-TR" altLang="tr-TR" sz="1100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 of </a:t>
            </a:r>
            <a:r>
              <a:rPr lang="en-US" altLang="tr-TR" sz="1100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related</a:t>
            </a:r>
            <a:r>
              <a:rPr lang="tr-TR" altLang="tr-TR" sz="1100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tr-TR" sz="1100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design step</a:t>
            </a:r>
            <a:r>
              <a:rPr lang="tr-TR" altLang="tr-TR" sz="1100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</a:pPr>
            <a:endParaRPr lang="tr-TR" altLang="tr-TR" sz="1100" dirty="0">
              <a:latin typeface="Trebuchet MS" panose="020B0603020202020204" pitchFamily="34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" name="AutoShape 29"/>
          <p:cNvSpPr>
            <a:spLocks noChangeArrowheads="1"/>
          </p:cNvSpPr>
          <p:nvPr/>
        </p:nvSpPr>
        <p:spPr bwMode="auto">
          <a:xfrm>
            <a:off x="977535" y="2166230"/>
            <a:ext cx="2582860" cy="728036"/>
          </a:xfrm>
          <a:prstGeom prst="chevron">
            <a:avLst>
              <a:gd name="adj" fmla="val 27840"/>
            </a:avLst>
          </a:prstGeom>
          <a:solidFill>
            <a:srgbClr val="00ACEE"/>
          </a:solidFill>
          <a:ln>
            <a:noFill/>
          </a:ln>
          <a:effectLst/>
        </p:spPr>
        <p:txBody>
          <a:bodyPr lIns="36000" tIns="36000" rIns="36000" bIns="3600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buClr>
                <a:srgbClr val="E60000"/>
              </a:buClr>
              <a:buSzPct val="105000"/>
            </a:pPr>
            <a:r>
              <a:rPr lang="tr-TR" sz="16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1. </a:t>
            </a:r>
            <a:r>
              <a:rPr lang="en-US" sz="16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Planning</a:t>
            </a:r>
            <a:endParaRPr lang="en-US" sz="16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" name="AutoShape 29"/>
          <p:cNvSpPr>
            <a:spLocks noChangeArrowheads="1"/>
          </p:cNvSpPr>
          <p:nvPr/>
        </p:nvSpPr>
        <p:spPr bwMode="auto">
          <a:xfrm>
            <a:off x="3518311" y="2166230"/>
            <a:ext cx="2405023" cy="728036"/>
          </a:xfrm>
          <a:prstGeom prst="chevron">
            <a:avLst>
              <a:gd name="adj" fmla="val 27840"/>
            </a:avLst>
          </a:prstGeom>
          <a:solidFill>
            <a:srgbClr val="00ACEE"/>
          </a:solidFill>
          <a:ln>
            <a:noFill/>
          </a:ln>
          <a:effectLst/>
        </p:spPr>
        <p:txBody>
          <a:bodyPr lIns="36000" tIns="36000" rIns="36000" bIns="3600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buClr>
                <a:srgbClr val="E60000"/>
              </a:buClr>
              <a:buSzPct val="105000"/>
            </a:pPr>
            <a:r>
              <a:rPr lang="tr-TR" sz="16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2. </a:t>
            </a:r>
            <a:r>
              <a:rPr lang="en-US" sz="16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Conceptual</a:t>
            </a:r>
            <a:r>
              <a:rPr lang="tr-TR" sz="16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 Design</a:t>
            </a:r>
            <a:endParaRPr lang="en-US" sz="16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" name="AutoShape 29"/>
          <p:cNvSpPr>
            <a:spLocks noChangeArrowheads="1"/>
          </p:cNvSpPr>
          <p:nvPr/>
        </p:nvSpPr>
        <p:spPr bwMode="auto">
          <a:xfrm>
            <a:off x="5881251" y="2166230"/>
            <a:ext cx="2405023" cy="728036"/>
          </a:xfrm>
          <a:prstGeom prst="chevron">
            <a:avLst>
              <a:gd name="adj" fmla="val 27840"/>
            </a:avLst>
          </a:prstGeom>
          <a:solidFill>
            <a:srgbClr val="00ACEE"/>
          </a:solidFill>
          <a:ln>
            <a:noFill/>
          </a:ln>
          <a:effectLst/>
        </p:spPr>
        <p:txBody>
          <a:bodyPr lIns="36000" tIns="36000" rIns="36000" bIns="3600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buClr>
                <a:srgbClr val="E60000"/>
              </a:buClr>
              <a:buSzPct val="105000"/>
            </a:pPr>
            <a:r>
              <a:rPr lang="tr-TR" sz="16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3. </a:t>
            </a:r>
            <a:r>
              <a:rPr lang="en-US" sz="16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Implementation</a:t>
            </a:r>
            <a:endParaRPr lang="en-US" sz="16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" name="AutoShape 29"/>
          <p:cNvSpPr>
            <a:spLocks noChangeArrowheads="1"/>
          </p:cNvSpPr>
          <p:nvPr/>
        </p:nvSpPr>
        <p:spPr bwMode="auto">
          <a:xfrm>
            <a:off x="8236277" y="2166230"/>
            <a:ext cx="2689164" cy="728036"/>
          </a:xfrm>
          <a:prstGeom prst="chevron">
            <a:avLst>
              <a:gd name="adj" fmla="val 27840"/>
            </a:avLst>
          </a:prstGeom>
          <a:solidFill>
            <a:srgbClr val="00ACEE"/>
          </a:solidFill>
          <a:ln>
            <a:noFill/>
          </a:ln>
          <a:effectLst/>
        </p:spPr>
        <p:txBody>
          <a:bodyPr lIns="36000" tIns="36000" rIns="36000" bIns="3600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buClr>
                <a:srgbClr val="E60000"/>
              </a:buClr>
              <a:buSzPct val="105000"/>
            </a:pPr>
            <a:r>
              <a:rPr lang="tr-TR" sz="16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4. </a:t>
            </a:r>
            <a:r>
              <a:rPr lang="en-US" sz="16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Simulation and Verification (CC, FC)</a:t>
            </a:r>
            <a:endParaRPr lang="en-US" sz="16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AutoShape 29"/>
          <p:cNvSpPr>
            <a:spLocks noChangeArrowheads="1"/>
          </p:cNvSpPr>
          <p:nvPr/>
        </p:nvSpPr>
        <p:spPr bwMode="auto">
          <a:xfrm>
            <a:off x="977534" y="4225145"/>
            <a:ext cx="2582859" cy="732162"/>
          </a:xfrm>
          <a:prstGeom prst="chevron">
            <a:avLst>
              <a:gd name="adj" fmla="val 27840"/>
            </a:avLst>
          </a:prstGeom>
          <a:solidFill>
            <a:srgbClr val="00ACEE"/>
          </a:solidFill>
          <a:ln>
            <a:noFill/>
          </a:ln>
          <a:effectLst/>
        </p:spPr>
        <p:txBody>
          <a:bodyPr lIns="36000" tIns="36000" rIns="36000" bIns="3600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buClr>
                <a:srgbClr val="E60000"/>
              </a:buClr>
              <a:buSzPct val="105000"/>
            </a:pPr>
            <a:r>
              <a:rPr lang="tr-TR" sz="16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5. </a:t>
            </a:r>
            <a:r>
              <a:rPr lang="en-US" sz="16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Resource and Timing Optimization </a:t>
            </a:r>
            <a:endParaRPr lang="en-US" sz="16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6" name="AutoShape 29"/>
          <p:cNvSpPr>
            <a:spLocks noChangeArrowheads="1"/>
          </p:cNvSpPr>
          <p:nvPr/>
        </p:nvSpPr>
        <p:spPr bwMode="auto">
          <a:xfrm>
            <a:off x="3518310" y="4229271"/>
            <a:ext cx="2736496" cy="728036"/>
          </a:xfrm>
          <a:prstGeom prst="chevron">
            <a:avLst>
              <a:gd name="adj" fmla="val 27840"/>
            </a:avLst>
          </a:prstGeom>
          <a:solidFill>
            <a:srgbClr val="00ACEE"/>
          </a:solidFill>
          <a:ln>
            <a:noFill/>
          </a:ln>
          <a:effectLst/>
        </p:spPr>
        <p:txBody>
          <a:bodyPr lIns="36000" tIns="36000" rIns="36000" bIns="36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E60000"/>
              </a:buClr>
              <a:buSzPct val="105000"/>
            </a:pPr>
            <a:r>
              <a:rPr lang="en-US" sz="16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6</a:t>
            </a:r>
            <a:r>
              <a:rPr lang="tr-TR" sz="16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6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Design and Code Review </a:t>
            </a:r>
            <a:endParaRPr lang="en-US" sz="16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" name="AutoShape 29"/>
          <p:cNvSpPr>
            <a:spLocks noChangeArrowheads="1"/>
          </p:cNvSpPr>
          <p:nvPr/>
        </p:nvSpPr>
        <p:spPr bwMode="auto">
          <a:xfrm>
            <a:off x="6222663" y="4229271"/>
            <a:ext cx="2627652" cy="728036"/>
          </a:xfrm>
          <a:prstGeom prst="chevron">
            <a:avLst>
              <a:gd name="adj" fmla="val 27840"/>
            </a:avLst>
          </a:prstGeom>
          <a:solidFill>
            <a:srgbClr val="00ACEE"/>
          </a:solidFill>
          <a:ln>
            <a:noFill/>
          </a:ln>
          <a:effectLst/>
        </p:spPr>
        <p:txBody>
          <a:bodyPr lIns="36000" tIns="36000" rIns="36000" bIns="3600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buClr>
                <a:srgbClr val="E60000"/>
              </a:buClr>
              <a:buSzPct val="105000"/>
            </a:pPr>
            <a:r>
              <a:rPr lang="en-US" sz="16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7</a:t>
            </a:r>
            <a:r>
              <a:rPr lang="tr-TR" sz="16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6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Regression, Qualification and    </a:t>
            </a:r>
            <a:r>
              <a:rPr lang="en-US" sz="1600" b="1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System Integration</a:t>
            </a:r>
            <a:endParaRPr lang="en-US" sz="16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AutoShape 29"/>
          <p:cNvSpPr>
            <a:spLocks noChangeArrowheads="1"/>
          </p:cNvSpPr>
          <p:nvPr/>
        </p:nvSpPr>
        <p:spPr bwMode="auto">
          <a:xfrm>
            <a:off x="8795582" y="4229271"/>
            <a:ext cx="2156894" cy="728036"/>
          </a:xfrm>
          <a:prstGeom prst="chevron">
            <a:avLst>
              <a:gd name="adj" fmla="val 27840"/>
            </a:avLst>
          </a:prstGeom>
          <a:solidFill>
            <a:srgbClr val="00ACEE"/>
          </a:solidFill>
          <a:ln>
            <a:noFill/>
          </a:ln>
          <a:effectLst/>
        </p:spPr>
        <p:txBody>
          <a:bodyPr lIns="36000" tIns="36000" rIns="36000" bIns="3600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buClr>
                <a:srgbClr val="E60000"/>
              </a:buClr>
              <a:buSzPct val="105000"/>
            </a:pPr>
            <a:r>
              <a:rPr lang="tr-TR" sz="16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8. </a:t>
            </a:r>
            <a:r>
              <a:rPr lang="en-US" sz="16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Documentation</a:t>
            </a:r>
            <a:endParaRPr lang="en-US" sz="16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" name="Snip Diagonal Corner Rectangle 68"/>
          <p:cNvSpPr/>
          <p:nvPr/>
        </p:nvSpPr>
        <p:spPr>
          <a:xfrm>
            <a:off x="977534" y="3078514"/>
            <a:ext cx="2250871" cy="924315"/>
          </a:xfrm>
          <a:prstGeom prst="snip2Diag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b="1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Well-understood &amp; Clarified Design Requirements (</a:t>
            </a:r>
            <a:r>
              <a:rPr lang="en-US" sz="1150" b="1" dirty="0" err="1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Reqs</a:t>
            </a:r>
            <a:r>
              <a:rPr lang="en-US" sz="1150" b="1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. shall be updated by Team </a:t>
            </a:r>
            <a:r>
              <a:rPr lang="en-US" sz="1150" b="1" dirty="0">
                <a:solidFill>
                  <a:srgbClr val="00000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Lead &amp;&amp; || System Architect in ALM tools</a:t>
            </a:r>
            <a:r>
              <a:rPr lang="en-US" sz="1150" b="1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)</a:t>
            </a:r>
            <a:endParaRPr lang="en-US" sz="1150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" name="Down Arrow 69"/>
          <p:cNvSpPr/>
          <p:nvPr/>
        </p:nvSpPr>
        <p:spPr>
          <a:xfrm>
            <a:off x="2155871" y="2890206"/>
            <a:ext cx="197909" cy="18587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" name="Snip Diagonal Corner Rectangle 70"/>
          <p:cNvSpPr/>
          <p:nvPr/>
        </p:nvSpPr>
        <p:spPr>
          <a:xfrm>
            <a:off x="3303076" y="3076084"/>
            <a:ext cx="1712501" cy="925185"/>
          </a:xfrm>
          <a:prstGeom prst="snip2Diag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Researches, Ideas, Brainstormings, Notes &amp;&amp; Drawings</a:t>
            </a:r>
            <a:r>
              <a:rPr lang="tr-TR" sz="1200" b="1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for</a:t>
            </a:r>
            <a:r>
              <a:rPr lang="tr-TR" sz="1200" b="1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the </a:t>
            </a:r>
            <a:r>
              <a:rPr lang="tr-TR" sz="1200" b="1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Best </a:t>
            </a:r>
            <a:r>
              <a:rPr lang="en-US" sz="1200" b="1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Solution</a:t>
            </a:r>
            <a:r>
              <a:rPr lang="tr-TR" sz="1200" b="1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endParaRPr lang="en-US" sz="1200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2" name="Down Arrow 71"/>
          <p:cNvSpPr/>
          <p:nvPr/>
        </p:nvSpPr>
        <p:spPr>
          <a:xfrm>
            <a:off x="4113111" y="2900688"/>
            <a:ext cx="197909" cy="18587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" name="Down Arrow 72"/>
          <p:cNvSpPr/>
          <p:nvPr/>
        </p:nvSpPr>
        <p:spPr>
          <a:xfrm>
            <a:off x="7432635" y="2900688"/>
            <a:ext cx="197909" cy="18587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Snip Diagonal Corner Rectangle 74"/>
          <p:cNvSpPr/>
          <p:nvPr/>
        </p:nvSpPr>
        <p:spPr>
          <a:xfrm>
            <a:off x="1053299" y="5153537"/>
            <a:ext cx="2131263" cy="920915"/>
          </a:xfrm>
          <a:prstGeom prst="snip2Diag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Constraint Files,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Fully Constrained Design, Optimized Resource Usage &amp;&amp; Timing Performance</a:t>
            </a:r>
          </a:p>
        </p:txBody>
      </p:sp>
      <p:sp>
        <p:nvSpPr>
          <p:cNvPr id="76" name="Down Arrow 75"/>
          <p:cNvSpPr/>
          <p:nvPr/>
        </p:nvSpPr>
        <p:spPr>
          <a:xfrm>
            <a:off x="2109685" y="4961433"/>
            <a:ext cx="197909" cy="18587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Snip Diagonal Corner Rectangle 76"/>
          <p:cNvSpPr/>
          <p:nvPr/>
        </p:nvSpPr>
        <p:spPr>
          <a:xfrm>
            <a:off x="3635760" y="5153102"/>
            <a:ext cx="2325753" cy="921787"/>
          </a:xfrm>
          <a:prstGeom prst="snip2Diag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Reviewed Design (both Manual &amp; Automatic Reviews result in Improved Reusability &amp;&amp; Know-How Transfer)</a:t>
            </a:r>
          </a:p>
        </p:txBody>
      </p:sp>
      <p:sp>
        <p:nvSpPr>
          <p:cNvPr id="78" name="Down Arrow 77"/>
          <p:cNvSpPr/>
          <p:nvPr/>
        </p:nvSpPr>
        <p:spPr>
          <a:xfrm>
            <a:off x="4720822" y="4961433"/>
            <a:ext cx="197909" cy="18587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9" name="Snip Diagonal Corner Rectangle 78"/>
          <p:cNvSpPr/>
          <p:nvPr/>
        </p:nvSpPr>
        <p:spPr>
          <a:xfrm>
            <a:off x="6420240" y="5153100"/>
            <a:ext cx="2080525" cy="921787"/>
          </a:xfrm>
          <a:prstGeom prst="snip2Diag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Regression Tests via</a:t>
            </a:r>
            <a:r>
              <a:rPr lang="tr-TR" sz="1200" b="1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Simulation (+ SWIL </a:t>
            </a:r>
            <a:r>
              <a:rPr lang="en-US" sz="1200" b="1" dirty="0">
                <a:solidFill>
                  <a:srgbClr val="00000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&amp;&amp; ||</a:t>
            </a:r>
            <a:r>
              <a:rPr lang="en-US" sz="1200" b="1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HWIL), Qualification, System Integration</a:t>
            </a:r>
          </a:p>
        </p:txBody>
      </p:sp>
      <p:sp>
        <p:nvSpPr>
          <p:cNvPr id="80" name="Down Arrow 79"/>
          <p:cNvSpPr/>
          <p:nvPr/>
        </p:nvSpPr>
        <p:spPr>
          <a:xfrm>
            <a:off x="7313972" y="4963074"/>
            <a:ext cx="197909" cy="18587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1" name="Snip Diagonal Corner Rectangle 80"/>
          <p:cNvSpPr/>
          <p:nvPr/>
        </p:nvSpPr>
        <p:spPr>
          <a:xfrm>
            <a:off x="8959492" y="5175461"/>
            <a:ext cx="1992984" cy="921787"/>
          </a:xfrm>
          <a:prstGeom prst="snip2Diag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Design Document</a:t>
            </a:r>
            <a:r>
              <a:rPr lang="tr-TR" sz="1200" b="1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s       </a:t>
            </a:r>
            <a:r>
              <a:rPr lang="en-US" sz="1200" b="1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b="1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Extremely Benefits from the Outputs of First 7 Steps</a:t>
            </a:r>
            <a:r>
              <a:rPr lang="tr-TR" sz="1200" b="1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)</a:t>
            </a:r>
            <a:endParaRPr lang="en-US" sz="1200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Down Arrow 81"/>
          <p:cNvSpPr/>
          <p:nvPr/>
        </p:nvSpPr>
        <p:spPr>
          <a:xfrm>
            <a:off x="9709213" y="4962909"/>
            <a:ext cx="197909" cy="18587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3" name="Snip Diagonal Corner Rectangle 82"/>
          <p:cNvSpPr/>
          <p:nvPr/>
        </p:nvSpPr>
        <p:spPr>
          <a:xfrm>
            <a:off x="6754877" y="3086566"/>
            <a:ext cx="1712501" cy="923474"/>
          </a:xfrm>
          <a:prstGeom prst="snip2Diag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Realization of Requirements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(by Reusing &amp;&amp; Producing Reusable Outputs)</a:t>
            </a:r>
            <a:endParaRPr lang="en-US" sz="1200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4" name="Snip Diagonal Corner Rectangle 83"/>
          <p:cNvSpPr/>
          <p:nvPr/>
        </p:nvSpPr>
        <p:spPr>
          <a:xfrm>
            <a:off x="8588272" y="3088594"/>
            <a:ext cx="2337169" cy="923474"/>
          </a:xfrm>
          <a:prstGeom prst="snip2Diag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Simulated &amp;&amp; Verified Design 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(via</a:t>
            </a:r>
            <a:r>
              <a:rPr lang="tr-TR" sz="1100" b="1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Self-Checking Testbenches, Custom Libraries &amp;&amp; UVM/UVVM/OSVVM)</a:t>
            </a:r>
          </a:p>
        </p:txBody>
      </p:sp>
      <p:sp>
        <p:nvSpPr>
          <p:cNvPr id="87" name="Curved Up Arrow 86"/>
          <p:cNvSpPr/>
          <p:nvPr/>
        </p:nvSpPr>
        <p:spPr>
          <a:xfrm flipH="1">
            <a:off x="3120830" y="4976477"/>
            <a:ext cx="471681" cy="370278"/>
          </a:xfrm>
          <a:prstGeom prst="curvedUpArrow">
            <a:avLst/>
          </a:prstGeom>
          <a:solidFill>
            <a:srgbClr val="65D3FF"/>
          </a:solidFill>
          <a:ln w="9525" cap="sq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8" name="Curved Up Arrow 87"/>
          <p:cNvSpPr/>
          <p:nvPr/>
        </p:nvSpPr>
        <p:spPr>
          <a:xfrm flipH="1">
            <a:off x="5878816" y="4974767"/>
            <a:ext cx="471681" cy="370278"/>
          </a:xfrm>
          <a:prstGeom prst="curvedUpArrow">
            <a:avLst/>
          </a:prstGeom>
          <a:solidFill>
            <a:srgbClr val="65D3FF"/>
          </a:solidFill>
          <a:ln w="9525" cap="sq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9" name="Curved Up Arrow 88"/>
          <p:cNvSpPr/>
          <p:nvPr/>
        </p:nvSpPr>
        <p:spPr>
          <a:xfrm flipH="1">
            <a:off x="8456414" y="4974766"/>
            <a:ext cx="471681" cy="370279"/>
          </a:xfrm>
          <a:prstGeom prst="curvedUpArrow">
            <a:avLst/>
          </a:prstGeom>
          <a:solidFill>
            <a:srgbClr val="65D3FF"/>
          </a:solidFill>
          <a:ln w="9525" cap="sq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urved Up Arrow 85">
            <a:extLst>
              <a:ext uri="{FF2B5EF4-FFF2-40B4-BE49-F238E27FC236}">
                <a16:creationId xmlns:a16="http://schemas.microsoft.com/office/drawing/2014/main" id="{7DD4DD26-44A8-BB82-18FE-9D316FB311B8}"/>
              </a:ext>
            </a:extLst>
          </p:cNvPr>
          <p:cNvSpPr/>
          <p:nvPr/>
        </p:nvSpPr>
        <p:spPr>
          <a:xfrm flipH="1" flipV="1">
            <a:off x="3130421" y="1809559"/>
            <a:ext cx="552360" cy="333803"/>
          </a:xfrm>
          <a:prstGeom prst="curvedUpArrow">
            <a:avLst/>
          </a:prstGeom>
          <a:solidFill>
            <a:srgbClr val="65D3FF"/>
          </a:solidFill>
          <a:ln w="9525" cap="sq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622B19F6-8E7F-6CEB-1376-BDD824543C1D}"/>
              </a:ext>
            </a:extLst>
          </p:cNvPr>
          <p:cNvSpPr/>
          <p:nvPr/>
        </p:nvSpPr>
        <p:spPr>
          <a:xfrm>
            <a:off x="544351" y="1576317"/>
            <a:ext cx="11130594" cy="479036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Up-Down Arrow 96">
            <a:extLst>
              <a:ext uri="{FF2B5EF4-FFF2-40B4-BE49-F238E27FC236}">
                <a16:creationId xmlns:a16="http://schemas.microsoft.com/office/drawing/2014/main" id="{3AF1C67A-C776-12D5-39F0-01ACFB620DAD}"/>
              </a:ext>
            </a:extLst>
          </p:cNvPr>
          <p:cNvSpPr/>
          <p:nvPr/>
        </p:nvSpPr>
        <p:spPr>
          <a:xfrm>
            <a:off x="5464563" y="2904010"/>
            <a:ext cx="198000" cy="326960"/>
          </a:xfrm>
          <a:prstGeom prst="upDownArrow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AutoShape 29">
            <a:extLst>
              <a:ext uri="{FF2B5EF4-FFF2-40B4-BE49-F238E27FC236}">
                <a16:creationId xmlns:a16="http://schemas.microsoft.com/office/drawing/2014/main" id="{2383632A-3F13-DC54-CDBC-B44375A70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345" y="3250140"/>
            <a:ext cx="1537798" cy="906561"/>
          </a:xfrm>
          <a:prstGeom prst="flowChartDocument">
            <a:avLst/>
          </a:prstGeom>
          <a:solidFill>
            <a:srgbClr val="00ACEE"/>
          </a:solidFill>
          <a:ln>
            <a:noFill/>
          </a:ln>
          <a:effectLst/>
        </p:spPr>
        <p:txBody>
          <a:bodyPr lIns="36000" tIns="36000" rIns="36000" bIns="3600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buClr>
                <a:srgbClr val="E60000"/>
              </a:buClr>
              <a:buSzPct val="105000"/>
            </a:pPr>
            <a:endParaRPr lang="tr-TR" sz="1400" b="1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buClr>
                <a:srgbClr val="E60000"/>
              </a:buClr>
              <a:buSzPct val="105000"/>
            </a:pPr>
            <a:r>
              <a:rPr lang="en-US" sz="10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OPTINAL STEP</a:t>
            </a:r>
            <a:r>
              <a:rPr lang="tr-TR" sz="10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: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buClr>
                <a:srgbClr val="E60000"/>
              </a:buClr>
              <a:buSzPct val="105000"/>
            </a:pPr>
            <a:r>
              <a:rPr lang="en-US" sz="10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Conceptual Design Review by Team Lead &amp;&amp; || System Architect</a:t>
            </a:r>
            <a:endParaRPr lang="en-US" sz="10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1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urved Up Arrow 85">
            <a:extLst>
              <a:ext uri="{FF2B5EF4-FFF2-40B4-BE49-F238E27FC236}">
                <a16:creationId xmlns:a16="http://schemas.microsoft.com/office/drawing/2014/main" id="{22C2E58D-928C-E992-E1C7-FDC95FBFF891}"/>
              </a:ext>
            </a:extLst>
          </p:cNvPr>
          <p:cNvSpPr/>
          <p:nvPr/>
        </p:nvSpPr>
        <p:spPr>
          <a:xfrm flipH="1" flipV="1">
            <a:off x="7884203" y="1803533"/>
            <a:ext cx="552360" cy="333803"/>
          </a:xfrm>
          <a:prstGeom prst="curvedUpArrow">
            <a:avLst/>
          </a:prstGeom>
          <a:solidFill>
            <a:srgbClr val="65D3FF"/>
          </a:solidFill>
          <a:ln w="9525" cap="sq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urved Up Arrow 85">
            <a:extLst>
              <a:ext uri="{FF2B5EF4-FFF2-40B4-BE49-F238E27FC236}">
                <a16:creationId xmlns:a16="http://schemas.microsoft.com/office/drawing/2014/main" id="{232D941F-ACE2-F946-5E4E-19E63C6F12C4}"/>
              </a:ext>
            </a:extLst>
          </p:cNvPr>
          <p:cNvSpPr/>
          <p:nvPr/>
        </p:nvSpPr>
        <p:spPr>
          <a:xfrm flipH="1" flipV="1">
            <a:off x="5507312" y="1809560"/>
            <a:ext cx="552360" cy="333803"/>
          </a:xfrm>
          <a:prstGeom prst="curvedUpArrow">
            <a:avLst/>
          </a:prstGeom>
          <a:solidFill>
            <a:srgbClr val="65D3FF"/>
          </a:solidFill>
          <a:ln w="9525" cap="sq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Curved Up Arrow 85">
            <a:extLst>
              <a:ext uri="{FF2B5EF4-FFF2-40B4-BE49-F238E27FC236}">
                <a16:creationId xmlns:a16="http://schemas.microsoft.com/office/drawing/2014/main" id="{B1B8E744-EC60-BD7C-CE44-93E027AEEC77}"/>
              </a:ext>
            </a:extLst>
          </p:cNvPr>
          <p:cNvSpPr/>
          <p:nvPr/>
        </p:nvSpPr>
        <p:spPr>
          <a:xfrm flipH="1" flipV="1">
            <a:off x="10470273" y="1810288"/>
            <a:ext cx="552360" cy="333803"/>
          </a:xfrm>
          <a:prstGeom prst="curvedUpArrow">
            <a:avLst/>
          </a:prstGeom>
          <a:solidFill>
            <a:srgbClr val="65D3FF"/>
          </a:solidFill>
          <a:ln w="9525" cap="sq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Down Arrow 72">
            <a:extLst>
              <a:ext uri="{FF2B5EF4-FFF2-40B4-BE49-F238E27FC236}">
                <a16:creationId xmlns:a16="http://schemas.microsoft.com/office/drawing/2014/main" id="{ABDFA987-8CCB-5D47-53A6-D646AE03E655}"/>
              </a:ext>
            </a:extLst>
          </p:cNvPr>
          <p:cNvSpPr/>
          <p:nvPr/>
        </p:nvSpPr>
        <p:spPr>
          <a:xfrm>
            <a:off x="9240878" y="2900688"/>
            <a:ext cx="197909" cy="18587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818E7A14-72BB-FC16-DE43-80B437DB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9200" y="6489410"/>
            <a:ext cx="800344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Page</a:t>
            </a:r>
            <a:r>
              <a:rPr lang="tr-TR" b="1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1</a:t>
            </a:r>
            <a:r>
              <a:rPr lang="tr-TR" b="1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/2</a:t>
            </a:r>
            <a:endParaRPr lang="en-US" b="1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49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ADFE4A2-EE1D-495C-6CD6-5371AB0AD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47" y="1642775"/>
            <a:ext cx="9159995" cy="4683123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531338" y="729674"/>
            <a:ext cx="9201126" cy="5596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71173" y="729674"/>
            <a:ext cx="6242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MANAGEMENT TOOL</a:t>
            </a:r>
            <a:r>
              <a:rPr lang="tr-TR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A</a:t>
            </a:r>
          </a:p>
          <a:p>
            <a:endParaRPr lang="tr-TR" sz="1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0185406" y="4538350"/>
            <a:ext cx="25830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1" dirty="0">
                <a:solidFill>
                  <a:srgbClr val="000000"/>
                </a:solidFill>
                <a:latin typeface="Trebuchet MS" panose="020B0603020202020204" pitchFamily="34" charset="0"/>
              </a:rPr>
              <a:t>DESIGN </a:t>
            </a:r>
            <a:br>
              <a:rPr lang="en-US" sz="2000" b="1" dirty="0">
                <a:solidFill>
                  <a:srgbClr val="000000"/>
                </a:solidFill>
                <a:latin typeface="Trebuchet MS" panose="020B0603020202020204" pitchFamily="34" charset="0"/>
              </a:rPr>
            </a:br>
            <a:r>
              <a:rPr lang="en-US" sz="2000" b="1" dirty="0">
                <a:solidFill>
                  <a:srgbClr val="000000"/>
                </a:solidFill>
                <a:latin typeface="Trebuchet MS" panose="020B0603020202020204" pitchFamily="34" charset="0"/>
              </a:rPr>
              <a:t>SUB-TASK</a:t>
            </a:r>
            <a:r>
              <a:rPr lang="tr-TR" sz="2000" b="1" dirty="0">
                <a:solidFill>
                  <a:srgbClr val="000000"/>
                </a:solidFill>
                <a:latin typeface="Trebuchet MS" panose="020B0603020202020204" pitchFamily="34" charset="0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5" name="Right Brace 44"/>
          <p:cNvSpPr/>
          <p:nvPr/>
        </p:nvSpPr>
        <p:spPr>
          <a:xfrm>
            <a:off x="9714570" y="3478699"/>
            <a:ext cx="422656" cy="2855839"/>
          </a:xfrm>
          <a:prstGeom prst="rightBrace">
            <a:avLst>
              <a:gd name="adj1" fmla="val 24010"/>
              <a:gd name="adj2" fmla="val 50000"/>
            </a:avLst>
          </a:prstGeom>
          <a:ln w="34925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053932" y="1252894"/>
            <a:ext cx="24573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1" dirty="0">
                <a:solidFill>
                  <a:srgbClr val="000000"/>
                </a:solidFill>
                <a:latin typeface="Trebuchet MS" panose="020B0603020202020204" pitchFamily="34" charset="0"/>
              </a:rPr>
              <a:t>DESIGN TASK</a:t>
            </a:r>
            <a:endParaRPr lang="en-US" sz="2000" b="1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 flipH="1">
            <a:off x="1630017" y="1447834"/>
            <a:ext cx="8423915" cy="0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375408" y="6489410"/>
            <a:ext cx="804135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2/2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 descr="Cartoon of cartoon of men pushing a cart with wheels">
            <a:extLst>
              <a:ext uri="{FF2B5EF4-FFF2-40B4-BE49-F238E27FC236}">
                <a16:creationId xmlns:a16="http://schemas.microsoft.com/office/drawing/2014/main" id="{E9DE5AFD-8BAA-819E-8052-F59B86663B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965" y="3187226"/>
            <a:ext cx="3516324" cy="238762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1FD4027-4659-BE82-3156-22D07F5DCB98}"/>
              </a:ext>
            </a:extLst>
          </p:cNvPr>
          <p:cNvSpPr/>
          <p:nvPr/>
        </p:nvSpPr>
        <p:spPr>
          <a:xfrm>
            <a:off x="3120887" y="3187226"/>
            <a:ext cx="3516324" cy="23876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59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226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Trebuchet MS</vt:lpstr>
      <vt:lpstr>Office Theme</vt:lpstr>
      <vt:lpstr>PowerPoint Presentation</vt:lpstr>
      <vt:lpstr>PowerPoint Presentation</vt:lpstr>
    </vt:vector>
  </TitlesOfParts>
  <Company>Aselsan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Meriç Koray KARAKURT</dc:creator>
  <cp:lastModifiedBy>Koray Karakurt</cp:lastModifiedBy>
  <cp:revision>62</cp:revision>
  <dcterms:created xsi:type="dcterms:W3CDTF">2020-11-16T04:41:06Z</dcterms:created>
  <dcterms:modified xsi:type="dcterms:W3CDTF">2025-02-17T21:21:00Z</dcterms:modified>
</cp:coreProperties>
</file>