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0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3.png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3.png"/><Relationship Id="rId1" Type="http://schemas.openxmlformats.org/officeDocument/2006/relationships/image" Target="../media/image61.png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64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5184614092478702E-2"/>
          <c:y val="0.12879903489103245"/>
          <c:w val="0.75187825824275456"/>
          <c:h val="0.7549916138342510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계열1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  <c:pictureStackUnit val="1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EA-445E-AEF9-AA8A829120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계열2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EA-445E-AEF9-AA8A829120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계열3</c:v>
                </c:pt>
              </c:strCache>
            </c:strRef>
          </c:tx>
          <c:spPr>
            <a:blipFill>
              <a:blip xmlns:r="http://schemas.openxmlformats.org/officeDocument/2006/relationships" r:embed="rId3"/>
              <a:tile tx="0" ty="0" sx="100000" sy="100000" flip="none" algn="tl"/>
            </a:blipFill>
            <a:ln w="19050">
              <a:solidFill>
                <a:prstClr val="white"/>
              </a:solidFill>
            </a:ln>
          </c:spPr>
          <c:invertIfNegative val="0"/>
          <c:pictureOptions>
            <c:pictureFormat val="stackScale"/>
          </c:pictureOptions>
          <c:cat>
            <c:strRef>
              <c:f>Sheet1!$A$2:$A$5</c:f>
              <c:strCache>
                <c:ptCount val="4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  <c:pt idx="3">
                  <c:v>항목4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EA-445E-AEF9-AA8A82912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9"/>
        <c:overlap val="100"/>
        <c:axId val="165651456"/>
        <c:axId val="165395776"/>
      </c:barChart>
      <c:catAx>
        <c:axId val="165651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25400">
            <a:solidFill>
              <a:schemeClr val="bg1"/>
            </a:solidFill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165395776"/>
        <c:crosses val="autoZero"/>
        <c:auto val="1"/>
        <c:lblAlgn val="ctr"/>
        <c:lblOffset val="0"/>
        <c:noMultiLvlLbl val="0"/>
      </c:catAx>
      <c:valAx>
        <c:axId val="165395776"/>
        <c:scaling>
          <c:orientation val="minMax"/>
        </c:scaling>
        <c:delete val="0"/>
        <c:axPos val="l"/>
        <c:majorGridlines>
          <c:spPr>
            <a:ln w="25400" cap="flat">
              <a:solidFill>
                <a:prstClr val="white">
                  <a:alpha val="50000"/>
                </a:prstClr>
              </a:solidFill>
              <a:prstDash val="sysDot"/>
            </a:ln>
          </c:spPr>
        </c:majorGridlines>
        <c:numFmt formatCode="General" sourceLinked="1"/>
        <c:majorTickMark val="out"/>
        <c:minorTickMark val="none"/>
        <c:tickLblPos val="nextTo"/>
        <c:spPr>
          <a:noFill/>
          <a:ln w="22225">
            <a:noFill/>
          </a:ln>
        </c:spPr>
        <c:txPr>
          <a:bodyPr/>
          <a:lstStyle/>
          <a:p>
            <a:pPr>
              <a:defRPr>
                <a:latin typeface="나눔손글씨 펜" pitchFamily="66" charset="-127"/>
                <a:ea typeface="나눔손글씨 펜" pitchFamily="66" charset="-127"/>
              </a:defRPr>
            </a:pPr>
            <a:endParaRPr lang="ko-KR"/>
          </a:p>
        </c:txPr>
        <c:crossAx val="165651456"/>
        <c:crosses val="autoZero"/>
        <c:crossBetween val="between"/>
      </c:valAx>
      <c:spPr>
        <a:ln w="34925"/>
      </c:spPr>
    </c:plotArea>
    <c:legend>
      <c:legendPos val="r"/>
      <c:layout>
        <c:manualLayout>
          <c:xMode val="edge"/>
          <c:yMode val="edge"/>
          <c:x val="0.86204486916818512"/>
          <c:y val="9.0405666452028507E-2"/>
          <c:w val="0.12231009036219"/>
          <c:h val="0.27844266732283823"/>
        </c:manualLayout>
      </c:layout>
      <c:overlay val="0"/>
      <c:spPr>
        <a:noFill/>
      </c:spPr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9"/>
    </mc:Choice>
    <mc:Fallback>
      <c:style val="9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blipFill>
                <a:blip xmlns:r="http://schemas.openxmlformats.org/officeDocument/2006/relationships" r:embed="rId1"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D6-4FEB-A176-E9B485C846BA}"/>
              </c:ext>
            </c:extLst>
          </c:dPt>
          <c:dPt>
            <c:idx val="1"/>
            <c:bubble3D val="0"/>
            <c:spPr>
              <a:blipFill dpi="0" rotWithShape="1">
                <a:blip xmlns:r="http://schemas.openxmlformats.org/officeDocument/2006/relationships" r:embed="rId2">
                  <a:alphaModFix amt="7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D6-4FEB-A176-E9B485C846BA}"/>
              </c:ext>
            </c:extLst>
          </c:dPt>
          <c:dPt>
            <c:idx val="2"/>
            <c:bubble3D val="0"/>
            <c:spPr>
              <a:blipFill dpi="0" rotWithShape="1">
                <a:blip xmlns:r="http://schemas.openxmlformats.org/officeDocument/2006/relationships" r:embed="rId3">
                  <a:alphaModFix amt="80000"/>
                </a:blip>
                <a:srcRect/>
                <a:tile tx="0" ty="0" sx="100000" sy="100000" flip="none" algn="tl"/>
              </a:blipFill>
              <a:ln w="19050">
                <a:solidFill>
                  <a:prstClr val="whit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0D6-4FEB-A176-E9B485C846BA}"/>
              </c:ext>
            </c:extLst>
          </c:dPt>
          <c:dPt>
            <c:idx val="3"/>
            <c:bubble3D val="0"/>
            <c:spPr>
              <a:blipFill dpi="0" rotWithShape="1">
                <a:blip xmlns:r="http://schemas.openxmlformats.org/officeDocument/2006/relationships" r:embed="rId4"/>
                <a:srcRect/>
                <a:tile tx="0" ty="0" sx="100000" sy="100000" flip="none" algn="tl"/>
              </a:blip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0D6-4FEB-A176-E9B485C846BA}"/>
              </c:ext>
            </c:extLst>
          </c:dPt>
          <c:dLbls>
            <c:dLbl>
              <c:idx val="0"/>
              <c:layout>
                <c:manualLayout>
                  <c:x val="-0.17710793963254592"/>
                  <c:y val="-6.85819389763779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0D6-4FEB-A176-E9B485C846BA}"/>
                </c:ext>
              </c:extLst>
            </c:dLbl>
            <c:dLbl>
              <c:idx val="1"/>
              <c:layout>
                <c:manualLayout>
                  <c:x val="0.15992027559055141"/>
                  <c:y val="-7.225344488188978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0D6-4FEB-A176-E9B485C846BA}"/>
                </c:ext>
              </c:extLst>
            </c:dLbl>
            <c:dLbl>
              <c:idx val="2"/>
              <c:layout>
                <c:manualLayout>
                  <c:x val="0.11702952755905512"/>
                  <c:y val="0.1343398129921264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0D6-4FEB-A176-E9B485C846BA}"/>
                </c:ext>
              </c:extLst>
            </c:dLbl>
            <c:dLbl>
              <c:idx val="3"/>
              <c:layout>
                <c:manualLayout>
                  <c:x val="5.7142142388451445E-2"/>
                  <c:y val="0.1624852362204733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0D6-4FEB-A176-E9B485C846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200" b="1" baseline="0">
                    <a:latin typeface="나눔손글씨 펜" pitchFamily="66" charset="-127"/>
                    <a:ea typeface="나눔손글씨 펜" pitchFamily="66" charset="-127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0D6-4FEB-A176-E9B485C846B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5555866625605415"/>
          <c:y val="0.10499655511811061"/>
          <c:w val="0.11137176951465939"/>
          <c:h val="0.49577460629921405"/>
        </c:manualLayout>
      </c:layout>
      <c:overlay val="0"/>
      <c:txPr>
        <a:bodyPr/>
        <a:lstStyle/>
        <a:p>
          <a:pPr>
            <a:defRPr>
              <a:latin typeface="나눔손글씨 펜" pitchFamily="66" charset="-127"/>
              <a:ea typeface="나눔손글씨 펜" pitchFamily="66" charset="-127"/>
            </a:defRPr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 baseline="0">
          <a:solidFill>
            <a:schemeClr val="bg1"/>
          </a:solidFill>
          <a:latin typeface="나눔손글씨 펜 OTF" pitchFamily="66" charset="-127"/>
          <a:ea typeface="나눔손글씨 펜 OTF" pitchFamily="66" charset="-127"/>
        </a:defRPr>
      </a:pPr>
      <a:endParaRPr lang="ko-KR"/>
    </a:p>
  </c:txPr>
  <c:externalData r:id="rId5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layout1_picture1" descr="C:\Documents and Settings\nhn\바탕 화면\칠판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  <a:noFill/>
        </p:spPr>
      </p:pic>
      <p:pic>
        <p:nvPicPr>
          <p:cNvPr id="4" name="layout1_picture2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layout1_shape1"/>
          <p:cNvSpPr>
            <a:spLocks noGrp="1"/>
          </p:cNvSpPr>
          <p:nvPr>
            <p:ph type="subTitle" idx="1"/>
          </p:nvPr>
        </p:nvSpPr>
        <p:spPr>
          <a:xfrm>
            <a:off x="899592" y="1509936"/>
            <a:ext cx="7632848" cy="11989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  <a:prstGeom prst="rect">
            <a:avLst/>
          </a:prstGeom>
        </p:spPr>
        <p:txBody>
          <a:bodyPr/>
          <a:lstStyle>
            <a:lvl1pPr algn="l">
              <a:defRPr sz="46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30EDBD-1C2D-4C1E-B459-B60219FAB484}" type="datetimeFigureOut">
              <a:rPr lang="en-US" altLang="ko-KR"/>
              <a:t>5/23/2017</a:t>
            </a:fld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pic>
        <p:nvPicPr>
          <p:cNvPr id="7" name="layout2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30EDBD-1C2D-4C1E-B459-B60219FAB484}" type="datetimeFigureOut">
              <a:rPr lang="en-US" altLang="ko-KR"/>
              <a:t>5/23/2017</a:t>
            </a:fld>
            <a:endParaRPr/>
          </a:p>
        </p:txBody>
      </p:sp>
      <p:sp>
        <p:nvSpPr>
          <p:cNvPr id="4" name="layout3_shape2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5" name="layout3_shape3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BEDD84E-25D4-4983-8AA1-2863C96F08D9}" type="slidenum">
              <a:rPr lang="ko-KR"/>
              <a:t>‹#›</a:t>
            </a:fld>
            <a:endParaRPr/>
          </a:p>
        </p:txBody>
      </p:sp>
      <p:pic>
        <p:nvPicPr>
          <p:cNvPr id="6" name="layout3_picture1" descr="C:\Documents and Settings\nhn\바탕 화면\칠판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bg1"/>
                </a:solidFill>
              </a:rPr>
              <a:t>5/23/2017</a:t>
            </a:fld>
            <a:endParaRPr sz="1200">
              <a:solidFill>
                <a:schemeClr val="bg1"/>
              </a:solidFill>
            </a:endParaRPr>
          </a:p>
        </p:txBody>
      </p:sp>
      <p:sp>
        <p:nvSpPr>
          <p:cNvPr id="4" name="layout4_shape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5" name="layout4_shape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bg1"/>
                </a:solidFill>
              </a:rPr>
              <a:t>‹#›</a:t>
            </a:fld>
            <a:endParaRPr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bg1"/>
                </a:solidFill>
              </a:rPr>
              <a:t>마스터</a:t>
            </a:r>
            <a:r>
              <a:rPr lang="en-US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부제목</a:t>
            </a:r>
            <a:r>
              <a:rPr lang="en-US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스타일</a:t>
            </a:r>
            <a:r>
              <a:rPr lang="en-US" altLang="en-US">
                <a:solidFill>
                  <a:schemeClr val="bg1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편집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bg1"/>
                </a:solidFill>
              </a:rPr>
              <a:t>5/23/2017</a:t>
            </a:fld>
            <a:endParaRPr sz="1200">
              <a:solidFill>
                <a:schemeClr val="bg1"/>
              </a:solidFill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bg1"/>
                </a:solidFill>
              </a:rPr>
              <a:t>‹#›</a:t>
            </a:fld>
            <a:endParaRPr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8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ster1_picture1" descr="칠판내지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5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bg1"/>
                </a:solidFill>
              </a:rPr>
              <a:t>5/23/2017</a:t>
            </a:fld>
            <a:endParaRPr sz="1200">
              <a:solidFill>
                <a:schemeClr val="bg1"/>
              </a:solidFill>
            </a:endParaRPr>
          </a:p>
        </p:txBody>
      </p:sp>
      <p:sp>
        <p:nvSpPr>
          <p:cNvPr id="7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endParaRPr sz="1200">
              <a:solidFill>
                <a:schemeClr val="bg1"/>
              </a:solidFill>
            </a:endParaRPr>
          </a:p>
        </p:txBody>
      </p:sp>
      <p:sp>
        <p:nvSpPr>
          <p:cNvPr id="8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bg1"/>
                </a:solidFill>
              </a:rPr>
              <a:t>‹#›</a:t>
            </a:fld>
            <a:endParaRPr sz="12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xStyles>
    <p:titleStyle>
      <a:lvl1pPr algn="ctr" defTabSz="914400" latinLnBrk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5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32" Type="http://schemas.openxmlformats.org/officeDocument/2006/relationships/image" Target="../media/image60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31" Type="http://schemas.openxmlformats.org/officeDocument/2006/relationships/image" Target="../media/image5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C:\Documents and Settings\nhn\바탕 화면\칠판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4" name="slide1_shape1"/>
          <p:cNvSpPr/>
          <p:nvPr/>
        </p:nvSpPr>
        <p:spPr>
          <a:xfrm>
            <a:off x="971600" y="1420050"/>
            <a:ext cx="720090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6000" spc="-150" dirty="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게임 프로그래밍 </a:t>
            </a:r>
            <a:endParaRPr lang="en-US" altLang="ko-KR" sz="6000" spc="-150" dirty="0">
              <a:solidFill>
                <a:schemeClr val="bg1">
                  <a:alpha val="100000"/>
                </a:schemeClr>
              </a:solidFill>
              <a:ea typeface="나눔손글씨 펜"/>
            </a:endParaRPr>
          </a:p>
          <a:p>
            <a:pPr marL="0" algn="ctr">
              <a:lnSpc>
                <a:spcPct val="100000"/>
              </a:lnSpc>
              <a:buNone/>
            </a:pPr>
            <a:r>
              <a:rPr lang="ko-KR" altLang="en-US" sz="6000" spc="-150" dirty="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진행 보고서</a:t>
            </a:r>
            <a:endParaRPr lang="ko-KR" altLang="ko-KR" sz="6000" spc="-150" dirty="0">
              <a:solidFill>
                <a:schemeClr val="bg1">
                  <a:alpha val="100000"/>
                </a:schemeClr>
              </a:solidFill>
              <a:ea typeface="나눔손글씨 펜"/>
            </a:endParaRPr>
          </a:p>
        </p:txBody>
      </p:sp>
      <p:pic>
        <p:nvPicPr>
          <p:cNvPr id="5" name="slide1_picture2" descr="분필타이틀라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71800" y="22542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1_shape2"/>
          <p:cNvSpPr/>
          <p:nvPr/>
        </p:nvSpPr>
        <p:spPr>
          <a:xfrm>
            <a:off x="971600" y="4734750"/>
            <a:ext cx="72009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algn="ctr">
              <a:lnSpc>
                <a:spcPct val="100000"/>
              </a:lnSpc>
              <a:buNone/>
            </a:pPr>
            <a:r>
              <a:rPr lang="ko-KR" altLang="ko-KR" sz="2400" spc="-15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2011218034 박준우</a:t>
            </a:r>
          </a:p>
        </p:txBody>
      </p:sp>
      <p:sp>
        <p:nvSpPr>
          <p:cNvPr id="7" name="slide1_shape3"/>
          <p:cNvSpPr/>
          <p:nvPr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800" u="sng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4"/>
              </a:rPr>
              <a:t>설치하기</a:t>
            </a:r>
            <a:br>
              <a:rPr lang="en-US" altLang="ko-KR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4"/>
              </a:rPr>
            </a:br>
            <a:endParaRPr sz="800" kern="1200" spc="-2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5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도형</a:t>
            </a:r>
            <a:r>
              <a:rPr lang="en-US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en-US" altLang="ko-KR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(</a:t>
            </a: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면</a:t>
            </a:r>
            <a:r>
              <a:rPr lang="en-US" altLang="ko-KR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)</a:t>
            </a:r>
            <a:endParaRPr sz="4600" kern="1200" spc="-15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5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5" name="slide5_picture2" descr="도형_면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826518"/>
            <a:ext cx="1562100" cy="1314450"/>
          </a:xfrm>
          <a:prstGeom prst="rect">
            <a:avLst/>
          </a:prstGeom>
        </p:spPr>
      </p:pic>
      <p:pic>
        <p:nvPicPr>
          <p:cNvPr id="6" name="slide5_picture3" descr="도형_면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02335" y="1807591"/>
            <a:ext cx="1562100" cy="1314450"/>
          </a:xfrm>
          <a:prstGeom prst="rect">
            <a:avLst/>
          </a:prstGeom>
        </p:spPr>
      </p:pic>
      <p:pic>
        <p:nvPicPr>
          <p:cNvPr id="7" name="slide5_picture4" descr="도형_면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54946" y="1826518"/>
            <a:ext cx="1562100" cy="1314450"/>
          </a:xfrm>
          <a:prstGeom prst="rect">
            <a:avLst/>
          </a:prstGeom>
        </p:spPr>
      </p:pic>
      <p:pic>
        <p:nvPicPr>
          <p:cNvPr id="8" name="slide5_picture5" descr="도형_면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560" y="3350023"/>
            <a:ext cx="1562100" cy="1314450"/>
          </a:xfrm>
          <a:prstGeom prst="rect">
            <a:avLst/>
          </a:prstGeom>
        </p:spPr>
      </p:pic>
      <p:pic>
        <p:nvPicPr>
          <p:cNvPr id="9" name="slide5_picture6" descr="도형_면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0287" y="3335361"/>
            <a:ext cx="1562100" cy="1314450"/>
          </a:xfrm>
          <a:prstGeom prst="rect">
            <a:avLst/>
          </a:prstGeom>
        </p:spPr>
      </p:pic>
      <p:pic>
        <p:nvPicPr>
          <p:cNvPr id="10" name="slide5_picture7" descr="도형_면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6248" y="3344763"/>
            <a:ext cx="1562100" cy="1314450"/>
          </a:xfrm>
          <a:prstGeom prst="rect">
            <a:avLst/>
          </a:prstGeom>
        </p:spPr>
      </p:pic>
      <p:pic>
        <p:nvPicPr>
          <p:cNvPr id="11" name="slide5_picture8" descr="도형_면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1628" y="4845491"/>
            <a:ext cx="1562100" cy="1314450"/>
          </a:xfrm>
          <a:prstGeom prst="rect">
            <a:avLst/>
          </a:prstGeom>
        </p:spPr>
      </p:pic>
      <p:pic>
        <p:nvPicPr>
          <p:cNvPr id="12" name="slide5_picture9" descr="도형_면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45804" y="4850854"/>
            <a:ext cx="1562100" cy="1314450"/>
          </a:xfrm>
          <a:prstGeom prst="rect">
            <a:avLst/>
          </a:prstGeom>
        </p:spPr>
      </p:pic>
      <p:pic>
        <p:nvPicPr>
          <p:cNvPr id="13" name="slide5_picture10" descr="도형_면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90850" y="4850854"/>
            <a:ext cx="1562100" cy="1314450"/>
          </a:xfrm>
          <a:prstGeom prst="rect">
            <a:avLst/>
          </a:prstGeom>
        </p:spPr>
      </p:pic>
      <p:pic>
        <p:nvPicPr>
          <p:cNvPr id="14" name="slide5_picture11" descr="도형_면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92080" y="1886558"/>
            <a:ext cx="3314700" cy="1228725"/>
          </a:xfrm>
          <a:prstGeom prst="rect">
            <a:avLst/>
          </a:prstGeom>
        </p:spPr>
      </p:pic>
      <p:pic>
        <p:nvPicPr>
          <p:cNvPr id="15" name="slide5_picture12" descr="도형_면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06845" y="3367354"/>
            <a:ext cx="3314700" cy="1228725"/>
          </a:xfrm>
          <a:prstGeom prst="rect">
            <a:avLst/>
          </a:prstGeom>
        </p:spPr>
      </p:pic>
      <p:pic>
        <p:nvPicPr>
          <p:cNvPr id="16" name="slide5_picture13" descr="도형_면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0291" y="4850854"/>
            <a:ext cx="331470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6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도형</a:t>
            </a:r>
            <a:r>
              <a:rPr lang="en-US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en-US" altLang="ko-KR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(</a:t>
            </a: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선</a:t>
            </a:r>
            <a:r>
              <a:rPr lang="en-US" altLang="ko-KR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)</a:t>
            </a:r>
            <a:endParaRPr sz="4600" kern="1200" spc="-15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6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5" name="slide6_picture2" descr="도형_선삼각형_화이트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825173"/>
            <a:ext cx="1533525" cy="1285875"/>
          </a:xfrm>
          <a:prstGeom prst="rect">
            <a:avLst/>
          </a:prstGeom>
        </p:spPr>
      </p:pic>
      <p:pic>
        <p:nvPicPr>
          <p:cNvPr id="6" name="slide6_picture3" descr="도형_선삼각형_옐로우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9086" y="1825774"/>
            <a:ext cx="1533525" cy="1285875"/>
          </a:xfrm>
          <a:prstGeom prst="rect">
            <a:avLst/>
          </a:prstGeom>
        </p:spPr>
      </p:pic>
      <p:pic>
        <p:nvPicPr>
          <p:cNvPr id="7" name="slide6_picture4" descr="도형_선삼각형_핑크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86547" y="1825774"/>
            <a:ext cx="1533525" cy="1285875"/>
          </a:xfrm>
          <a:prstGeom prst="rect">
            <a:avLst/>
          </a:prstGeom>
        </p:spPr>
      </p:pic>
      <p:pic>
        <p:nvPicPr>
          <p:cNvPr id="8" name="slide6_picture5" descr="도형_선사각형_화이트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1560" y="3356992"/>
            <a:ext cx="1533525" cy="1285875"/>
          </a:xfrm>
          <a:prstGeom prst="rect">
            <a:avLst/>
          </a:prstGeom>
        </p:spPr>
      </p:pic>
      <p:pic>
        <p:nvPicPr>
          <p:cNvPr id="9" name="slide6_picture6" descr="도형_선사각형_옐로우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64854" y="3356992"/>
            <a:ext cx="1533525" cy="1285875"/>
          </a:xfrm>
          <a:prstGeom prst="rect">
            <a:avLst/>
          </a:prstGeom>
        </p:spPr>
      </p:pic>
      <p:pic>
        <p:nvPicPr>
          <p:cNvPr id="10" name="slide6_picture7" descr="도형_선사각형_핑크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7904" y="3356992"/>
            <a:ext cx="1533525" cy="1285875"/>
          </a:xfrm>
          <a:prstGeom prst="rect">
            <a:avLst/>
          </a:prstGeom>
        </p:spPr>
      </p:pic>
      <p:pic>
        <p:nvPicPr>
          <p:cNvPr id="11" name="slide6_picture8" descr="도형_선원_화이트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1017" y="4831060"/>
            <a:ext cx="1533525" cy="1285875"/>
          </a:xfrm>
          <a:prstGeom prst="rect">
            <a:avLst/>
          </a:prstGeom>
        </p:spPr>
      </p:pic>
      <p:pic>
        <p:nvPicPr>
          <p:cNvPr id="12" name="slide6_picture9" descr="도형_선원_옐로우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83904" y="4828170"/>
            <a:ext cx="1533525" cy="1285875"/>
          </a:xfrm>
          <a:prstGeom prst="rect">
            <a:avLst/>
          </a:prstGeom>
        </p:spPr>
      </p:pic>
      <p:pic>
        <p:nvPicPr>
          <p:cNvPr id="13" name="slide6_picture10" descr="도형_선원_핑크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67497" y="4843772"/>
            <a:ext cx="1533525" cy="1285875"/>
          </a:xfrm>
          <a:prstGeom prst="rect">
            <a:avLst/>
          </a:prstGeom>
        </p:spPr>
      </p:pic>
      <p:pic>
        <p:nvPicPr>
          <p:cNvPr id="14" name="slide6_picture11" descr="도형_선직사각형_화이트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315880" y="1863874"/>
            <a:ext cx="3267075" cy="1228725"/>
          </a:xfrm>
          <a:prstGeom prst="rect">
            <a:avLst/>
          </a:prstGeom>
        </p:spPr>
      </p:pic>
      <p:pic>
        <p:nvPicPr>
          <p:cNvPr id="15" name="slide6_picture12" descr="도형_선직사각형_옐로우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11130" y="3366517"/>
            <a:ext cx="3267075" cy="1228725"/>
          </a:xfrm>
          <a:prstGeom prst="rect">
            <a:avLst/>
          </a:prstGeom>
        </p:spPr>
      </p:pic>
      <p:pic>
        <p:nvPicPr>
          <p:cNvPr id="16" name="slide6_picture13" descr="도형_선직사각형_핑크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337373" y="4863827"/>
            <a:ext cx="3267075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8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사물</a:t>
            </a:r>
            <a:r>
              <a:rPr lang="en-US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일러스트</a:t>
            </a:r>
            <a:endParaRPr sz="4600" kern="1200" spc="-15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8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pic>
        <p:nvPicPr>
          <p:cNvPr id="5" name="slide8_picture2" descr="icon_카메라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6898" y="1834530"/>
            <a:ext cx="619125" cy="514350"/>
          </a:xfrm>
          <a:prstGeom prst="rect">
            <a:avLst/>
          </a:prstGeom>
        </p:spPr>
      </p:pic>
      <p:pic>
        <p:nvPicPr>
          <p:cNvPr id="6" name="slide8_picture3" descr="icon_말풍선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8586" y="1844824"/>
            <a:ext cx="619125" cy="514350"/>
          </a:xfrm>
          <a:prstGeom prst="rect">
            <a:avLst/>
          </a:prstGeom>
        </p:spPr>
      </p:pic>
      <p:pic>
        <p:nvPicPr>
          <p:cNvPr id="7" name="slide8_picture4" descr="icon_스마일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8746" y="1810916"/>
            <a:ext cx="619125" cy="514350"/>
          </a:xfrm>
          <a:prstGeom prst="rect">
            <a:avLst/>
          </a:prstGeom>
        </p:spPr>
      </p:pic>
      <p:pic>
        <p:nvPicPr>
          <p:cNvPr id="8" name="slide8_picture5" descr="icon_연필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46898" y="1810916"/>
            <a:ext cx="619125" cy="514350"/>
          </a:xfrm>
          <a:prstGeom prst="rect">
            <a:avLst/>
          </a:prstGeom>
        </p:spPr>
      </p:pic>
      <p:pic>
        <p:nvPicPr>
          <p:cNvPr id="9" name="slide8_picture6" descr="icon_태양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43997" y="1810916"/>
            <a:ext cx="619125" cy="514350"/>
          </a:xfrm>
          <a:prstGeom prst="rect">
            <a:avLst/>
          </a:prstGeom>
        </p:spPr>
      </p:pic>
      <p:pic>
        <p:nvPicPr>
          <p:cNvPr id="10" name="slide8_picture7" descr="icon_구름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5576" y="2792735"/>
            <a:ext cx="619125" cy="514350"/>
          </a:xfrm>
          <a:prstGeom prst="rect">
            <a:avLst/>
          </a:prstGeom>
        </p:spPr>
      </p:pic>
      <p:pic>
        <p:nvPicPr>
          <p:cNvPr id="11" name="slide8_picture8" descr="icon_우산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52675" y="2783210"/>
            <a:ext cx="619125" cy="533400"/>
          </a:xfrm>
          <a:prstGeom prst="rect">
            <a:avLst/>
          </a:prstGeom>
        </p:spPr>
      </p:pic>
      <p:pic>
        <p:nvPicPr>
          <p:cNvPr id="12" name="slide8_picture9" descr="icon_사랑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92835" y="2783210"/>
            <a:ext cx="619125" cy="533400"/>
          </a:xfrm>
          <a:prstGeom prst="rect">
            <a:avLst/>
          </a:prstGeom>
        </p:spPr>
      </p:pic>
      <p:pic>
        <p:nvPicPr>
          <p:cNvPr id="13" name="slide8_picture10" descr="icon_알약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9562" y="2783210"/>
            <a:ext cx="619125" cy="533400"/>
          </a:xfrm>
          <a:prstGeom prst="rect">
            <a:avLst/>
          </a:prstGeom>
        </p:spPr>
      </p:pic>
      <p:pic>
        <p:nvPicPr>
          <p:cNvPr id="14" name="slide8_picture11" descr="icon_돋보기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01147" y="2783210"/>
            <a:ext cx="619125" cy="533400"/>
          </a:xfrm>
          <a:prstGeom prst="rect">
            <a:avLst/>
          </a:prstGeom>
        </p:spPr>
      </p:pic>
      <p:pic>
        <p:nvPicPr>
          <p:cNvPr id="15" name="slide8_picture12" descr="icon_사탕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55576" y="3784079"/>
            <a:ext cx="619125" cy="533400"/>
          </a:xfrm>
          <a:prstGeom prst="rect">
            <a:avLst/>
          </a:prstGeom>
        </p:spPr>
      </p:pic>
      <p:pic>
        <p:nvPicPr>
          <p:cNvPr id="16" name="slide8_picture13" descr="icon_비행기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95736" y="3794373"/>
            <a:ext cx="619125" cy="533400"/>
          </a:xfrm>
          <a:prstGeom prst="rect">
            <a:avLst/>
          </a:prstGeom>
        </p:spPr>
      </p:pic>
      <p:pic>
        <p:nvPicPr>
          <p:cNvPr id="17" name="slide8_picture14" descr="icon_편지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34436" y="1772816"/>
            <a:ext cx="619125" cy="533400"/>
          </a:xfrm>
          <a:prstGeom prst="rect">
            <a:avLst/>
          </a:prstGeom>
        </p:spPr>
      </p:pic>
      <p:pic>
        <p:nvPicPr>
          <p:cNvPr id="18" name="slide8_picture15" descr="icon_집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06444" y="2761878"/>
            <a:ext cx="619125" cy="533400"/>
          </a:xfrm>
          <a:prstGeom prst="rect">
            <a:avLst/>
          </a:prstGeom>
        </p:spPr>
      </p:pic>
      <p:pic>
        <p:nvPicPr>
          <p:cNvPr id="19" name="slide8_picture16" descr="icon_자동차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706444" y="3760465"/>
            <a:ext cx="619125" cy="533400"/>
          </a:xfrm>
          <a:prstGeom prst="rect">
            <a:avLst/>
          </a:prstGeom>
        </p:spPr>
      </p:pic>
      <p:pic>
        <p:nvPicPr>
          <p:cNvPr id="20" name="slide8_picture17" descr="icon_핸드폰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49877" y="4778102"/>
            <a:ext cx="619125" cy="533400"/>
          </a:xfrm>
          <a:prstGeom prst="rect">
            <a:avLst/>
          </a:prstGeom>
        </p:spPr>
      </p:pic>
      <p:pic>
        <p:nvPicPr>
          <p:cNvPr id="21" name="slide8_picture18" descr="icon_메모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68927" y="5786214"/>
            <a:ext cx="619125" cy="533400"/>
          </a:xfrm>
          <a:prstGeom prst="rect">
            <a:avLst/>
          </a:prstGeom>
        </p:spPr>
      </p:pic>
      <p:pic>
        <p:nvPicPr>
          <p:cNvPr id="22" name="slide8_picture19" descr="icon_물음표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563888" y="3789040"/>
            <a:ext cx="619125" cy="533400"/>
          </a:xfrm>
          <a:prstGeom prst="rect">
            <a:avLst/>
          </a:prstGeom>
        </p:spPr>
      </p:pic>
      <p:pic>
        <p:nvPicPr>
          <p:cNvPr id="23" name="slide8_picture20" descr="icon_느낌표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004048" y="3774268"/>
            <a:ext cx="619125" cy="533400"/>
          </a:xfrm>
          <a:prstGeom prst="rect">
            <a:avLst/>
          </a:prstGeom>
        </p:spPr>
      </p:pic>
      <p:pic>
        <p:nvPicPr>
          <p:cNvPr id="24" name="slide8_picture21" descr="icon_야구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401147" y="3789040"/>
            <a:ext cx="619125" cy="533400"/>
          </a:xfrm>
          <a:prstGeom prst="rect">
            <a:avLst/>
          </a:prstGeom>
        </p:spPr>
      </p:pic>
      <p:pic>
        <p:nvPicPr>
          <p:cNvPr id="25" name="slide8_picture22" descr="icon_화살표좌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46051" y="4811241"/>
            <a:ext cx="619125" cy="533400"/>
          </a:xfrm>
          <a:prstGeom prst="rect">
            <a:avLst/>
          </a:prstGeom>
        </p:spPr>
      </p:pic>
      <p:pic>
        <p:nvPicPr>
          <p:cNvPr id="26" name="slide8_picture23" descr="icon_화살표우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86211" y="4811241"/>
            <a:ext cx="619125" cy="533400"/>
          </a:xfrm>
          <a:prstGeom prst="rect">
            <a:avLst/>
          </a:prstGeom>
        </p:spPr>
      </p:pic>
      <p:pic>
        <p:nvPicPr>
          <p:cNvPr id="27" name="slide8_picture24" descr="icon_음악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554363" y="4811241"/>
            <a:ext cx="619125" cy="533400"/>
          </a:xfrm>
          <a:prstGeom prst="rect">
            <a:avLst/>
          </a:prstGeom>
        </p:spPr>
      </p:pic>
      <p:pic>
        <p:nvPicPr>
          <p:cNvPr id="28" name="slide8_picture25" descr="icon_책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023470" y="4811241"/>
            <a:ext cx="619125" cy="533400"/>
          </a:xfrm>
          <a:prstGeom prst="rect">
            <a:avLst/>
          </a:prstGeom>
        </p:spPr>
      </p:pic>
      <p:pic>
        <p:nvPicPr>
          <p:cNvPr id="29" name="slide8_picture26" descr="icon_풍선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391622" y="4789709"/>
            <a:ext cx="619125" cy="533400"/>
          </a:xfrm>
          <a:prstGeom prst="rect">
            <a:avLst/>
          </a:prstGeom>
        </p:spPr>
      </p:pic>
      <p:pic>
        <p:nvPicPr>
          <p:cNvPr id="30" name="slide8_picture27" descr="icon_당근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74043" y="5733628"/>
            <a:ext cx="733425" cy="619125"/>
          </a:xfrm>
          <a:prstGeom prst="rect">
            <a:avLst/>
          </a:prstGeom>
        </p:spPr>
      </p:pic>
      <p:pic>
        <p:nvPicPr>
          <p:cNvPr id="31" name="slide8_picture28" descr="icon_사과.pn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114203" y="5757639"/>
            <a:ext cx="733425" cy="619125"/>
          </a:xfrm>
          <a:prstGeom prst="rect">
            <a:avLst/>
          </a:prstGeom>
        </p:spPr>
      </p:pic>
      <p:pic>
        <p:nvPicPr>
          <p:cNvPr id="32" name="slide8_picture29" descr="icon_배.png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3482355" y="5786586"/>
            <a:ext cx="733425" cy="619125"/>
          </a:xfrm>
          <a:prstGeom prst="rect">
            <a:avLst/>
          </a:prstGeom>
        </p:spPr>
      </p:pic>
      <p:pic>
        <p:nvPicPr>
          <p:cNvPr id="33" name="slide8_picture30" descr="icon_옷.png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994523" y="5781253"/>
            <a:ext cx="676275" cy="571500"/>
          </a:xfrm>
          <a:prstGeom prst="rect">
            <a:avLst/>
          </a:prstGeom>
        </p:spPr>
      </p:pic>
      <p:pic>
        <p:nvPicPr>
          <p:cNvPr id="34" name="slide8_picture31" descr="icon_빗방울.png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6406480" y="5743153"/>
            <a:ext cx="67627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9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차트</a:t>
            </a:r>
            <a:r>
              <a:rPr lang="en-US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예시</a:t>
            </a:r>
            <a:endParaRPr sz="4600" kern="1200" spc="-15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9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5" name="slide9_shape2"/>
          <p:cNvSpPr/>
          <p:nvPr/>
        </p:nvSpPr>
        <p:spPr>
          <a:xfrm>
            <a:off x="1547664" y="2060848"/>
            <a:ext cx="6096000" cy="4064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slide9_shape3"/>
          <p:cNvSpPr/>
          <p:nvPr/>
        </p:nvSpPr>
        <p:spPr>
          <a:xfrm>
            <a:off x="3376463" y="2111647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0" y="1219200"/>
                </a:moveTo>
                <a:cubicBezTo>
                  <a:pt x="0" y="895848"/>
                  <a:pt x="128452" y="585740"/>
                  <a:pt x="357097" y="357096"/>
                </a:cubicBezTo>
                <a:cubicBezTo>
                  <a:pt x="585742" y="128452"/>
                  <a:pt x="895850" y="1"/>
                  <a:pt x="1219202" y="2"/>
                </a:cubicBezTo>
                <a:cubicBezTo>
                  <a:pt x="1542554" y="2"/>
                  <a:pt x="1852662" y="128454"/>
                  <a:pt x="2081306" y="357099"/>
                </a:cubicBezTo>
                <a:cubicBezTo>
                  <a:pt x="2309950" y="585744"/>
                  <a:pt x="2438401" y="895852"/>
                  <a:pt x="2438400" y="1219204"/>
                </a:cubicBezTo>
                <a:cubicBezTo>
                  <a:pt x="2438400" y="1542556"/>
                  <a:pt x="2309949" y="1852664"/>
                  <a:pt x="2081304" y="2081309"/>
                </a:cubicBezTo>
                <a:cubicBezTo>
                  <a:pt x="1852659" y="2309953"/>
                  <a:pt x="1542551" y="2438404"/>
                  <a:pt x="1219199" y="2438404"/>
                </a:cubicBezTo>
                <a:cubicBezTo>
                  <a:pt x="895847" y="2438404"/>
                  <a:pt x="585739" y="2309952"/>
                  <a:pt x="357094" y="2081308"/>
                </a:cubicBezTo>
                <a:cubicBezTo>
                  <a:pt x="128450" y="1852663"/>
                  <a:pt x="-1" y="1542555"/>
                  <a:pt x="-1" y="1219203"/>
                </a:cubicBezTo>
                <a:cubicBezTo>
                  <a:pt x="-1" y="1219202"/>
                  <a:pt x="0" y="1219201"/>
                  <a:pt x="0" y="1219200"/>
                </a:cubicBezTo>
                <a:close/>
              </a:path>
            </a:pathLst>
          </a:custGeom>
          <a:blipFill rotWithShape="0">
            <a:blip r:embed="rId3" cstate="print">
              <a:alphaModFix amt="70000"/>
            </a:blip>
            <a:tile tx="0" ty="0" sx="100000" sy="100000" flip="none" algn="tl"/>
          </a:blipFill>
          <a:ln w="19050" cap="flat">
            <a:solidFill>
              <a:schemeClr val="bg1">
                <a:alpha val="90000"/>
              </a:schemeClr>
            </a:solidFill>
            <a:prstDash val="solid"/>
          </a:ln>
        </p:spPr>
        <p:style>
          <a:lnRef idx="2">
            <a:srgbClr val="000000"/>
          </a:lnRef>
          <a:fillRef idx="1">
            <a:srgbClr val="000000"/>
          </a:fillRef>
          <a:effectRef idx="0">
            <a:schemeClr val="accent1">
              <a:alpha val="50000"/>
              <a:lumOff val="0"/>
            </a:schemeClr>
          </a:effectRef>
          <a:fontRef idx="minor">
            <a:schemeClr val="tx1"/>
          </a:fontRef>
        </p:style>
        <p:txBody>
          <a:bodyPr wrap="square" lIns="325121" tIns="426720" rIns="325119" bIns="914400" anchor="ctr">
            <a:noAutofit/>
          </a:bodyPr>
          <a:lstStyle/>
          <a:p>
            <a:pPr marL="0"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000" b="0" i="0" kern="1200" baseline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내용</a:t>
            </a:r>
            <a:endParaRPr sz="3000" b="1" kern="1200" baseline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7" name="slide9_shape4"/>
          <p:cNvSpPr/>
          <p:nvPr/>
        </p:nvSpPr>
        <p:spPr>
          <a:xfrm>
            <a:off x="4256320" y="3635648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0" y="1219200"/>
                </a:moveTo>
                <a:cubicBezTo>
                  <a:pt x="0" y="895848"/>
                  <a:pt x="128452" y="585740"/>
                  <a:pt x="357097" y="357096"/>
                </a:cubicBezTo>
                <a:cubicBezTo>
                  <a:pt x="585742" y="128452"/>
                  <a:pt x="895850" y="1"/>
                  <a:pt x="1219202" y="2"/>
                </a:cubicBezTo>
                <a:cubicBezTo>
                  <a:pt x="1542554" y="2"/>
                  <a:pt x="1852662" y="128454"/>
                  <a:pt x="2081306" y="357099"/>
                </a:cubicBezTo>
                <a:cubicBezTo>
                  <a:pt x="2309950" y="585744"/>
                  <a:pt x="2438401" y="895852"/>
                  <a:pt x="2438400" y="1219204"/>
                </a:cubicBezTo>
                <a:cubicBezTo>
                  <a:pt x="2438400" y="1542556"/>
                  <a:pt x="2309949" y="1852664"/>
                  <a:pt x="2081304" y="2081309"/>
                </a:cubicBezTo>
                <a:cubicBezTo>
                  <a:pt x="1852659" y="2309953"/>
                  <a:pt x="1542551" y="2438404"/>
                  <a:pt x="1219199" y="2438404"/>
                </a:cubicBezTo>
                <a:cubicBezTo>
                  <a:pt x="895847" y="2438404"/>
                  <a:pt x="585739" y="2309952"/>
                  <a:pt x="357094" y="2081308"/>
                </a:cubicBezTo>
                <a:cubicBezTo>
                  <a:pt x="128450" y="1852663"/>
                  <a:pt x="-1" y="1542555"/>
                  <a:pt x="-1" y="1219203"/>
                </a:cubicBezTo>
                <a:cubicBezTo>
                  <a:pt x="-1" y="1219202"/>
                  <a:pt x="0" y="1219201"/>
                  <a:pt x="0" y="1219200"/>
                </a:cubicBezTo>
                <a:close/>
              </a:path>
            </a:pathLst>
          </a:custGeom>
          <a:blipFill rotWithShape="1">
            <a:blip r:embed="rId4" cstate="print">
              <a:alphaModFix amt="70000"/>
            </a:blip>
            <a:tile tx="0" ty="0" sx="100000" sy="100000" flip="none" algn="tl"/>
          </a:blipFill>
          <a:ln w="19050" cap="flat">
            <a:solidFill>
              <a:schemeClr val="bg1">
                <a:alpha val="90000"/>
              </a:schemeClr>
            </a:solidFill>
            <a:prstDash val="solid"/>
          </a:ln>
        </p:spPr>
        <p:style>
          <a:lnRef idx="2">
            <a:srgbClr val="000000"/>
          </a:lnRef>
          <a:fillRef idx="1">
            <a:srgbClr val="000000"/>
          </a:fillRef>
          <a:effectRef idx="0">
            <a:schemeClr val="accent1">
              <a:alpha val="50000"/>
              <a:lumOff val="0"/>
            </a:schemeClr>
          </a:effectRef>
          <a:fontRef idx="minor">
            <a:schemeClr val="tx1"/>
          </a:fontRef>
        </p:style>
        <p:txBody>
          <a:bodyPr wrap="square" lIns="745744" tIns="629919" rIns="229616" bIns="467361" anchor="ctr">
            <a:noAutofit/>
          </a:bodyPr>
          <a:lstStyle/>
          <a:p>
            <a:pPr marL="0"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000" b="0" i="0" kern="1200" baseline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내용</a:t>
            </a:r>
            <a:endParaRPr sz="3000" b="0" i="0" kern="1200" baseline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sp>
        <p:nvSpPr>
          <p:cNvPr id="8" name="slide9_shape5"/>
          <p:cNvSpPr/>
          <p:nvPr/>
        </p:nvSpPr>
        <p:spPr>
          <a:xfrm>
            <a:off x="2496607" y="3635648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0" y="1219200"/>
                </a:moveTo>
                <a:cubicBezTo>
                  <a:pt x="0" y="895848"/>
                  <a:pt x="128452" y="585740"/>
                  <a:pt x="357097" y="357096"/>
                </a:cubicBezTo>
                <a:cubicBezTo>
                  <a:pt x="585742" y="128452"/>
                  <a:pt x="895850" y="1"/>
                  <a:pt x="1219202" y="2"/>
                </a:cubicBezTo>
                <a:cubicBezTo>
                  <a:pt x="1542554" y="2"/>
                  <a:pt x="1852662" y="128454"/>
                  <a:pt x="2081306" y="357099"/>
                </a:cubicBezTo>
                <a:cubicBezTo>
                  <a:pt x="2309950" y="585744"/>
                  <a:pt x="2438401" y="895852"/>
                  <a:pt x="2438400" y="1219204"/>
                </a:cubicBezTo>
                <a:cubicBezTo>
                  <a:pt x="2438400" y="1542556"/>
                  <a:pt x="2309949" y="1852664"/>
                  <a:pt x="2081304" y="2081309"/>
                </a:cubicBezTo>
                <a:cubicBezTo>
                  <a:pt x="1852659" y="2309953"/>
                  <a:pt x="1542551" y="2438404"/>
                  <a:pt x="1219199" y="2438404"/>
                </a:cubicBezTo>
                <a:cubicBezTo>
                  <a:pt x="895847" y="2438404"/>
                  <a:pt x="585739" y="2309952"/>
                  <a:pt x="357094" y="2081308"/>
                </a:cubicBezTo>
                <a:cubicBezTo>
                  <a:pt x="128450" y="1852663"/>
                  <a:pt x="-1" y="1542555"/>
                  <a:pt x="-1" y="1219203"/>
                </a:cubicBezTo>
                <a:cubicBezTo>
                  <a:pt x="-1" y="1219202"/>
                  <a:pt x="0" y="1219201"/>
                  <a:pt x="0" y="1219200"/>
                </a:cubicBezTo>
                <a:close/>
              </a:path>
            </a:pathLst>
          </a:custGeom>
          <a:blipFill rotWithShape="0">
            <a:blip r:embed="rId5" cstate="print">
              <a:alphaModFix amt="70000"/>
            </a:blip>
            <a:tile tx="0" ty="0" sx="100000" sy="100000" flip="none" algn="tl"/>
          </a:blipFill>
          <a:ln w="19050" cap="flat">
            <a:solidFill>
              <a:schemeClr val="bg1">
                <a:alpha val="90000"/>
              </a:schemeClr>
            </a:solidFill>
            <a:prstDash val="solid"/>
          </a:ln>
        </p:spPr>
        <p:style>
          <a:lnRef idx="2">
            <a:srgbClr val="000000"/>
          </a:lnRef>
          <a:fillRef idx="1">
            <a:srgbClr val="000000"/>
          </a:fillRef>
          <a:effectRef idx="0">
            <a:schemeClr val="accent1">
              <a:alpha val="50000"/>
              <a:lumOff val="0"/>
            </a:schemeClr>
          </a:effectRef>
          <a:fontRef idx="minor">
            <a:schemeClr val="tx1"/>
          </a:fontRef>
        </p:style>
        <p:txBody>
          <a:bodyPr wrap="square" lIns="229617" tIns="629919" rIns="745743" bIns="467361" anchor="ctr">
            <a:noAutofit/>
          </a:bodyPr>
          <a:lstStyle/>
          <a:p>
            <a:pPr marL="0" lvl="0" algn="ctr" defTabSz="1333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000" b="0" i="0" kern="1200" baseline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내용</a:t>
            </a:r>
            <a:endParaRPr sz="3000" b="0" i="0" kern="1200" baseline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0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차트</a:t>
            </a:r>
            <a:r>
              <a:rPr lang="en-US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예시</a:t>
            </a:r>
            <a:endParaRPr sz="4600" kern="1200" spc="-15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10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5" name="slide10_graphicFrame1"/>
          <p:cNvGraphicFramePr>
            <a:graphicFrameLocks noGrp="1"/>
          </p:cNvGraphicFramePr>
          <p:nvPr/>
        </p:nvGraphicFramePr>
        <p:xfrm>
          <a:off x="1259632" y="2060848"/>
          <a:ext cx="6768926" cy="3929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1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차트</a:t>
            </a:r>
            <a:r>
              <a:rPr lang="en-US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 </a:t>
            </a:r>
            <a:r>
              <a:rPr lang="ko-KR" altLang="en-US" sz="4600" kern="1200" spc="-15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예시</a:t>
            </a:r>
            <a:endParaRPr sz="4600" kern="1200" spc="-15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4" name="slide11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graphicFrame>
        <p:nvGraphicFramePr>
          <p:cNvPr id="5" name="slide11_graphicFrame1"/>
          <p:cNvGraphicFramePr>
            <a:graphicFrameLocks noGrp="1"/>
          </p:cNvGraphicFramePr>
          <p:nvPr/>
        </p:nvGraphicFramePr>
        <p:xfrm>
          <a:off x="1357290" y="2143116"/>
          <a:ext cx="607223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2_picture1" descr="참잘했어요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52750" y="1800225"/>
            <a:ext cx="3238500" cy="3257550"/>
          </a:xfrm>
          <a:prstGeom prst="rect">
            <a:avLst/>
          </a:prstGeom>
        </p:spPr>
      </p:pic>
      <p:sp>
        <p:nvSpPr>
          <p:cNvPr id="4" name="slide12_shape1"/>
          <p:cNvSpPr/>
          <p:nvPr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lnSpc>
                <a:spcPct val="150000"/>
              </a:lnSpc>
            </a:pP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이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문서는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나눔글꼴로</a:t>
            </a:r>
            <a:r>
              <a:rPr lang="en-US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 </a:t>
            </a:r>
            <a:r>
              <a:rPr lang="ko-KR" altLang="en-US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작성되었습니다</a:t>
            </a:r>
            <a:r>
              <a:rPr lang="en-US" altLang="ko-KR" sz="800" kern="120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/>
                <a:ea typeface="나눔고딕"/>
                <a:cs typeface="+mn-cs"/>
              </a:rPr>
              <a:t>. </a:t>
            </a:r>
            <a:r>
              <a:rPr lang="ko-KR" altLang="en-US" sz="800" u="sng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  <a:t>설치하기</a:t>
            </a:r>
            <a:br>
              <a:rPr lang="en-US" altLang="ko-KR" sz="800" kern="1200">
                <a:solidFill>
                  <a:schemeClr val="bg1"/>
                </a:solidFill>
                <a:latin typeface="나눔고딕"/>
                <a:ea typeface="나눔고딕"/>
                <a:cs typeface="+mn-cs"/>
                <a:hlinkClick r:id="rId3"/>
              </a:rPr>
            </a:br>
            <a:endParaRPr sz="800" kern="1200" spc="-2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2_shape1"/>
          <p:cNvSpPr/>
          <p:nvPr/>
        </p:nvSpPr>
        <p:spPr>
          <a:xfrm>
            <a:off x="690876" y="619950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ko-KR" altLang="ko-KR" sz="4600" spc="-15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목차</a:t>
            </a:r>
          </a:p>
        </p:txBody>
      </p:sp>
      <p:sp>
        <p:nvSpPr>
          <p:cNvPr id="4" name="slide2_shape2"/>
          <p:cNvSpPr/>
          <p:nvPr/>
        </p:nvSpPr>
        <p:spPr>
          <a:xfrm>
            <a:off x="683568" y="1877250"/>
            <a:ext cx="525658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 algn="l">
              <a:lnSpc>
                <a:spcPct val="100000"/>
              </a:lnSpc>
              <a:buAutoNum type="arabicPeriod"/>
            </a:pPr>
            <a:r>
              <a:rPr lang="ko-KR" altLang="ko-KR" sz="2600" dirty="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개발배경</a:t>
            </a:r>
          </a:p>
          <a:p>
            <a:pPr marL="971550" lvl="1" indent="-514350" algn="l">
              <a:lnSpc>
                <a:spcPct val="100000"/>
              </a:lnSpc>
              <a:buAutoNum type="arabicParenR"/>
            </a:pPr>
            <a:r>
              <a:rPr lang="ko-KR" altLang="ko-KR" sz="2600" dirty="0">
                <a:solidFill>
                  <a:schemeClr val="bg1">
                    <a:alpha val="100000"/>
                  </a:schemeClr>
                </a:solidFill>
                <a:ea typeface="나눔손글씨 펜"/>
              </a:rPr>
              <a:t>배경 및 동기</a:t>
            </a:r>
          </a:p>
          <a:p>
            <a:pPr marL="971550" lvl="1" indent="-514350" algn="l">
              <a:lnSpc>
                <a:spcPct val="100000"/>
              </a:lnSpc>
              <a:buAutoNum type="arabicParenR"/>
            </a:pPr>
            <a:r>
              <a:rPr altLang="ko-KR" sz="26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개발환경</a:t>
            </a:r>
            <a:endParaRPr altLang="ko-KR" sz="26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971550" lvl="1" indent="-514350" algn="l">
              <a:lnSpc>
                <a:spcPct val="100000"/>
              </a:lnSpc>
              <a:buAutoNum type="arabicParenR"/>
            </a:pPr>
            <a:r>
              <a:rPr altLang="ko-KR" sz="26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UML </a:t>
            </a:r>
          </a:p>
          <a:p>
            <a:pPr marL="514350" lvl="0" indent="-514350" algn="l">
              <a:lnSpc>
                <a:spcPct val="100000"/>
              </a:lnSpc>
              <a:buAutoNum type="arabicPeriod"/>
            </a:pPr>
            <a:r>
              <a:rPr lang="ko-KR" altLang="en-US" sz="2600" dirty="0" err="1">
                <a:solidFill>
                  <a:schemeClr val="bg1">
                    <a:alpha val="100000"/>
                  </a:schemeClr>
                </a:solidFill>
                <a:latin typeface="+mn-ea"/>
              </a:rPr>
              <a:t>주차별</a:t>
            </a:r>
            <a:r>
              <a:rPr lang="ko-KR" altLang="en-US" sz="26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 진행사항</a:t>
            </a:r>
            <a:endParaRPr altLang="ko-KR" sz="26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slide2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924426775001508"/>
          <p:cNvSpPr/>
          <p:nvPr/>
        </p:nvSpPr>
        <p:spPr>
          <a:xfrm>
            <a:off x="690876" y="619950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4600" b="1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1. 개발배경</a:t>
            </a:r>
          </a:p>
        </p:txBody>
      </p:sp>
      <p:pic>
        <p:nvPicPr>
          <p:cNvPr id="4" name="nppt_14924426775001510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5" name="nppt_14924426775001511"/>
          <p:cNvSpPr/>
          <p:nvPr/>
        </p:nvSpPr>
        <p:spPr>
          <a:xfrm>
            <a:off x="690876" y="2182050"/>
            <a:ext cx="7505700" cy="58848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3200" u="sng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Python </a:t>
            </a:r>
            <a:r>
              <a:rPr altLang="ko-KR" sz="3200" u="sng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사용에</a:t>
            </a:r>
            <a:r>
              <a:rPr altLang="ko-KR" sz="3200" u="sng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3200" u="sng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대한</a:t>
            </a:r>
            <a:endParaRPr altLang="ko-KR" sz="3200" u="sng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en-US"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주력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언어인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python에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대해서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심화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고정으로써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python으로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넓은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주제에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접근하고자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함.</a:t>
            </a: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en-US"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python으로도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게임을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만들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수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있다는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것을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보여주기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위함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0" lvl="0" algn="l">
              <a:lnSpc>
                <a:spcPct val="100000"/>
              </a:lnSpc>
              <a:buNone/>
            </a:pPr>
            <a:endParaRPr altLang="ko-KR" sz="28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r>
              <a:rPr altLang="ko-KR" sz="3200" u="sng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게임</a:t>
            </a:r>
            <a:r>
              <a:rPr altLang="ko-KR" sz="3200" u="sng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3200" u="sng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디자인</a:t>
            </a:r>
            <a:r>
              <a:rPr altLang="ko-KR" sz="3200" u="sng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3200" u="sng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동기</a:t>
            </a:r>
            <a:endParaRPr altLang="ko-KR" sz="3200" u="sng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en-US" altLang="ko-KR" sz="24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 </a:t>
            </a:r>
            <a:r>
              <a:rPr lang="en-US"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</a:rPr>
              <a:t>Jumpy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와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슈팅게임에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서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영감을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얻어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둘을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조합한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게임을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만들고자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함.</a:t>
            </a: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en-US"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난이도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있는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게임을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추구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하다보니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복잡한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조작의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게임을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만들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24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예정</a:t>
            </a:r>
            <a:r>
              <a:rPr altLang="ko-KR" sz="24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0" lvl="0" algn="l">
              <a:lnSpc>
                <a:spcPct val="100000"/>
              </a:lnSpc>
              <a:buNone/>
            </a:pPr>
            <a:endParaRPr altLang="ko-KR" sz="28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endParaRPr altLang="ko-KR" sz="28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nppt_14924426775001631"/>
          <p:cNvSpPr/>
          <p:nvPr/>
        </p:nvSpPr>
        <p:spPr>
          <a:xfrm>
            <a:off x="690876" y="1496250"/>
            <a:ext cx="3810000" cy="56985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32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개발 배경 및 동기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3_shape1"/>
          <p:cNvSpPr/>
          <p:nvPr/>
        </p:nvSpPr>
        <p:spPr>
          <a:xfrm>
            <a:off x="690876" y="619950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4600" b="1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1. 개발배경</a:t>
            </a:r>
          </a:p>
        </p:txBody>
      </p:sp>
      <p:pic>
        <p:nvPicPr>
          <p:cNvPr id="4" name="slide3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5" name="nppt_1492442677500804"/>
          <p:cNvSpPr/>
          <p:nvPr/>
        </p:nvSpPr>
        <p:spPr>
          <a:xfrm>
            <a:off x="690876" y="2372550"/>
            <a:ext cx="8201604" cy="337020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32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사용</a:t>
            </a:r>
            <a:r>
              <a:rPr altLang="ko-KR" sz="32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32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언어</a:t>
            </a:r>
            <a:r>
              <a:rPr altLang="ko-KR" sz="32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: Python3 ( 3.6.1)</a:t>
            </a:r>
          </a:p>
          <a:p>
            <a:pPr marL="0" algn="l">
              <a:lnSpc>
                <a:spcPct val="100000"/>
              </a:lnSpc>
              <a:buNone/>
            </a:pPr>
            <a:r>
              <a:rPr altLang="ko-KR" sz="32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사용</a:t>
            </a:r>
            <a:r>
              <a:rPr altLang="ko-KR" sz="32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32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라이브러리</a:t>
            </a:r>
            <a:r>
              <a:rPr altLang="ko-KR" sz="32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(API) : python</a:t>
            </a:r>
            <a:r>
              <a:rPr lang="en-US" altLang="ko-KR" sz="32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-</a:t>
            </a:r>
            <a:r>
              <a:rPr altLang="ko-KR" sz="32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pygame</a:t>
            </a:r>
            <a:r>
              <a:rPr altLang="ko-KR" sz="32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(1.9.3)</a:t>
            </a:r>
          </a:p>
          <a:p>
            <a:pPr marL="0" algn="l">
              <a:lnSpc>
                <a:spcPct val="100000"/>
              </a:lnSpc>
              <a:buNone/>
            </a:pPr>
            <a:r>
              <a:rPr altLang="ko-KR" sz="32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사용</a:t>
            </a:r>
            <a:r>
              <a:rPr altLang="ko-KR" sz="32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IDE : </a:t>
            </a:r>
            <a:r>
              <a:rPr altLang="ko-KR" sz="32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pycharm</a:t>
            </a:r>
            <a:r>
              <a:rPr altLang="ko-KR" sz="32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, Atom(Editor)</a:t>
            </a:r>
          </a:p>
        </p:txBody>
      </p:sp>
      <p:sp>
        <p:nvSpPr>
          <p:cNvPr id="6" name="nppt_14924426775002341"/>
          <p:cNvSpPr/>
          <p:nvPr/>
        </p:nvSpPr>
        <p:spPr>
          <a:xfrm>
            <a:off x="690876" y="1496250"/>
            <a:ext cx="3810000" cy="56985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3200">
                <a:solidFill>
                  <a:srgbClr val="FFFFFF"/>
                </a:solidFill>
                <a:latin typeface="나눔손글씨 펜"/>
                <a:ea typeface="나눔손글씨 펜"/>
              </a:rPr>
              <a:t>개발 환경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924426775002890"/>
          <p:cNvSpPr/>
          <p:nvPr/>
        </p:nvSpPr>
        <p:spPr>
          <a:xfrm>
            <a:off x="690876" y="619950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4600" b="1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1. 개발배경</a:t>
            </a:r>
          </a:p>
        </p:txBody>
      </p:sp>
      <p:pic>
        <p:nvPicPr>
          <p:cNvPr id="4" name="nppt_14924426775002892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5" name="nppt_14924426775002897"/>
          <p:cNvSpPr/>
          <p:nvPr/>
        </p:nvSpPr>
        <p:spPr>
          <a:xfrm>
            <a:off x="690876" y="1496250"/>
            <a:ext cx="3810000" cy="56985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3200">
                <a:solidFill>
                  <a:srgbClr val="FFFFFF"/>
                </a:solidFill>
                <a:latin typeface="나눔손글씨 펜"/>
                <a:ea typeface="나눔손글씨 펜"/>
              </a:rPr>
              <a:t>UML</a:t>
            </a:r>
          </a:p>
        </p:txBody>
      </p:sp>
      <p:pic>
        <p:nvPicPr>
          <p:cNvPr id="6" name="nppt_14924426775002960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7629" y="2066100"/>
            <a:ext cx="6748739" cy="45391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4924426775001166"/>
          <p:cNvSpPr/>
          <p:nvPr/>
        </p:nvSpPr>
        <p:spPr>
          <a:xfrm>
            <a:off x="690876" y="619950"/>
            <a:ext cx="539329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00000"/>
              </a:lnSpc>
              <a:buNone/>
            </a:pPr>
            <a:r>
              <a:rPr lang="en-US" altLang="ko-KR" sz="4600" b="1" dirty="0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2. 1주차 </a:t>
            </a:r>
            <a:r>
              <a:rPr lang="en-US" altLang="ko-KR" sz="4600" b="1" dirty="0" err="1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진행</a:t>
            </a:r>
            <a:r>
              <a:rPr lang="en-US" altLang="ko-KR" sz="4600" b="1" dirty="0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 </a:t>
            </a:r>
            <a:r>
              <a:rPr lang="en-US" altLang="ko-KR" sz="4600" b="1" dirty="0" err="1">
                <a:solidFill>
                  <a:schemeClr val="bg1">
                    <a:alpha val="100000"/>
                  </a:schemeClr>
                </a:solidFill>
                <a:latin typeface="나눔손글씨 펜"/>
              </a:rPr>
              <a:t>사항</a:t>
            </a:r>
            <a:endParaRPr lang="en-US" altLang="ko-KR" sz="4600" b="1" dirty="0">
              <a:solidFill>
                <a:schemeClr val="bg1">
                  <a:alpha val="100000"/>
                </a:schemeClr>
              </a:solidFill>
              <a:latin typeface="나눔손글씨 펜"/>
            </a:endParaRPr>
          </a:p>
        </p:txBody>
      </p:sp>
      <p:pic>
        <p:nvPicPr>
          <p:cNvPr id="4" name="nppt_14924426775001168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5" name="nppt_14924426775001169"/>
          <p:cNvSpPr/>
          <p:nvPr/>
        </p:nvSpPr>
        <p:spPr>
          <a:xfrm>
            <a:off x="690876" y="1801050"/>
            <a:ext cx="7505700" cy="537045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배경음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및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효과음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선정</a:t>
            </a:r>
            <a:endParaRPr altLang="ko-KR" sz="40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배경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및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캐릭터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디자인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(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추후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계속적으로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) </a:t>
            </a: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게임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진행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방식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 </a:t>
            </a: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기본적인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Base Code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작성</a:t>
            </a:r>
            <a:endParaRPr altLang="ko-KR" sz="40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code에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대한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모듈화</a:t>
            </a:r>
            <a:r>
              <a:rPr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 </a:t>
            </a:r>
            <a:r>
              <a:rPr altLang="ko-KR" sz="4000" dirty="0" err="1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작성</a:t>
            </a:r>
            <a:endParaRPr altLang="ko-KR" sz="40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lvl="0" algn="l">
              <a:lnSpc>
                <a:spcPct val="100000"/>
              </a:lnSpc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4600" kern="1200" spc="-15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2. </a:t>
            </a:r>
            <a:r>
              <a:rPr lang="en-US" altLang="ko-KR" sz="4600" spc="-150" dirty="0">
                <a:solidFill>
                  <a:schemeClr val="bg1"/>
                </a:solidFill>
                <a:latin typeface="나눔손글씨 펜"/>
                <a:ea typeface="나눔손글씨 펜"/>
              </a:rPr>
              <a:t>2</a:t>
            </a:r>
            <a:r>
              <a:rPr lang="ko-KR" altLang="en-US" sz="4600" spc="-150" dirty="0">
                <a:solidFill>
                  <a:schemeClr val="bg1"/>
                </a:solidFill>
                <a:latin typeface="나눔손글씨 펜"/>
                <a:ea typeface="나눔손글씨 펜"/>
              </a:rPr>
              <a:t>주차 진행 사항</a:t>
            </a:r>
            <a:endParaRPr sz="4600" kern="1200" spc="-150" dirty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5" name="slide4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nppt_14924426775001169"/>
          <p:cNvSpPr/>
          <p:nvPr/>
        </p:nvSpPr>
        <p:spPr>
          <a:xfrm>
            <a:off x="690876" y="1801050"/>
            <a:ext cx="7505700" cy="537045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블록 생성</a:t>
            </a:r>
            <a:endParaRPr lang="en-US" altLang="ko-KR" sz="4000" dirty="0">
              <a:solidFill>
                <a:schemeClr val="bg1">
                  <a:alpha val="100000"/>
                </a:schemeClr>
              </a:solidFill>
              <a:latin typeface="+mn-ea"/>
            </a:endParaRP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점프 구현</a:t>
            </a:r>
            <a:r>
              <a:rPr lang="en-US" altLang="ko-KR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(</a:t>
            </a: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충돌</a:t>
            </a:r>
            <a:r>
              <a:rPr lang="en-US" altLang="ko-KR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, </a:t>
            </a: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중력</a:t>
            </a:r>
            <a:r>
              <a:rPr lang="en-US" altLang="ko-KR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)</a:t>
            </a: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이동에 따른 카메라</a:t>
            </a:r>
            <a:r>
              <a:rPr lang="en-US"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화면</a:t>
            </a:r>
            <a:r>
              <a:rPr lang="en-US"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) </a:t>
            </a: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이동</a:t>
            </a:r>
            <a:endParaRPr lang="en-US" altLang="ko-KR" sz="40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그 외 몇몇 코드 최적화</a:t>
            </a:r>
            <a:endParaRPr lang="en-US" altLang="ko-KR" sz="4000" dirty="0">
              <a:solidFill>
                <a:schemeClr val="bg1">
                  <a:alpha val="10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4600" kern="1200" spc="-15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2. 3</a:t>
            </a:r>
            <a:r>
              <a:rPr lang="ko-KR" altLang="en-US" sz="4600" spc="-150" dirty="0">
                <a:solidFill>
                  <a:schemeClr val="bg1"/>
                </a:solidFill>
                <a:latin typeface="나눔손글씨 펜"/>
                <a:ea typeface="나눔손글씨 펜"/>
              </a:rPr>
              <a:t>주차 진행 사항</a:t>
            </a:r>
            <a:endParaRPr sz="4600" kern="1200" spc="-150" dirty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5" name="slide4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nppt_14924426775001169"/>
          <p:cNvSpPr/>
          <p:nvPr/>
        </p:nvSpPr>
        <p:spPr>
          <a:xfrm>
            <a:off x="690876" y="1801050"/>
            <a:ext cx="7505700" cy="537045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게임 진행 방식 변경</a:t>
            </a:r>
            <a:r>
              <a:rPr lang="en-US" altLang="ko-KR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            </a:t>
            </a:r>
            <a:r>
              <a:rPr lang="en-US"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가로 진행 </a:t>
            </a:r>
            <a:r>
              <a:rPr lang="en-US" altLang="ko-KR" sz="4000" dirty="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-&gt; </a:t>
            </a: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세로 진행</a:t>
            </a:r>
            <a:r>
              <a:rPr lang="en-US" altLang="ko-KR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)</a:t>
            </a: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화면 이동</a:t>
            </a:r>
            <a:r>
              <a:rPr lang="en-US" altLang="ko-KR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, </a:t>
            </a: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랜덤 블록 생성</a:t>
            </a:r>
            <a:endParaRPr lang="en-US" altLang="ko-KR" sz="4000" dirty="0">
              <a:solidFill>
                <a:schemeClr val="bg1">
                  <a:alpha val="100000"/>
                </a:schemeClr>
              </a:solidFill>
              <a:latin typeface="+mn-ea"/>
            </a:endParaRP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점수 </a:t>
            </a:r>
            <a:endParaRPr lang="en-US" altLang="ko-KR" sz="4000" dirty="0">
              <a:solidFill>
                <a:schemeClr val="bg1">
                  <a:alpha val="100000"/>
                </a:schemeClr>
              </a:solidFill>
              <a:latin typeface="+mn-ea"/>
            </a:endParaRP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시작 화면</a:t>
            </a:r>
            <a:r>
              <a:rPr lang="en-US" altLang="ko-KR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, </a:t>
            </a: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끝 화면</a:t>
            </a:r>
            <a:endParaRPr lang="en-US" altLang="ko-KR" sz="4000" dirty="0">
              <a:solidFill>
                <a:schemeClr val="bg1">
                  <a:alpha val="100000"/>
                </a:schemeClr>
              </a:solidFill>
              <a:latin typeface="+mn-ea"/>
            </a:endParaRP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음악 삽입</a:t>
            </a:r>
            <a:endParaRPr lang="en-US" altLang="ko-KR" sz="4000" dirty="0">
              <a:solidFill>
                <a:schemeClr val="bg1">
                  <a:alpha val="100000"/>
                </a:schemeClr>
              </a:solidFill>
              <a:latin typeface="+mn-ea"/>
            </a:endParaRPr>
          </a:p>
          <a:p>
            <a:pPr marL="0" lvl="0" algn="l">
              <a:lnSpc>
                <a:spcPct val="100000"/>
              </a:lnSpc>
            </a:pPr>
            <a:endParaRPr lang="en-US" altLang="ko-KR" sz="4000" dirty="0">
              <a:solidFill>
                <a:schemeClr val="bg1">
                  <a:alpha val="10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22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4_shape1"/>
          <p:cNvSpPr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latinLnBrk="1">
              <a:spcBef>
                <a:spcPts val="0"/>
              </a:spcBef>
              <a:spcAft>
                <a:spcPts val="0"/>
              </a:spcAft>
            </a:pPr>
            <a:r>
              <a:rPr lang="en-US" altLang="ko-KR" sz="4600" kern="1200" spc="-150" dirty="0">
                <a:solidFill>
                  <a:schemeClr val="bg1"/>
                </a:solidFill>
                <a:latin typeface="나눔손글씨 펜"/>
                <a:ea typeface="나눔손글씨 펜"/>
                <a:cs typeface="+mn-cs"/>
              </a:rPr>
              <a:t>2. </a:t>
            </a:r>
            <a:r>
              <a:rPr lang="en-US" altLang="ko-KR" sz="4600" spc="-150" dirty="0">
                <a:solidFill>
                  <a:schemeClr val="bg1"/>
                </a:solidFill>
                <a:latin typeface="나눔손글씨 펜"/>
                <a:ea typeface="나눔손글씨 펜"/>
              </a:rPr>
              <a:t>4</a:t>
            </a:r>
            <a:r>
              <a:rPr lang="ko-KR" altLang="en-US" sz="4600" spc="-150" dirty="0">
                <a:solidFill>
                  <a:schemeClr val="bg1"/>
                </a:solidFill>
                <a:latin typeface="나눔손글씨 펜"/>
                <a:ea typeface="나눔손글씨 펜"/>
              </a:rPr>
              <a:t>주차 진행 사항</a:t>
            </a:r>
            <a:endParaRPr sz="4600" kern="1200" spc="-150" dirty="0">
              <a:solidFill>
                <a:schemeClr val="bg1"/>
              </a:solidFill>
              <a:latin typeface="나눔손글씨 펜"/>
              <a:ea typeface="나눔손글씨 펜"/>
              <a:cs typeface="+mn-cs"/>
            </a:endParaRPr>
          </a:p>
        </p:txBody>
      </p:sp>
      <p:pic>
        <p:nvPicPr>
          <p:cNvPr id="5" name="slide4_picture1" descr="분필제목라인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nppt_14924426775001169"/>
          <p:cNvSpPr/>
          <p:nvPr/>
        </p:nvSpPr>
        <p:spPr>
          <a:xfrm>
            <a:off x="683568" y="1801050"/>
            <a:ext cx="7505700" cy="5370450"/>
          </a:xfrm>
          <a:prstGeom prst="rect">
            <a:avLst/>
          </a:prstGeom>
          <a:noFill/>
          <a:ln w="25400" cap="flat">
            <a:noFill/>
            <a:prstDash val="solid"/>
          </a:ln>
        </p:spPr>
        <p:txBody>
          <a:bodyPr lIns="90000" tIns="46800" rIns="90000" bIns="46800" anchor="t"/>
          <a:lstStyle/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en-US" sz="36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적과 총알 구현</a:t>
            </a:r>
            <a:endParaRPr lang="en-US" altLang="ko-KR" sz="3600" dirty="0">
              <a:solidFill>
                <a:schemeClr val="bg1">
                  <a:alpha val="100000"/>
                </a:schemeClr>
              </a:solidFill>
              <a:latin typeface="+mn-ea"/>
            </a:endParaRP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en-US" sz="36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적과의 충돌</a:t>
            </a:r>
            <a:r>
              <a:rPr lang="en-US" altLang="ko-KR" sz="36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(</a:t>
            </a:r>
            <a:r>
              <a:rPr lang="ko-KR" altLang="en-US" sz="36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플레이어</a:t>
            </a:r>
            <a:r>
              <a:rPr lang="en-US" altLang="ko-KR" sz="36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, </a:t>
            </a:r>
            <a:r>
              <a:rPr lang="ko-KR" altLang="en-US" sz="36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총알</a:t>
            </a:r>
            <a:r>
              <a:rPr lang="en-US" altLang="ko-KR" sz="36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)</a:t>
            </a:r>
            <a:r>
              <a:rPr lang="ko-KR" altLang="en-US" sz="36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구현</a:t>
            </a:r>
            <a:endParaRPr lang="en-US" altLang="ko-KR" sz="3600" dirty="0">
              <a:solidFill>
                <a:schemeClr val="bg1">
                  <a:alpha val="100000"/>
                </a:schemeClr>
              </a:solidFill>
              <a:latin typeface="+mn-ea"/>
            </a:endParaRP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en-US" sz="36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적 소멸에 따른 점수 추가</a:t>
            </a:r>
            <a:endParaRPr lang="en-US" altLang="ko-KR" sz="3600" dirty="0">
              <a:solidFill>
                <a:schemeClr val="bg1">
                  <a:alpha val="100000"/>
                </a:schemeClr>
              </a:solidFill>
              <a:latin typeface="+mn-ea"/>
            </a:endParaRPr>
          </a:p>
          <a:p>
            <a:pPr marL="0" lvl="0" algn="l">
              <a:lnSpc>
                <a:spcPct val="100000"/>
              </a:lnSpc>
              <a:buFont typeface="Arial" pitchFamily="2" charset="2"/>
              <a:buChar char="•"/>
            </a:pPr>
            <a:r>
              <a:rPr lang="ko-KR" altLang="en-US" sz="36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기존 소스에 새로 추가된 객체들을 포함시켜 변경</a:t>
            </a:r>
            <a:r>
              <a:rPr lang="ko-KR" altLang="en-US" sz="4000" dirty="0">
                <a:solidFill>
                  <a:schemeClr val="bg1">
                    <a:alpha val="100000"/>
                  </a:schemeClr>
                </a:solidFill>
                <a:latin typeface="+mn-ea"/>
              </a:rPr>
              <a:t> </a:t>
            </a:r>
            <a:endParaRPr lang="en-US" altLang="ko-KR" sz="4000" dirty="0">
              <a:solidFill>
                <a:schemeClr val="bg1">
                  <a:alpha val="100000"/>
                </a:schemeClr>
              </a:solidFill>
              <a:latin typeface="+mn-ea"/>
            </a:endParaRPr>
          </a:p>
          <a:p>
            <a:pPr marL="0" lvl="0" algn="l">
              <a:lnSpc>
                <a:spcPct val="100000"/>
              </a:lnSpc>
            </a:pPr>
            <a:endParaRPr lang="en-US" altLang="ko-KR" sz="4000" dirty="0">
              <a:solidFill>
                <a:schemeClr val="bg1">
                  <a:alpha val="10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654212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250</Words>
  <Application>Microsoft Office PowerPoint</Application>
  <PresentationFormat>화면 슬라이드 쇼(4:3)</PresentationFormat>
  <Paragraphs>58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나눔손글씨 펜</vt:lpstr>
      <vt:lpstr>Arial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없는 문서</dc:title>
  <dc:creator>네이버 한글캠페인</dc:creator>
  <cp:lastModifiedBy>June June</cp:lastModifiedBy>
  <cp:revision>3</cp:revision>
  <dcterms:modified xsi:type="dcterms:W3CDTF">2017-05-22T15:55:59Z</dcterms:modified>
</cp:coreProperties>
</file>