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260" r:id="rId4"/>
    <p:sldId id="267" r:id="rId5"/>
    <p:sldId id="314" r:id="rId6"/>
    <p:sldId id="315" r:id="rId7"/>
    <p:sldId id="316" r:id="rId8"/>
    <p:sldId id="317" r:id="rId9"/>
    <p:sldId id="265" r:id="rId10"/>
    <p:sldId id="268" r:id="rId11"/>
    <p:sldId id="311" r:id="rId12"/>
    <p:sldId id="312" r:id="rId13"/>
    <p:sldId id="313" r:id="rId14"/>
    <p:sldId id="269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Anaheim" panose="020B0604020202020204" charset="0"/>
      <p:regular r:id="rId18"/>
    </p:embeddedFont>
    <p:embeddedFont>
      <p:font typeface="Source Code Pro" panose="020B0604020202020204" charset="0"/>
      <p:regular r:id="rId19"/>
      <p:bold r:id="rId20"/>
      <p:italic r:id="rId21"/>
      <p:boldItalic r:id="rId22"/>
    </p:embeddedFont>
    <p:embeddedFont>
      <p:font typeface="Fira Code" panose="020B0604020202020204" charset="0"/>
      <p:regular r:id="rId23"/>
      <p:bold r:id="rId24"/>
    </p:embeddedFont>
    <p:embeddedFont>
      <p:font typeface="Arial Unicode MS" panose="020B0604020202020204" pitchFamily="34" charset="-128"/>
      <p:regular r:id="rId25"/>
    </p:embeddedFont>
    <p:embeddedFont>
      <p:font typeface="Comfortaa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ource Code Pro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FFFFF"/>
    <a:srgbClr val="BD64B5"/>
    <a:srgbClr val="2C293A"/>
    <a:srgbClr val="FD4A4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4F9D1-2EC7-46BD-A8D9-F6941BA22B2F}">
  <a:tblStyle styleId="{6614F9D1-2EC7-46BD-A8D9-F6941BA22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C96BFE-EE04-4EEB-8BEC-9F1FFB0FAA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596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19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59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4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2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1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3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9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8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24108" y="1581664"/>
            <a:ext cx="5797500" cy="1251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База данни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696808" y="2812525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r>
              <a:rPr lang="en" sz="2000" dirty="0" smtClean="0"/>
              <a:t>&lt;BookShop&gt;</a:t>
            </a:r>
            <a:endParaRPr sz="2400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09758"/>
            <a:ext cx="4673840" cy="666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905"/>
            <a:ext cx="8534400" cy="486753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2936240" y="2026920"/>
            <a:ext cx="1330960" cy="467360"/>
          </a:xfrm>
          <a:prstGeom prst="bentConnector3">
            <a:avLst/>
          </a:prstGeom>
          <a:ln w="28575">
            <a:solidFill>
              <a:srgbClr val="E7E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36240" y="1935480"/>
            <a:ext cx="0" cy="91440"/>
          </a:xfrm>
          <a:prstGeom prst="line">
            <a:avLst/>
          </a:prstGeom>
          <a:ln w="19050">
            <a:solidFill>
              <a:srgbClr val="E7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5855"/>
            <a:ext cx="8534400" cy="4773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11520"/>
            <a:ext cx="4673840" cy="1130607"/>
          </a:xfrm>
          <a:prstGeom prst="rect">
            <a:avLst/>
          </a:prstGeom>
        </p:spPr>
      </p:pic>
      <p:cxnSp>
        <p:nvCxnSpPr>
          <p:cNvPr id="56" name="Elbow Connector 55"/>
          <p:cNvCxnSpPr/>
          <p:nvPr/>
        </p:nvCxnSpPr>
        <p:spPr>
          <a:xfrm>
            <a:off x="2931160" y="3825145"/>
            <a:ext cx="1330960" cy="467360"/>
          </a:xfrm>
          <a:prstGeom prst="bentConnector3">
            <a:avLst/>
          </a:prstGeom>
          <a:ln w="28575">
            <a:solidFill>
              <a:srgbClr val="E7E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46400" y="3720080"/>
            <a:ext cx="0" cy="91440"/>
          </a:xfrm>
          <a:prstGeom prst="line">
            <a:avLst/>
          </a:prstGeom>
          <a:ln w="19050">
            <a:solidFill>
              <a:srgbClr val="E7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5360" y="142869"/>
            <a:ext cx="704088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Задача</a:t>
            </a:r>
            <a:r>
              <a:rPr lang="en-US" b="1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 3: 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Направете заявки за селекция на избрани от вас таблици. Да съдържат няколко критерия на селекцията (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AND, OR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,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 IN, BETWEEN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)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, 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както и предикати за сравнение </a:t>
            </a:r>
            <a:r>
              <a:rPr lang="bg-BG" dirty="0" smtClean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(=,&lt;=,&gt;=,&lt;&gt;,&lt;,&gt;)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. 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(2 </a:t>
            </a:r>
            <a:r>
              <a:rPr lang="en-US" dirty="0" err="1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броя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 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заявки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)</a:t>
            </a:r>
            <a:endParaRPr lang="en-US" sz="1100" dirty="0">
              <a:solidFill>
                <a:srgbClr val="E7E7E7"/>
              </a:solidFill>
              <a:effectLst/>
              <a:latin typeface="Source Code Pro" panose="020B0604020202020204" charset="0"/>
              <a:ea typeface="Calibri" panose="020F0502020204030204" pitchFamily="34" charset="0"/>
              <a:cs typeface="Source Code Pr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" y="2176369"/>
            <a:ext cx="303276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Селектира само книгите, чиито статус е „чисто нов“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" y="4197417"/>
            <a:ext cx="278384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E7E7E7"/>
                </a:solidFill>
              </a:rPr>
              <a:t>Селектира само книгите, които цените им са межди 15 и 20</a:t>
            </a:r>
            <a:endParaRPr lang="en-US" dirty="0">
              <a:solidFill>
                <a:srgbClr val="E7E7E7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0" y="300216"/>
            <a:ext cx="699008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Задача</a:t>
            </a:r>
            <a:r>
              <a:rPr lang="en-US" b="1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 4: 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Направете заявка тип изглед, на избрана от вас таблица</a:t>
            </a:r>
            <a:r>
              <a:rPr lang="en-US" sz="1100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, 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като използвате агрегираща функция.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 (1 </a:t>
            </a:r>
            <a:r>
              <a:rPr lang="en-US" dirty="0" err="1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бро</a:t>
            </a:r>
            <a:r>
              <a:rPr lang="bg-BG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й заявка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ea typeface="Calibri" panose="020F0502020204030204" pitchFamily="34" charset="0"/>
                <a:cs typeface="Source Code Pro" panose="020B0604020202020204" charset="0"/>
              </a:rPr>
              <a:t>)</a:t>
            </a:r>
            <a:endParaRPr lang="en-US" sz="1100" dirty="0">
              <a:solidFill>
                <a:srgbClr val="E7E7E7"/>
              </a:solidFill>
              <a:effectLst/>
              <a:latin typeface="Source Code Pro" panose="020B0604020202020204" charset="0"/>
              <a:ea typeface="Calibri" panose="020F0502020204030204" pitchFamily="34" charset="0"/>
              <a:cs typeface="Source Code Pr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" y="1310787"/>
            <a:ext cx="5624981" cy="736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239760"/>
            <a:ext cx="2400423" cy="59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" y="3239760"/>
            <a:ext cx="2829628" cy="596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80640"/>
            <a:ext cx="9144000" cy="543560"/>
          </a:xfrm>
          <a:prstGeom prst="rect">
            <a:avLst/>
          </a:prstGeom>
          <a:solidFill>
            <a:srgbClr val="2C2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8920" y="2670992"/>
            <a:ext cx="747776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E7E7E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</a:t>
            </a:r>
            <a:r>
              <a:rPr lang="en-US" b="1" dirty="0">
                <a:solidFill>
                  <a:srgbClr val="E7E7E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lang="bg-BG" dirty="0">
                <a:solidFill>
                  <a:srgbClr val="E7E7E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Направете заявки за промяна на редове по определен критерий. (2 броя заявки)</a:t>
            </a:r>
            <a:endParaRPr lang="en-US" sz="1100" dirty="0">
              <a:solidFill>
                <a:srgbClr val="E7E7E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308576"/>
            <a:ext cx="268224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E7E7E7"/>
                </a:solidFill>
              </a:rPr>
              <a:t>Заявката от тип изглед показва всички продадени книги и средните им цени</a:t>
            </a:r>
            <a:endParaRPr lang="en-US" dirty="0">
              <a:solidFill>
                <a:srgbClr val="E7E7E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3440" y="1859413"/>
            <a:ext cx="665480" cy="1370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7080" y="1801019"/>
            <a:ext cx="136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soldbooks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6899" y="4236720"/>
            <a:ext cx="2992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1200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Променяме името на дадения автор с друго</a:t>
            </a:r>
            <a:endParaRPr lang="en-US" sz="1200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4200" y="4165600"/>
            <a:ext cx="27686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Променяме броя продадени книги от там където са 3 да станат 7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16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40" y="268930"/>
            <a:ext cx="7660640" cy="661800"/>
          </a:xfrm>
        </p:spPr>
        <p:txBody>
          <a:bodyPr/>
          <a:lstStyle/>
          <a:p>
            <a:pPr algn="l"/>
            <a:r>
              <a:rPr lang="en-US" sz="1400" b="1" dirty="0" err="1">
                <a:solidFill>
                  <a:srgbClr val="E7E7E7"/>
                </a:solidFill>
              </a:rPr>
              <a:t>Задача</a:t>
            </a:r>
            <a:r>
              <a:rPr lang="en-US" sz="1400" b="1" dirty="0">
                <a:solidFill>
                  <a:srgbClr val="E7E7E7"/>
                </a:solidFill>
              </a:rPr>
              <a:t> 6: </a:t>
            </a:r>
            <a:r>
              <a:rPr lang="bg-BG" sz="1400" dirty="0">
                <a:solidFill>
                  <a:srgbClr val="E7E7E7"/>
                </a:solidFill>
              </a:rPr>
              <a:t>Направете заявки за изтриване на редове по определен критерий. (2 броя заявки)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5" y="2104090"/>
            <a:ext cx="3272069" cy="555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40" y="2104091"/>
            <a:ext cx="3272069" cy="555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666" y="2887480"/>
            <a:ext cx="32720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1200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Изтриваме името на дадената компания</a:t>
            </a:r>
            <a:endParaRPr lang="en-US" sz="1200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240" y="2887480"/>
            <a:ext cx="32720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1200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Изтриваме името на държавата на дадения автор</a:t>
            </a:r>
            <a:endParaRPr lang="en-US" sz="1200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pic>
        <p:nvPicPr>
          <p:cNvPr id="1028" name="Picture 4" descr="30 free Google Slides and PowerPoint themes for teachers - Ditch That  Text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37" y="3256708"/>
            <a:ext cx="1588101" cy="1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4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950"/>
            <a:ext cx="8065154" cy="1111770"/>
          </a:xfrm>
        </p:spPr>
        <p:txBody>
          <a:bodyPr/>
          <a:lstStyle/>
          <a:p>
            <a:pPr algn="just"/>
            <a:r>
              <a:rPr lang="en-US" sz="1400" b="1" dirty="0" err="1"/>
              <a:t>Задача</a:t>
            </a:r>
            <a:r>
              <a:rPr lang="en-US" sz="1400" b="1" dirty="0"/>
              <a:t> </a:t>
            </a:r>
            <a:r>
              <a:rPr lang="bg-BG" sz="1400" b="1" dirty="0"/>
              <a:t>7</a:t>
            </a:r>
            <a:r>
              <a:rPr lang="bg-BG" sz="1400" dirty="0"/>
              <a:t>: Направете заявка показваща информация минимум от две таблици. Демонстрирайте използването на подзаявка – колонна и скаларна. Добавете и сортиране по два критерия. (2 броя заявки)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9" y="1615127"/>
            <a:ext cx="3321221" cy="1365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79" y="1283414"/>
            <a:ext cx="2387723" cy="202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250" y="3450652"/>
            <a:ext cx="2992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1200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Селектира най-голямата стойност от колоната цена и я извежда във възходящ ред</a:t>
            </a:r>
            <a:endParaRPr lang="en-US" sz="1200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3781" y="3618293"/>
            <a:ext cx="2992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sz="1200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Селектира 3те най-големи стойности от колоната цена и ги извежда във възходящ ред</a:t>
            </a:r>
            <a:endParaRPr lang="en-US" sz="1200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3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 smtClean="0">
                <a:solidFill>
                  <a:schemeClr val="accent4"/>
                </a:solidFill>
              </a:rPr>
              <a:t>Благодаря за вниманието!</a:t>
            </a:r>
            <a:endParaRPr sz="44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94008" y="4725400"/>
            <a:ext cx="2671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000" dirty="0" smtClean="0">
                <a:solidFill>
                  <a:srgbClr val="E7E7E7"/>
                </a:solidFill>
              </a:rPr>
              <a:t>Изготвила: Владислава Корчева 12Б</a:t>
            </a:r>
            <a:endParaRPr lang="en-US" sz="1000" dirty="0">
              <a:solidFill>
                <a:srgbClr val="E7E7E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92" y="3618924"/>
            <a:ext cx="1194253" cy="119425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Приложение и развитие на проекта</a:t>
            </a:r>
            <a:endParaRPr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Диаграма на таблиците и връзките между тях</a:t>
            </a:r>
            <a:endParaRPr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Всички заявки в проекта</a:t>
            </a:r>
            <a:endParaRPr dirty="0"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Проекта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Диаграма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Заявките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731526" y="135408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>
                <a:solidFill>
                  <a:schemeClr val="accent4"/>
                </a:solidFill>
              </a:rPr>
              <a:t>Bookshop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79606" y="17912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586175" y="1735292"/>
            <a:ext cx="3966721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Както всеки друг бизнес, така този с книгите се нуждае от база от данни, за да прави своите равносметки относно наличност на дадена книга или въвеждането на нова такава.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1480827" y="11850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86880" y="396778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1909986" y="442204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28215" y="1401066"/>
            <a:ext cx="233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FFFF99"/>
                </a:solidFill>
                <a:latin typeface="Source Code Pro" panose="020B0604020202020204" charset="0"/>
                <a:cs typeface="Source Code Pro" panose="020B0604020202020204" charset="0"/>
              </a:rPr>
              <a:t>Приложение</a:t>
            </a:r>
            <a:endParaRPr lang="en-US" sz="2000" b="1" dirty="0">
              <a:solidFill>
                <a:srgbClr val="FFFF99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370" y="1476782"/>
            <a:ext cx="146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FFFF99"/>
                </a:solidFill>
                <a:latin typeface="Source Code Pro" panose="020B0604020202020204" charset="0"/>
                <a:cs typeface="Source Code Pro" panose="020B0604020202020204" charset="0"/>
              </a:rPr>
              <a:t>Развитие</a:t>
            </a:r>
            <a:endParaRPr lang="en-US" sz="1600" b="1" dirty="0">
              <a:solidFill>
                <a:srgbClr val="FFFF99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040" y="1855776"/>
            <a:ext cx="302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В бъдеще тази  база от данни може да подпомогне за направата на приложение, свързано с дадена кмижарница</a:t>
            </a:r>
            <a:endParaRPr lang="en-US" sz="1600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247750" y="3884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>
                <a:solidFill>
                  <a:srgbClr val="BD64B5"/>
                </a:solidFill>
              </a:rPr>
              <a:t>Диаграмата</a:t>
            </a:r>
            <a:endParaRPr sz="4000" dirty="0">
              <a:solidFill>
                <a:srgbClr val="BD64B5"/>
              </a:solidFill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1135633" y="19733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1615543" y="5257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" name="Google Shape;407;p35"/>
          <p:cNvSpPr txBox="1">
            <a:spLocks/>
          </p:cNvSpPr>
          <p:nvPr/>
        </p:nvSpPr>
        <p:spPr>
          <a:xfrm>
            <a:off x="188233" y="24506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" sz="6000" dirty="0" smtClean="0">
                <a:solidFill>
                  <a:srgbClr val="FD4A4A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0</a:t>
            </a:r>
            <a:r>
              <a:rPr lang="bg-BG" sz="6000" dirty="0" smtClean="0">
                <a:solidFill>
                  <a:srgbClr val="FD4A4A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2</a:t>
            </a:r>
            <a:endParaRPr lang="en" sz="6000" dirty="0">
              <a:solidFill>
                <a:srgbClr val="FD4A4A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304360"/>
            <a:ext cx="5903819" cy="36439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4" y="1965909"/>
            <a:ext cx="3156112" cy="1994002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332436" y="528320"/>
            <a:ext cx="395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 </a:t>
            </a:r>
            <a:r>
              <a:rPr lang="en-US" sz="24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Book(</a:t>
            </a:r>
            <a:r>
              <a:rPr lang="bg-BG" sz="24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Книга</a:t>
            </a:r>
            <a:r>
              <a:rPr lang="en-US" sz="24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)</a:t>
            </a:r>
            <a:endParaRPr lang="en-US" sz="2400" b="1" dirty="0">
              <a:solidFill>
                <a:srgbClr val="BD64B5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8888" y="1376680"/>
            <a:ext cx="3135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Таблицата съдържа  8 колони:</a:t>
            </a:r>
          </a:p>
          <a:p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BookID -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 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primary key</a:t>
            </a: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AuthorID</a:t>
            </a:r>
            <a:endParaRPr lang="en-US" dirty="0" smtClean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BookName</a:t>
            </a:r>
            <a:endParaRPr lang="en-US" dirty="0" smtClean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AuthorName</a:t>
            </a:r>
            <a:endParaRPr lang="en-US" dirty="0" smtClean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Genre</a:t>
            </a:r>
          </a:p>
          <a:p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Release</a:t>
            </a:r>
          </a:p>
          <a:p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Price</a:t>
            </a: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BookStatus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9756" y="1376680"/>
            <a:ext cx="2798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Възките с другите таблици:</a:t>
            </a:r>
          </a:p>
          <a:p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</a:t>
            </a:r>
          </a:p>
          <a:p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Sales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12644" y="1148080"/>
            <a:ext cx="23446" cy="3995420"/>
          </a:xfrm>
          <a:prstGeom prst="line">
            <a:avLst/>
          </a:prstGeom>
          <a:ln>
            <a:solidFill>
              <a:srgbClr val="BD64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653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88" y="2021167"/>
            <a:ext cx="3187864" cy="1466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9800" y="487462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 </a:t>
            </a:r>
            <a:r>
              <a:rPr lang="en-US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Author(</a:t>
            </a:r>
            <a:r>
              <a:rPr lang="bg-BG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Автор</a:t>
            </a:r>
            <a:r>
              <a:rPr lang="en-US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1920" y="143639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Таблицата съдържа  </a:t>
            </a:r>
            <a:r>
              <a:rPr lang="en-US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4</a:t>
            </a:r>
            <a:r>
              <a:rPr lang="bg-BG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 </a:t>
            </a:r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колони:</a:t>
            </a: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AuthorID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 - primary 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key</a:t>
            </a:r>
          </a:p>
          <a:p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BookID - 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foreign key</a:t>
            </a:r>
            <a:endParaRPr lang="de-DE" dirty="0" smtClean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AuthorName</a:t>
            </a:r>
            <a:endParaRPr lang="en-US" dirty="0" smtClean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Country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" y="311876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Възките с другите таблици:</a:t>
            </a:r>
          </a:p>
          <a:p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</a:t>
            </a:r>
          </a:p>
          <a:p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858144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2" y="2082756"/>
            <a:ext cx="3200564" cy="16891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68314" y="568742"/>
            <a:ext cx="5125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 </a:t>
            </a:r>
            <a:r>
              <a:rPr lang="en-US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Sales(</a:t>
            </a:r>
            <a:r>
              <a:rPr lang="bg-BG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Продажби</a:t>
            </a:r>
            <a:r>
              <a:rPr lang="en-US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561080" y="1368128"/>
            <a:ext cx="31343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Таблицата съдържа  </a:t>
            </a:r>
            <a:r>
              <a:rPr lang="en-US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5</a:t>
            </a:r>
            <a:r>
              <a:rPr lang="bg-BG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 </a:t>
            </a:r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колони:</a:t>
            </a:r>
          </a:p>
          <a:p>
            <a:r>
              <a:rPr lang="en-US" dirty="0" err="1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S</a:t>
            </a:r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alesID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 - primary key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BookID</a:t>
            </a:r>
            <a:r>
              <a:rPr lang="de-DE" dirty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- 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foreign 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key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err="1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BookName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Price</a:t>
            </a: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SoldBooks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12644" y="1148080"/>
            <a:ext cx="23446" cy="3995420"/>
          </a:xfrm>
          <a:prstGeom prst="line">
            <a:avLst/>
          </a:prstGeom>
          <a:ln>
            <a:solidFill>
              <a:srgbClr val="BD64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22922" y="1368128"/>
            <a:ext cx="3265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Възките с другите таблици:</a:t>
            </a:r>
          </a:p>
          <a:p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Book</a:t>
            </a:r>
            <a:endParaRPr lang="de-DE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2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84" y="2024334"/>
            <a:ext cx="3130711" cy="17653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4359" y="467142"/>
            <a:ext cx="555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b="1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 </a:t>
            </a:r>
            <a:r>
              <a:rPr lang="en-US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Company(</a:t>
            </a:r>
            <a:r>
              <a:rPr lang="bg-BG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Компания</a:t>
            </a:r>
            <a:r>
              <a:rPr lang="en-US" sz="2800" b="1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" y="133183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Таблицата съдържа  </a:t>
            </a:r>
            <a:r>
              <a:rPr lang="en-US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5</a:t>
            </a:r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 колони:</a:t>
            </a: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CompanyID</a:t>
            </a:r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 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- primary key</a:t>
            </a: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AuthorID</a:t>
            </a:r>
            <a:r>
              <a:rPr lang="de-DE" dirty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- </a:t>
            </a:r>
            <a:r>
              <a:rPr lang="en-US" dirty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foreign key</a:t>
            </a: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CompanyName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err="1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AuthorName</a:t>
            </a:r>
            <a:endParaRPr lang="en-US" dirty="0" smtClean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Release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080" y="279669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dirty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Възките с другите </a:t>
            </a:r>
            <a:r>
              <a:rPr lang="bg-BG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таблици:</a:t>
            </a:r>
            <a:endParaRPr lang="en-US" dirty="0">
              <a:solidFill>
                <a:srgbClr val="BD64B5"/>
              </a:solidFill>
              <a:latin typeface="Source Code Pro" panose="020B0604020202020204" charset="0"/>
              <a:cs typeface="Source Code Pro" panose="020B0604020202020204" charset="0"/>
            </a:endParaRPr>
          </a:p>
          <a:p>
            <a:r>
              <a:rPr lang="en-US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Author</a:t>
            </a:r>
            <a:endParaRPr lang="bg-BG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4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627357" y="110496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b="1" dirty="0" err="1"/>
              <a:t>Задача</a:t>
            </a:r>
            <a:r>
              <a:rPr lang="en-US" sz="1200" b="1" dirty="0"/>
              <a:t> 2: </a:t>
            </a:r>
            <a:r>
              <a:rPr lang="bg-BG" sz="1200" dirty="0"/>
              <a:t>Направете заявки за проекция на избрани от вас таблици. (2 броя заявки) </a:t>
            </a:r>
            <a:endParaRPr sz="1200" dirty="0">
              <a:solidFill>
                <a:schemeClr val="lt2"/>
              </a:solidFill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" y="1471283"/>
            <a:ext cx="4392427" cy="41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6" y="1465880"/>
            <a:ext cx="3791445" cy="14097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27703" y="1574476"/>
            <a:ext cx="406400" cy="206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" y="3138382"/>
            <a:ext cx="4656641" cy="482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5" y="3129280"/>
            <a:ext cx="3791445" cy="1828693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>
            <a:off x="4769673" y="3276400"/>
            <a:ext cx="314551" cy="206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786" y="181638"/>
            <a:ext cx="10150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" sz="5400" dirty="0" smtClean="0">
                <a:solidFill>
                  <a:srgbClr val="FD4A4A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0</a:t>
            </a:r>
            <a:r>
              <a:rPr lang="en-US" sz="5400" dirty="0" smtClean="0">
                <a:solidFill>
                  <a:srgbClr val="FD4A4A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3</a:t>
            </a:r>
            <a:endParaRPr lang="en" sz="5400" dirty="0">
              <a:solidFill>
                <a:srgbClr val="FD4A4A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593" y="281051"/>
            <a:ext cx="31341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g-BG" sz="4800" dirty="0" smtClean="0">
                <a:solidFill>
                  <a:srgbClr val="BD64B5"/>
                </a:solidFill>
                <a:latin typeface="Source Code Pro" panose="020B0604020202020204" charset="0"/>
                <a:cs typeface="Source Code Pro" panose="020B0604020202020204" charset="0"/>
              </a:rPr>
              <a:t>Заявките</a:t>
            </a:r>
            <a:endParaRPr lang="bg-BG" sz="4800" dirty="0">
              <a:solidFill>
                <a:srgbClr val="BD64B5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  <p:sp>
        <p:nvSpPr>
          <p:cNvPr id="49" name="Google Shape;651;p42"/>
          <p:cNvSpPr txBox="1"/>
          <p:nvPr/>
        </p:nvSpPr>
        <p:spPr>
          <a:xfrm>
            <a:off x="1125084" y="64183"/>
            <a:ext cx="704700" cy="11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" name="Google Shape;412;p35"/>
          <p:cNvSpPr txBox="1"/>
          <p:nvPr/>
        </p:nvSpPr>
        <p:spPr>
          <a:xfrm>
            <a:off x="1477434" y="45457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289" y="2089400"/>
            <a:ext cx="38624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Проектираме</a:t>
            </a:r>
            <a:r>
              <a:rPr lang="bg-BG" dirty="0" smtClean="0">
                <a:solidFill>
                  <a:srgbClr val="E7E7E7"/>
                </a:solidFill>
              </a:rPr>
              <a:t> само избраните колони</a:t>
            </a:r>
            <a:endParaRPr lang="en-US" dirty="0">
              <a:solidFill>
                <a:srgbClr val="E7E7E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080" y="3848205"/>
            <a:ext cx="34493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Проектираме колони от две различни таблици с </a:t>
            </a:r>
            <a:r>
              <a:rPr lang="de-DE" dirty="0" smtClean="0">
                <a:solidFill>
                  <a:srgbClr val="E7E7E7"/>
                </a:solidFill>
                <a:latin typeface="Source Code Pro" panose="020B0604020202020204" charset="0"/>
                <a:cs typeface="Source Code Pro" panose="020B0604020202020204" charset="0"/>
              </a:rPr>
              <a:t>Join</a:t>
            </a:r>
            <a:endParaRPr lang="en-US" dirty="0">
              <a:solidFill>
                <a:srgbClr val="E7E7E7"/>
              </a:solidFill>
              <a:latin typeface="Source Code Pro" panose="020B0604020202020204" charset="0"/>
              <a:cs typeface="Source Code Pro" panose="020B060402020202020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478</Words>
  <Application>Microsoft Office PowerPoint</Application>
  <PresentationFormat>On-screen Show (16:9)</PresentationFormat>
  <Paragraphs>100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Bebas Neue</vt:lpstr>
      <vt:lpstr>Anaheim</vt:lpstr>
      <vt:lpstr>Source Code Pro</vt:lpstr>
      <vt:lpstr>Fira Code</vt:lpstr>
      <vt:lpstr>Arial</vt:lpstr>
      <vt:lpstr>Arial Unicode MS</vt:lpstr>
      <vt:lpstr>Comfortaa</vt:lpstr>
      <vt:lpstr>Calibri</vt:lpstr>
      <vt:lpstr>Source Code Pro Medium</vt:lpstr>
      <vt:lpstr>Times New Roman</vt:lpstr>
      <vt:lpstr>Nunito Light</vt:lpstr>
      <vt:lpstr>Introduction to Java Programming for High School by Slidesgo</vt:lpstr>
      <vt:lpstr>База данни</vt:lpstr>
      <vt:lpstr>01</vt:lpstr>
      <vt:lpstr>Bookshop</vt:lpstr>
      <vt:lpstr>Диаграмата</vt:lpstr>
      <vt:lpstr>PowerPoint Presentation</vt:lpstr>
      <vt:lpstr>PowerPoint Presentation</vt:lpstr>
      <vt:lpstr>PowerPoint Presentation</vt:lpstr>
      <vt:lpstr>PowerPoint Presentation</vt:lpstr>
      <vt:lpstr>Задача 2: Направете заявки за проекция на избрани от вас таблици. (2 броя заявки) </vt:lpstr>
      <vt:lpstr>PowerPoint Presentation</vt:lpstr>
      <vt:lpstr>PowerPoint Presentation</vt:lpstr>
      <vt:lpstr>Задача 6: Направете заявки за изтриване на редове по определен критерий. (2 броя заявки) </vt:lpstr>
      <vt:lpstr>PowerPoint Presentation</vt:lpstr>
      <vt:lpstr>Благодаря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данни</dc:title>
  <dc:creator>TUF GAMING</dc:creator>
  <cp:lastModifiedBy>TUF GAMING</cp:lastModifiedBy>
  <cp:revision>17</cp:revision>
  <dcterms:modified xsi:type="dcterms:W3CDTF">2024-01-07T20:58:10Z</dcterms:modified>
</cp:coreProperties>
</file>