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5"/>
    <p:restoredTop sz="94650"/>
  </p:normalViewPr>
  <p:slideViewPr>
    <p:cSldViewPr snapToGrid="0" snapToObjects="1">
      <p:cViewPr>
        <p:scale>
          <a:sx n="124" d="100"/>
          <a:sy n="124" d="100"/>
        </p:scale>
        <p:origin x="-11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EAC45-64FF-954D-8A63-52989B758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31E66-1136-D143-BFE3-95E796734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3890B-3DAB-924E-BD30-4EB4D049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72A5-736A-7345-9C9D-67F78627F46E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F5A95-1834-CB42-B3B8-D2AC9D32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09053-E8A3-BC45-89C2-743AE8E0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90C4-3954-CE4A-9157-E292A775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15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5ADA-871D-7447-B5A3-434191C5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5A808-2F94-1E46-9F11-37BB08D24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2319F-B25F-424D-9F12-6386D311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72A5-736A-7345-9C9D-67F78627F46E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C702B-9849-3B48-8BAE-B97E5180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A4452-7029-1C44-BCFC-62905EDAC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90C4-3954-CE4A-9157-E292A775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0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4840E-8873-E34B-AB1E-C0210E2FF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354B7-E6E0-0049-910A-2167804BD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1EFF6-84F8-2241-99DD-D6FB460E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72A5-736A-7345-9C9D-67F78627F46E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62BF0-BAB8-C944-B739-E27E70895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D2110-EE8D-1944-9F27-C803F6FBF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90C4-3954-CE4A-9157-E292A775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1E3F2-0ED5-7847-BA55-5157A3033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AFA6E-D6B2-F447-9E58-5ACA114B5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D6CBC-1E46-544A-AE34-4622E591C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72A5-736A-7345-9C9D-67F78627F46E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4E437-C994-4342-8851-3C0E309FB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71895-2583-4F4F-AD6F-59A8D375A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90C4-3954-CE4A-9157-E292A775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6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9E92-DEB7-6146-9090-111C61CC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FFDF3-3DC3-0241-BBE7-58D58EA9D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B39D2-63CA-BF4B-88D2-F1A4B9C44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72A5-736A-7345-9C9D-67F78627F46E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BB106-F817-ED4A-9018-D6FD8B5E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3ED32-5CAC-AC46-9944-E26FFE29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90C4-3954-CE4A-9157-E292A775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9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DD5E-3069-C24C-9A7A-8ACF6C92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E73BB-D5E4-6C40-838A-FFA32EACC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AA575-25E5-EE49-B9AB-1ADF281D6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E9D37-D38B-574B-BB0B-D59D1FEA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72A5-736A-7345-9C9D-67F78627F46E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A9ABE-A09E-114C-9379-0100AFE46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1444C-E0FD-DA4A-A526-08F994D4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90C4-3954-CE4A-9157-E292A775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0E636-1A6B-5544-A7B3-6F14730FB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B316C-49B9-6445-9495-6ED8572CC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752D3-7B70-0B49-909B-A8DDB74ED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6A4D2-7E04-AF45-A1C6-1A8E5BFAA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62F841-AA12-F747-8EBF-054F57CD8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147A3D-3CB6-DF45-AB67-CE8A8BD35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72A5-736A-7345-9C9D-67F78627F46E}" type="datetimeFigureOut">
              <a:rPr lang="en-US" smtClean="0"/>
              <a:t>1/20/22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5CA1DC-D509-3947-9666-E14C720F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E1DC07-555C-F14B-89D2-723128DC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90C4-3954-CE4A-9157-E292A775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5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973B-9D94-D047-A79C-CC7215E9C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08A19A-8469-404F-989B-EBAD534F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72A5-736A-7345-9C9D-67F78627F46E}" type="datetimeFigureOut">
              <a:rPr lang="en-US" smtClean="0"/>
              <a:t>1/20/22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F40DD-2936-B347-9A14-97A871EEF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73C38-0CEF-0347-A263-2806E741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90C4-3954-CE4A-9157-E292A775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3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AF7D6-72A9-BE4C-AFBA-7296BED66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72A5-736A-7345-9C9D-67F78627F46E}" type="datetimeFigureOut">
              <a:rPr lang="en-US" smtClean="0"/>
              <a:t>1/20/22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D66D2-C866-BD41-A5E3-B4EF55FF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5F0C7-576F-5A4E-8EF0-7B8061D8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90C4-3954-CE4A-9157-E292A775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5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918D-99F5-554F-9CBF-517375314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1EA5F-4A41-344F-88E6-1FFDD49A0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25FEA-689F-4E49-AF9C-555525C13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A3CA4-0BC5-EC4C-A372-9E061AAF8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72A5-736A-7345-9C9D-67F78627F46E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E363A-CC46-5042-9D07-496824729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0E674-0200-454B-9E03-D5C19C194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90C4-3954-CE4A-9157-E292A775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2D599-405E-3E4D-B841-0FF481EAB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83110-8F5A-CB41-A739-F471B72AA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20128-5DBD-2746-B262-FB19C3E32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2F6B2-0FCE-2440-993B-3604F903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72A5-736A-7345-9C9D-67F78627F46E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EBBC2-775D-0C4B-AD4A-D152D5E2C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A8F1F-EAB7-E946-9630-3BCB0708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90C4-3954-CE4A-9157-E292A775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1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8762EB-973B-F944-AA7F-848AF631C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299F2-124D-744D-8082-93815BFFE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C611D-EE34-7A42-A622-099EEB9FF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D72A5-736A-7345-9C9D-67F78627F46E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785CB-E08E-B340-B69F-67DC60463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2CC16-6DC5-D64F-9D60-4432A4A6E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890C4-3954-CE4A-9157-E292A775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1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BE24CE-EB1F-AF49-B234-8915A91AC9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45" t="3958" r="53024" b="5001"/>
          <a:stretch/>
        </p:blipFill>
        <p:spPr>
          <a:xfrm>
            <a:off x="4432977" y="752077"/>
            <a:ext cx="2214563" cy="4066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6BD90C-9FDA-104F-8817-08901468E3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27" t="2812" r="73647" b="2187"/>
          <a:stretch/>
        </p:blipFill>
        <p:spPr>
          <a:xfrm>
            <a:off x="385971" y="171450"/>
            <a:ext cx="828675" cy="65151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D5EB2D-EC20-A948-9C6B-4E8C05F6E5C3}"/>
              </a:ext>
            </a:extLst>
          </p:cNvPr>
          <p:cNvCxnSpPr>
            <a:cxnSpLocks/>
          </p:cNvCxnSpPr>
          <p:nvPr/>
        </p:nvCxnSpPr>
        <p:spPr>
          <a:xfrm flipV="1">
            <a:off x="3594292" y="1402578"/>
            <a:ext cx="919139" cy="14501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5D050B-7EBB-E444-B085-36B17A6CC476}"/>
              </a:ext>
            </a:extLst>
          </p:cNvPr>
          <p:cNvCxnSpPr>
            <a:cxnSpLocks/>
          </p:cNvCxnSpPr>
          <p:nvPr/>
        </p:nvCxnSpPr>
        <p:spPr>
          <a:xfrm flipV="1">
            <a:off x="3604618" y="1433951"/>
            <a:ext cx="818033" cy="151389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95296C-A899-EC49-9620-ED1981E143F9}"/>
              </a:ext>
            </a:extLst>
          </p:cNvPr>
          <p:cNvCxnSpPr>
            <a:cxnSpLocks/>
          </p:cNvCxnSpPr>
          <p:nvPr/>
        </p:nvCxnSpPr>
        <p:spPr>
          <a:xfrm>
            <a:off x="3604618" y="2947843"/>
            <a:ext cx="894392" cy="84841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B52DBE-CF7A-E945-8AC4-42A12FA35869}"/>
              </a:ext>
            </a:extLst>
          </p:cNvPr>
          <p:cNvCxnSpPr>
            <a:cxnSpLocks/>
          </p:cNvCxnSpPr>
          <p:nvPr/>
        </p:nvCxnSpPr>
        <p:spPr>
          <a:xfrm flipV="1">
            <a:off x="3614889" y="3764885"/>
            <a:ext cx="873795" cy="7930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E47B2E-2E98-3E48-A695-761F20FF38AC}"/>
              </a:ext>
            </a:extLst>
          </p:cNvPr>
          <p:cNvCxnSpPr>
            <a:cxnSpLocks/>
          </p:cNvCxnSpPr>
          <p:nvPr/>
        </p:nvCxnSpPr>
        <p:spPr>
          <a:xfrm>
            <a:off x="3594292" y="1547596"/>
            <a:ext cx="904718" cy="221728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BA988A-A4B3-334C-8D44-0EB4F12C61E5}"/>
              </a:ext>
            </a:extLst>
          </p:cNvPr>
          <p:cNvSpPr txBox="1"/>
          <p:nvPr/>
        </p:nvSpPr>
        <p:spPr>
          <a:xfrm>
            <a:off x="1489648" y="910961"/>
            <a:ext cx="2125241" cy="938719"/>
          </a:xfrm>
          <a:prstGeom prst="rect">
            <a:avLst/>
          </a:prstGeom>
          <a:noFill/>
          <a:ln w="38100">
            <a:solidFill>
              <a:srgbClr val="FEBF2D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Laminin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Non-integrin membrane ECM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 motility (MET/PK2 signaling)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3F60CB-6993-4541-BBDE-F7F63B154274}"/>
              </a:ext>
            </a:extLst>
          </p:cNvPr>
          <p:cNvSpPr txBox="1"/>
          <p:nvPr/>
        </p:nvSpPr>
        <p:spPr>
          <a:xfrm>
            <a:off x="1468008" y="2321004"/>
            <a:ext cx="2136609" cy="1446550"/>
          </a:xfrm>
          <a:prstGeom prst="rect">
            <a:avLst/>
          </a:prstGeom>
          <a:noFill/>
          <a:ln w="38100">
            <a:solidFill>
              <a:srgbClr val="A5A5A5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 migration (+)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Interleukin signaling (IL4/13)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MAPK signaling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PI3K signaling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 to growth factors/estrogen receptor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signalling</a:t>
            </a:r>
            <a:endParaRPr lang="en-US" sz="11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BFB887-1B70-AE40-9FE1-D30CFE82A7C9}"/>
              </a:ext>
            </a:extLst>
          </p:cNvPr>
          <p:cNvSpPr txBox="1"/>
          <p:nvPr/>
        </p:nvSpPr>
        <p:spPr>
          <a:xfrm>
            <a:off x="1454576" y="4214820"/>
            <a:ext cx="2125241" cy="17851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WNT signaling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NF-kB signaling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Regulation of T cell proliferation &amp; innate immune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Cell cycle (negative regulation of G2/M transition)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Interleukin signaling (IL1)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Signaling by Hedgehog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D02BA3-47DF-A944-9070-792694ECF6D4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073191" y="1380321"/>
            <a:ext cx="416457" cy="19006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4A490D-222A-684C-AF7B-A41C70B38086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075017" y="1570386"/>
            <a:ext cx="392991" cy="147389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A175CD-ADB7-5B42-A8D0-C4022BF22E59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073191" y="3044279"/>
            <a:ext cx="394817" cy="14077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13375B-C8A7-8445-B4FA-37C7A9C97ABC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073191" y="4452075"/>
            <a:ext cx="381385" cy="655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19D982-0290-8E4A-8582-52FC55C93C74}"/>
              </a:ext>
            </a:extLst>
          </p:cNvPr>
          <p:cNvCxnSpPr>
            <a:cxnSpLocks/>
          </p:cNvCxnSpPr>
          <p:nvPr/>
        </p:nvCxnSpPr>
        <p:spPr>
          <a:xfrm flipV="1">
            <a:off x="3600468" y="1516224"/>
            <a:ext cx="832509" cy="30417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BCCDFA8-B7BB-7D49-8CF8-9B2DC8BCA6E1}"/>
              </a:ext>
            </a:extLst>
          </p:cNvPr>
          <p:cNvSpPr txBox="1"/>
          <p:nvPr/>
        </p:nvSpPr>
        <p:spPr>
          <a:xfrm>
            <a:off x="6657866" y="3776542"/>
            <a:ext cx="2942012" cy="9387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Integrin-mediated cell adhesion</a:t>
            </a:r>
          </a:p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ECM interactions</a:t>
            </a:r>
          </a:p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Laminin interactions</a:t>
            </a:r>
          </a:p>
          <a:p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Syndecan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interactions</a:t>
            </a:r>
          </a:p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Hemostasis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171619-59DB-F54A-8A34-82EF28E1996D}"/>
              </a:ext>
            </a:extLst>
          </p:cNvPr>
          <p:cNvSpPr txBox="1"/>
          <p:nvPr/>
        </p:nvSpPr>
        <p:spPr>
          <a:xfrm>
            <a:off x="6552717" y="1033246"/>
            <a:ext cx="2942012" cy="7694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Antigen processing and presentation</a:t>
            </a:r>
          </a:p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Chemokine signaling</a:t>
            </a:r>
          </a:p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Cytokine signaling</a:t>
            </a:r>
          </a:p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Defense response mechanisms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B9E2FB-EF2F-D441-9A8C-7A2491E6010D}"/>
              </a:ext>
            </a:extLst>
          </p:cNvPr>
          <p:cNvSpPr txBox="1"/>
          <p:nvPr/>
        </p:nvSpPr>
        <p:spPr>
          <a:xfrm>
            <a:off x="9847385" y="59084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</p:spTree>
    <p:extLst>
      <p:ext uri="{BB962C8B-B14F-4D97-AF65-F5344CB8AC3E}">
        <p14:creationId xmlns:p14="http://schemas.microsoft.com/office/powerpoint/2010/main" val="7278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6BD90C-9FDA-104F-8817-08901468E3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27" t="2812" r="73647" b="2187"/>
          <a:stretch/>
        </p:blipFill>
        <p:spPr>
          <a:xfrm>
            <a:off x="385971" y="171450"/>
            <a:ext cx="828675" cy="65151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D5EB2D-EC20-A948-9C6B-4E8C05F6E5C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614889" y="1187960"/>
            <a:ext cx="848957" cy="113037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5D050B-7EBB-E444-B085-36B17A6CC476}"/>
              </a:ext>
            </a:extLst>
          </p:cNvPr>
          <p:cNvCxnSpPr>
            <a:cxnSpLocks/>
          </p:cNvCxnSpPr>
          <p:nvPr/>
        </p:nvCxnSpPr>
        <p:spPr>
          <a:xfrm flipV="1">
            <a:off x="3604618" y="2307332"/>
            <a:ext cx="869554" cy="64051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95296C-A899-EC49-9620-ED1981E143F9}"/>
              </a:ext>
            </a:extLst>
          </p:cNvPr>
          <p:cNvCxnSpPr>
            <a:cxnSpLocks/>
          </p:cNvCxnSpPr>
          <p:nvPr/>
        </p:nvCxnSpPr>
        <p:spPr>
          <a:xfrm>
            <a:off x="3604618" y="2947843"/>
            <a:ext cx="859228" cy="144121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B52DBE-CF7A-E945-8AC4-42A12FA35869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579817" y="4391724"/>
            <a:ext cx="898595" cy="484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E47B2E-2E98-3E48-A695-761F20FF38A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614889" y="1187960"/>
            <a:ext cx="848957" cy="312151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BA988A-A4B3-334C-8D44-0EB4F12C61E5}"/>
              </a:ext>
            </a:extLst>
          </p:cNvPr>
          <p:cNvSpPr txBox="1"/>
          <p:nvPr/>
        </p:nvSpPr>
        <p:spPr>
          <a:xfrm>
            <a:off x="1489648" y="910961"/>
            <a:ext cx="2125241" cy="553998"/>
          </a:xfrm>
          <a:prstGeom prst="rect">
            <a:avLst/>
          </a:prstGeom>
          <a:noFill/>
          <a:ln w="38100">
            <a:solidFill>
              <a:srgbClr val="FEBF2D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Laminin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ECM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 motility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3F60CB-6993-4541-BBDE-F7F63B154274}"/>
              </a:ext>
            </a:extLst>
          </p:cNvPr>
          <p:cNvSpPr txBox="1"/>
          <p:nvPr/>
        </p:nvSpPr>
        <p:spPr>
          <a:xfrm>
            <a:off x="1468008" y="2321004"/>
            <a:ext cx="2136609" cy="861774"/>
          </a:xfrm>
          <a:prstGeom prst="rect">
            <a:avLst/>
          </a:prstGeom>
          <a:noFill/>
          <a:ln w="38100">
            <a:solidFill>
              <a:srgbClr val="A5A5A5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 migration (+)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Interleukin signaling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MAPK signaling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PI3K signaling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Estrogen receptor </a:t>
            </a:r>
            <a:r>
              <a:rPr lang="en-US" sz="1000" dirty="0" err="1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signalling</a:t>
            </a:r>
            <a:endParaRPr lang="en-US" sz="10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BFB887-1B70-AE40-9FE1-D30CFE82A7C9}"/>
              </a:ext>
            </a:extLst>
          </p:cNvPr>
          <p:cNvSpPr txBox="1"/>
          <p:nvPr/>
        </p:nvSpPr>
        <p:spPr>
          <a:xfrm>
            <a:off x="1454576" y="4214820"/>
            <a:ext cx="2125241" cy="13234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WNT signaling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NF-kB signaling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Interleukin signaling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Regulation of T cell proliferation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Innate immune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Cell cycle arrest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Signaling by Hedgehog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D02BA3-47DF-A944-9070-792694ECF6D4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073191" y="1187960"/>
            <a:ext cx="416457" cy="38242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4A490D-222A-684C-AF7B-A41C70B38086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075017" y="1570386"/>
            <a:ext cx="392991" cy="118150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A175CD-ADB7-5B42-A8D0-C4022BF22E59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073191" y="2751891"/>
            <a:ext cx="394817" cy="17001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13375B-C8A7-8445-B4FA-37C7A9C97ABC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073191" y="4452075"/>
            <a:ext cx="381385" cy="42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19D982-0290-8E4A-8582-52FC55C93C7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579817" y="2321004"/>
            <a:ext cx="894355" cy="25555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BCCDFA8-B7BB-7D49-8CF8-9B2DC8BCA6E1}"/>
              </a:ext>
            </a:extLst>
          </p:cNvPr>
          <p:cNvSpPr txBox="1"/>
          <p:nvPr/>
        </p:nvSpPr>
        <p:spPr>
          <a:xfrm>
            <a:off x="6823976" y="3943350"/>
            <a:ext cx="2942012" cy="8617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Integrin-mediated cell adhesion</a:t>
            </a: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ECM interactions</a:t>
            </a: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Laminin interactions</a:t>
            </a:r>
          </a:p>
          <a:p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Syndecan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interactions</a:t>
            </a: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Hemostasis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171619-59DB-F54A-8A34-82EF28E1996D}"/>
              </a:ext>
            </a:extLst>
          </p:cNvPr>
          <p:cNvSpPr txBox="1"/>
          <p:nvPr/>
        </p:nvSpPr>
        <p:spPr>
          <a:xfrm>
            <a:off x="6867833" y="1532207"/>
            <a:ext cx="2942012" cy="707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Antigen processing and presentation</a:t>
            </a: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Chemokine signaling</a:t>
            </a: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Cytokine signaling</a:t>
            </a: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Defense response mechanisms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B9E2FB-EF2F-D441-9A8C-7A2491E6010D}"/>
              </a:ext>
            </a:extLst>
          </p:cNvPr>
          <p:cNvSpPr txBox="1"/>
          <p:nvPr/>
        </p:nvSpPr>
        <p:spPr>
          <a:xfrm>
            <a:off x="10086164" y="93374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BE36D-A504-B04F-9EB1-13ED3263CB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3" t="4102" r="55917" b="5000"/>
          <a:stretch/>
        </p:blipFill>
        <p:spPr>
          <a:xfrm>
            <a:off x="4509281" y="1212178"/>
            <a:ext cx="2282248" cy="391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53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148</Words>
  <Application>Microsoft Macintosh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Martina Poletti (EI)</dc:creator>
  <cp:lastModifiedBy>Martina Poletti (EI)</cp:lastModifiedBy>
  <cp:revision>4</cp:revision>
  <dcterms:created xsi:type="dcterms:W3CDTF">2022-01-14T10:43:31Z</dcterms:created>
  <dcterms:modified xsi:type="dcterms:W3CDTF">2022-01-20T14:20:04Z</dcterms:modified>
</cp:coreProperties>
</file>