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3" r:id="rId5"/>
    <p:sldId id="259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백경민" initials="백" lastIdx="1" clrIdx="0">
    <p:extLst>
      <p:ext uri="{19B8F6BF-5375-455C-9EA6-DF929625EA0E}">
        <p15:presenceInfo xmlns:p15="http://schemas.microsoft.com/office/powerpoint/2012/main" userId="S::20175135@hallym.ac.kr::7df8c7b2-13e2-4d65-9ffd-4f5372cf294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860C5-98DD-443E-8AA7-DAA30F270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A0F3A-44CA-4922-8EA1-137972236B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B6FA9E-6FF4-432D-80AD-66B6129D0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EA55-1358-489C-A8AB-3166FAFCFB4B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D98327-3EFE-40DD-A5E5-7E28983A3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08B6A9-54A8-4307-9CA3-4271B5781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5F7F5-5C09-46FF-A6FC-979AD3985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380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22AAB-DE87-4C62-B48B-FF11BE2C0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338858-8C23-4562-9AE1-C67089403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821C9B-D197-430F-A396-D6BAFD55C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EA55-1358-489C-A8AB-3166FAFCFB4B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C0594E-FD2C-4851-866A-7A00D82AA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C9FC90-4B9C-454A-8EBA-939A0EE0A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5F7F5-5C09-46FF-A6FC-979AD3985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17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B89BB3-6FF4-456E-B078-3B8196B7D6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FFE733-1D8A-4EC5-B9BB-9EA62478A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697402-6883-4AE2-ACDB-FCFA9F47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EA55-1358-489C-A8AB-3166FAFCFB4B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27FBA3-FE3F-47DF-8430-0D973C7FF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77D370-86E8-441B-B51E-4E311C276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5F7F5-5C09-46FF-A6FC-979AD3985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684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7AF08-374F-4F08-966C-E06476FB2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D5F07B-D3BF-449D-A28F-72850A1E9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EECD13-AD58-4B12-9266-8B5D85428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EA55-1358-489C-A8AB-3166FAFCFB4B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62739A-2F20-4FAF-B20F-31D099735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A41AD4-4891-4E7F-AF3C-76EBFCBD1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5F7F5-5C09-46FF-A6FC-979AD3985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617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42A618-8D59-403F-8714-997F8665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EBCAEF-CECA-4D2D-8632-FBAEAB453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CEE777-47F2-4D9E-A92A-D9A8511A0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EA55-1358-489C-A8AB-3166FAFCFB4B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31695B-0E6B-4D64-A48C-20AEDB7B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6A8D92-3940-42BC-BDD1-10C9AC0C3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5F7F5-5C09-46FF-A6FC-979AD3985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136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CCCA2-01D9-4636-8E3C-4B1B46B10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FC127E-3DE8-4DF1-8830-972EFCB697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D5C9F1-3DF9-4056-9446-02488A510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BE6044-BE52-4A95-8780-8CC37C066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EA55-1358-489C-A8AB-3166FAFCFB4B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7D134A-3048-4FC7-8607-57B6BD126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77FEB0-DF1C-427B-87D4-51334C356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5F7F5-5C09-46FF-A6FC-979AD3985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997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467DA-9F0D-41CA-B19E-528F0143C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FB28EB-5AA0-4D37-85C1-1456FC23A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580A04-4CA9-493E-8728-286361953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8E015E-3C3C-4341-98CF-9DACC7414B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601BD5-9151-4ED4-AEA7-2FB3D371AC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626E2C-C77E-4286-8A0A-46260AD39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EA55-1358-489C-A8AB-3166FAFCFB4B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A386A7-CE2B-48DC-974F-B525F3150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3700AF-0EB2-4C0C-A968-5DD93D879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5F7F5-5C09-46FF-A6FC-979AD3985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66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BC281-4718-4F3B-A2EA-F42E33913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2C1D2C-F41A-4122-B091-4AF1E1705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EA55-1358-489C-A8AB-3166FAFCFB4B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DE25FC-1B06-4A31-BC97-2BBFEC6DA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D45951-085C-43BE-AAEE-655B3760C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5F7F5-5C09-46FF-A6FC-979AD3985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32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A0F65B-548F-4018-9246-E49C1B1AF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EA55-1358-489C-A8AB-3166FAFCFB4B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40C69B-8370-42D4-9D63-60453A137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02C6A1-BC37-45EA-A808-63F77F67B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5F7F5-5C09-46FF-A6FC-979AD3985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746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318DB-9FCD-4333-AE6B-6B28A60D9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9F7E85-95C1-4BD3-843A-7A1C416D8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FA5F38-1FF8-4D7D-BA4C-01AC7E1F6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3B9A74-10EE-4D62-BE64-8298B2588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EA55-1358-489C-A8AB-3166FAFCFB4B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1E2A86-29E8-4C46-AC0A-B7F720938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B177CA-AB08-4917-A057-9027F460B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5F7F5-5C09-46FF-A6FC-979AD3985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20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1E487-93DB-4375-AB38-7B521D7CD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57AA3C-B52F-4DD0-BC28-4648CCC29B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1A1A02-79A9-4AC5-AF69-2FB51176D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D708F1-A3D0-4F67-A386-C96BD23C3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EA55-1358-489C-A8AB-3166FAFCFB4B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E1BA2D-D5CD-402D-9890-593CAED24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379C28-BD7D-4A04-B76B-58C409007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5F7F5-5C09-46FF-A6FC-979AD3985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096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DF1525-8EF3-4919-BC86-98652CA32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056BB1-4AA8-4BB7-AF93-FFCA9288E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E5D736-CB52-41BD-8481-2A8A7CF968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EEA55-1358-489C-A8AB-3166FAFCFB4B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CBA413-2918-4549-A404-7A5298CD26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66EB6-B876-4924-A6BD-BC7BBFA19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5F7F5-5C09-46FF-A6FC-979AD3985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438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20D90E-7A6E-41EF-88DE-188B4D599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rgbClr val="080808"/>
                </a:solidFill>
              </a:rPr>
              <a:t>Week 3</a:t>
            </a:r>
            <a:endParaRPr lang="ko-KR" altLang="en-US" sz="2000" dirty="0">
              <a:solidFill>
                <a:srgbClr val="080808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979F1EA-7A02-48B2-B1D6-9FC8FD7CE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89772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ko-KR" altLang="en-US" sz="3600" dirty="0">
                <a:solidFill>
                  <a:srgbClr val="080808"/>
                </a:solidFill>
              </a:rPr>
              <a:t>소프트웨어 세미나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F12C8A6C-4828-430F-AB01-539EB91BD982}"/>
              </a:ext>
            </a:extLst>
          </p:cNvPr>
          <p:cNvSpPr txBox="1">
            <a:spLocks/>
          </p:cNvSpPr>
          <p:nvPr/>
        </p:nvSpPr>
        <p:spPr>
          <a:xfrm>
            <a:off x="8203033" y="5046771"/>
            <a:ext cx="3312734" cy="114185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dirty="0">
              <a:solidFill>
                <a:srgbClr val="080808"/>
              </a:solidFill>
            </a:endParaRPr>
          </a:p>
          <a:p>
            <a:r>
              <a:rPr lang="en-US" altLang="ko-KR" sz="2000" dirty="0">
                <a:solidFill>
                  <a:srgbClr val="080808"/>
                </a:solidFill>
              </a:rPr>
              <a:t>20175135 </a:t>
            </a:r>
            <a:r>
              <a:rPr lang="ko-KR" altLang="en-US" sz="2000" dirty="0">
                <a:solidFill>
                  <a:srgbClr val="080808"/>
                </a:solidFill>
              </a:rPr>
              <a:t>백경민</a:t>
            </a:r>
          </a:p>
        </p:txBody>
      </p:sp>
    </p:spTree>
    <p:extLst>
      <p:ext uri="{BB962C8B-B14F-4D97-AF65-F5344CB8AC3E}">
        <p14:creationId xmlns:p14="http://schemas.microsoft.com/office/powerpoint/2010/main" val="455291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5A231-073F-47AD-AA99-4820E8373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Pandas.value_counts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6D17F69-B4FE-47FB-A2DE-E086521C9C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6643" y="2719387"/>
            <a:ext cx="9398714" cy="175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563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793CB5-E2A7-45F6-9191-108522BE8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column dataset Access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934205A-EF2A-4360-8435-5BB74ABC5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256445"/>
            <a:ext cx="10569675" cy="21196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0ACC9D9-1DDE-4C8E-BA65-BA861D33E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4634204"/>
            <a:ext cx="10515599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396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E033F-B1D0-4349-981B-1D77F1D2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column drop(axis = 1)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6DC0209-7E89-41DD-BEF9-95AD068B06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895" y="1778972"/>
            <a:ext cx="76182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694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7BBAF-BEF4-4AD0-9AED-8CE52571B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aggregation 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20D82EF-425A-45A1-8D16-724DE3386B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34708"/>
            <a:ext cx="10515600" cy="247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057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D331F1B-BDAD-4881-A245-F8C8C33092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4071" y="1792847"/>
            <a:ext cx="8325591" cy="4410641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3430FA43-E95C-4A25-A4ED-C7B648AC3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aggregation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4734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6AE42B9-415C-4F0D-9DB3-7EB5C2AE85F0}"/>
              </a:ext>
            </a:extLst>
          </p:cNvPr>
          <p:cNvSpPr/>
          <p:nvPr/>
        </p:nvSpPr>
        <p:spPr>
          <a:xfrm>
            <a:off x="5915608" y="2901820"/>
            <a:ext cx="298580" cy="114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445037F-7E16-4FE3-B28B-BB10AE1EC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Missing data processing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5AC57E2-4937-4694-9BC8-A921E51747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21"/>
          <a:stretch/>
        </p:blipFill>
        <p:spPr>
          <a:xfrm>
            <a:off x="1803632" y="1690688"/>
            <a:ext cx="7483064" cy="4351338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590A9BE-C38B-4173-ACA8-3C60162C5B8D}"/>
              </a:ext>
            </a:extLst>
          </p:cNvPr>
          <p:cNvCxnSpPr/>
          <p:nvPr/>
        </p:nvCxnSpPr>
        <p:spPr>
          <a:xfrm flipH="1">
            <a:off x="6214188" y="2206305"/>
            <a:ext cx="924843" cy="695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0DCCEA8-F312-4723-AB92-B4C7AE25E407}"/>
              </a:ext>
            </a:extLst>
          </p:cNvPr>
          <p:cNvCxnSpPr>
            <a:cxnSpLocks/>
          </p:cNvCxnSpPr>
          <p:nvPr/>
        </p:nvCxnSpPr>
        <p:spPr>
          <a:xfrm flipH="1">
            <a:off x="6251168" y="2206305"/>
            <a:ext cx="887863" cy="1211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965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7C8975-CFA5-4E65-A474-2F0F5EE3F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9730" y="3160806"/>
            <a:ext cx="5680046" cy="17635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5000" dirty="0"/>
              <a:t>Thank you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2569378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D76BEE-DCBD-4770-8D5A-3B823EB99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717" y="132732"/>
            <a:ext cx="9709083" cy="1325563"/>
          </a:xfrm>
        </p:spPr>
        <p:txBody>
          <a:bodyPr/>
          <a:lstStyle/>
          <a:p>
            <a:r>
              <a:rPr lang="en-US" altLang="ko-KR" dirty="0"/>
              <a:t>Pandas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0235C82-EB5A-46D9-9EB2-351F32482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4717" y="1458295"/>
            <a:ext cx="8902566" cy="1238250"/>
          </a:xfrm>
          <a:prstGeom prst="rect">
            <a:avLst/>
          </a:prstGeom>
        </p:spPr>
      </p:pic>
      <p:sp>
        <p:nvSpPr>
          <p:cNvPr id="6" name="부제목 2">
            <a:extLst>
              <a:ext uri="{FF2B5EF4-FFF2-40B4-BE49-F238E27FC236}">
                <a16:creationId xmlns:a16="http://schemas.microsoft.com/office/drawing/2014/main" id="{C2DE816B-24CF-419B-BB9E-AD569243F2DC}"/>
              </a:ext>
            </a:extLst>
          </p:cNvPr>
          <p:cNvSpPr txBox="1">
            <a:spLocks/>
          </p:cNvSpPr>
          <p:nvPr/>
        </p:nvSpPr>
        <p:spPr>
          <a:xfrm>
            <a:off x="1713297" y="3052122"/>
            <a:ext cx="8833986" cy="320429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en-US" altLang="ko-KR" sz="2000" b="0" i="0" dirty="0">
                <a:effectLst/>
                <a:latin typeface="+mj-lt"/>
              </a:rPr>
              <a:t>pandas</a:t>
            </a:r>
            <a:r>
              <a:rPr lang="ko-KR" altLang="en-US" sz="2000" b="0" i="0" dirty="0">
                <a:effectLst/>
                <a:latin typeface="+mj-lt"/>
              </a:rPr>
              <a:t>는 데이터 조작 및 분석을 위해 </a:t>
            </a:r>
            <a:r>
              <a:rPr lang="en-US" altLang="ko-KR" sz="2000" b="0" i="0" dirty="0">
                <a:effectLst/>
                <a:latin typeface="+mj-lt"/>
              </a:rPr>
              <a:t>python</a:t>
            </a:r>
            <a:r>
              <a:rPr lang="ko-KR" altLang="en-US" sz="2000" b="0" i="0" dirty="0">
                <a:effectLst/>
                <a:latin typeface="+mj-lt"/>
              </a:rPr>
              <a:t>으로 작성된 소프트웨어 라이브러리</a:t>
            </a:r>
            <a:r>
              <a:rPr lang="en-US" altLang="ko-KR" sz="2000" b="0" i="0" dirty="0">
                <a:effectLst/>
                <a:latin typeface="+mj-lt"/>
              </a:rPr>
              <a:t>. </a:t>
            </a:r>
            <a:r>
              <a:rPr lang="ko-KR" altLang="en-US" sz="2000" b="0" i="0" dirty="0">
                <a:effectLst/>
                <a:latin typeface="+mj-lt"/>
              </a:rPr>
              <a:t>특히 숫자 또는 시계열 데이터를 조작하기위한 데이터 구조와 연산을 제공합니다</a:t>
            </a:r>
            <a:r>
              <a:rPr lang="en-US" altLang="ko-KR" sz="2000" dirty="0">
                <a:latin typeface="+mj-lt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+mj-lt"/>
              </a:rPr>
              <a:t>설치법 </a:t>
            </a:r>
            <a:r>
              <a:rPr lang="en-US" altLang="ko-KR" sz="2000" dirty="0">
                <a:latin typeface="+mj-lt"/>
              </a:rPr>
              <a:t>: pip</a:t>
            </a:r>
            <a:r>
              <a:rPr lang="ko-KR" altLang="en-US" sz="2000" dirty="0">
                <a:latin typeface="+mj-lt"/>
              </a:rPr>
              <a:t>를 이용하여 설치하거나 </a:t>
            </a:r>
            <a:r>
              <a:rPr lang="en-US" altLang="ko-KR" sz="2000" dirty="0">
                <a:latin typeface="+mj-lt"/>
              </a:rPr>
              <a:t>anaconda</a:t>
            </a:r>
            <a:r>
              <a:rPr lang="ko-KR" altLang="en-US" sz="2000" dirty="0">
                <a:latin typeface="+mj-lt"/>
              </a:rPr>
              <a:t>가상환경을 사용하는 경우 </a:t>
            </a:r>
            <a:r>
              <a:rPr lang="en-US" altLang="ko-KR" sz="2000" dirty="0" err="1">
                <a:latin typeface="+mj-lt"/>
              </a:rPr>
              <a:t>conda</a:t>
            </a:r>
            <a:r>
              <a:rPr lang="en-US" altLang="ko-KR" sz="2000" dirty="0">
                <a:latin typeface="+mj-lt"/>
              </a:rPr>
              <a:t> </a:t>
            </a:r>
            <a:r>
              <a:rPr lang="ko-KR" altLang="en-US" sz="2000" dirty="0">
                <a:latin typeface="+mj-lt"/>
              </a:rPr>
              <a:t>명령어를 이용해 쉽게 설치할 수 있다</a:t>
            </a:r>
            <a:r>
              <a:rPr lang="en-US" altLang="ko-KR" sz="2000" dirty="0">
                <a:latin typeface="+mj-lt"/>
              </a:rPr>
              <a:t>.</a:t>
            </a:r>
          </a:p>
          <a:p>
            <a:pPr algn="just"/>
            <a:r>
              <a:rPr lang="en-US" altLang="ko-KR" sz="2000" dirty="0">
                <a:latin typeface="+mj-lt"/>
              </a:rPr>
              <a:t>    pip install pandas</a:t>
            </a:r>
          </a:p>
          <a:p>
            <a:pPr algn="just"/>
            <a:r>
              <a:rPr lang="en-US" altLang="ko-KR" sz="2000" dirty="0">
                <a:latin typeface="+mj-lt"/>
              </a:rPr>
              <a:t>    </a:t>
            </a:r>
            <a:r>
              <a:rPr lang="en-US" altLang="ko-KR" sz="2000" dirty="0" err="1">
                <a:latin typeface="+mj-lt"/>
              </a:rPr>
              <a:t>conda</a:t>
            </a:r>
            <a:r>
              <a:rPr lang="en-US" altLang="ko-KR" sz="2000" dirty="0">
                <a:latin typeface="+mj-lt"/>
              </a:rPr>
              <a:t> install –c anaconda pandas</a:t>
            </a:r>
          </a:p>
        </p:txBody>
      </p:sp>
    </p:spTree>
    <p:extLst>
      <p:ext uri="{BB962C8B-B14F-4D97-AF65-F5344CB8AC3E}">
        <p14:creationId xmlns:p14="http://schemas.microsoft.com/office/powerpoint/2010/main" val="3758655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37A11-9385-4495-8F99-0463B2F3A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csv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B19CBC-B35F-43C3-A1E1-AEAE4A372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401"/>
            <a:ext cx="10515600" cy="4351338"/>
          </a:xfrm>
        </p:spPr>
        <p:txBody>
          <a:bodyPr/>
          <a:lstStyle/>
          <a:p>
            <a:r>
              <a:rPr lang="en-US" altLang="ko-KR" b="1" i="0" dirty="0">
                <a:solidFill>
                  <a:srgbClr val="202124"/>
                </a:solidFill>
                <a:effectLst/>
                <a:latin typeface="Apple SD Gothic Neo"/>
              </a:rPr>
              <a:t>CSV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(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영어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: comma-separated values)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는 몇 가지 필드를 쉼표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(,)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로 구분한 텍스트 데이터 및 텍스트 </a:t>
            </a:r>
            <a:r>
              <a:rPr lang="ko-KR" altLang="en-US" b="1" i="0" dirty="0">
                <a:solidFill>
                  <a:srgbClr val="202124"/>
                </a:solidFill>
                <a:effectLst/>
                <a:latin typeface="Apple SD Gothic Neo"/>
              </a:rPr>
              <a:t>파일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이다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.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확장자는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. </a:t>
            </a:r>
            <a:r>
              <a:rPr lang="en-US" altLang="ko-KR" b="1" i="0" dirty="0">
                <a:solidFill>
                  <a:srgbClr val="202124"/>
                </a:solidFill>
                <a:effectLst/>
                <a:latin typeface="Apple SD Gothic Neo"/>
              </a:rPr>
              <a:t>csv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이며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MIME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형식은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text/</a:t>
            </a:r>
            <a:r>
              <a:rPr lang="en-US" altLang="ko-KR" b="1" i="0" dirty="0">
                <a:solidFill>
                  <a:srgbClr val="202124"/>
                </a:solidFill>
                <a:effectLst/>
                <a:latin typeface="Apple SD Gothic Neo"/>
              </a:rPr>
              <a:t>csv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이다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. comma-separated variables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라고도 한다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52459C-6711-4E90-BBAF-9CF2F25B0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510" y="2794344"/>
            <a:ext cx="4676483" cy="369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992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A32AE-8246-41AA-8331-FE0C8A2BD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Titanic dataset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3CFA4A-C0EE-46DB-B13C-0EC909D00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28925"/>
            <a:ext cx="8439150" cy="3133725"/>
          </a:xfrm>
          <a:prstGeom prst="rect">
            <a:avLst/>
          </a:prstGeom>
        </p:spPr>
      </p:pic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71A3C887-8A00-48F5-96DD-B1F774A59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069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A66C3-37D4-4A5F-8987-426500D94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pd.read_csv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025907-3D44-4763-9BAC-18D43939D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953"/>
            <a:ext cx="1113289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/>
              <a:t>import pandas as pd</a:t>
            </a:r>
          </a:p>
          <a:p>
            <a:pPr marL="0" indent="0">
              <a:buNone/>
            </a:pPr>
            <a:r>
              <a:rPr lang="en-US" altLang="ko-KR" sz="1400" dirty="0" err="1"/>
              <a:t>titanic_df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pd.read_csv</a:t>
            </a:r>
            <a:r>
              <a:rPr lang="en-US" altLang="ko-KR" sz="1400" dirty="0"/>
              <a:t>('./titanic/titanic_train.csv’)      #pd.read_csv(‘./titanic/titanic_train.csv’, </a:t>
            </a:r>
            <a:r>
              <a:rPr lang="en-US" altLang="ko-KR" sz="1400" dirty="0" err="1"/>
              <a:t>sep</a:t>
            </a:r>
            <a:r>
              <a:rPr lang="en-US" altLang="ko-KR" sz="1400" dirty="0"/>
              <a:t> = \t)</a:t>
            </a:r>
          </a:p>
          <a:p>
            <a:pPr marL="0" indent="0">
              <a:buNone/>
            </a:pPr>
            <a:r>
              <a:rPr lang="en-US" altLang="ko-KR" sz="1400" dirty="0"/>
              <a:t>=&gt;</a:t>
            </a:r>
            <a:r>
              <a:rPr lang="en-US" altLang="ko-KR" sz="1400" dirty="0" err="1"/>
              <a:t>sep</a:t>
            </a:r>
            <a:r>
              <a:rPr lang="ko-KR" altLang="en-US" sz="1400" dirty="0"/>
              <a:t>인자를 </a:t>
            </a:r>
            <a:r>
              <a:rPr lang="en-US" altLang="ko-KR" sz="1400" dirty="0"/>
              <a:t>default(</a:t>
            </a:r>
            <a:r>
              <a:rPr lang="ko-KR" altLang="en-US" sz="1400" dirty="0"/>
              <a:t>콤마</a:t>
            </a:r>
            <a:r>
              <a:rPr lang="en-US" altLang="ko-KR" sz="1400" dirty="0"/>
              <a:t>)</a:t>
            </a:r>
            <a:r>
              <a:rPr lang="ko-KR" altLang="en-US" sz="1400" dirty="0"/>
              <a:t>가 아닌 다른 유형을 이용해서 로드 가능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err="1"/>
              <a:t>Parkinson_df.head</a:t>
            </a:r>
            <a:r>
              <a:rPr lang="en-US" altLang="ko-KR" sz="1400" dirty="0"/>
              <a:t>(10)    </a:t>
            </a:r>
          </a:p>
          <a:p>
            <a:pPr marL="0" indent="0">
              <a:buNone/>
            </a:pPr>
            <a:endParaRPr lang="ko-KR" altLang="en-US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A9F3338-D53F-41B5-8C0C-D1D3D0234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08588"/>
            <a:ext cx="5567200" cy="11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755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FA6C08-02BB-481C-9318-4BEFFC941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79117"/>
          </a:xfrm>
        </p:spPr>
        <p:txBody>
          <a:bodyPr>
            <a:normAutofit fontScale="90000"/>
          </a:bodyPr>
          <a:lstStyle/>
          <a:p>
            <a:r>
              <a:rPr lang="en-US" altLang="ko-KR" sz="4400" dirty="0" err="1"/>
              <a:t>DataFrame.head</a:t>
            </a:r>
            <a:r>
              <a:rPr lang="en-US" altLang="ko-KR" sz="4400" dirty="0"/>
              <a:t>(10)    </a:t>
            </a:r>
            <a:br>
              <a:rPr lang="en-US" altLang="ko-KR" sz="4400" dirty="0"/>
            </a:br>
            <a:endParaRPr lang="ko-KR" altLang="en-US" dirty="0"/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BB72A177-75C3-4075-8D47-A118F309D5E2}"/>
              </a:ext>
            </a:extLst>
          </p:cNvPr>
          <p:cNvSpPr txBox="1">
            <a:spLocks/>
          </p:cNvSpPr>
          <p:nvPr/>
        </p:nvSpPr>
        <p:spPr>
          <a:xfrm>
            <a:off x="838200" y="1148652"/>
            <a:ext cx="10515599" cy="146032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80808"/>
                </a:solidFill>
              </a:rPr>
              <a:t>데이터프레임의 </a:t>
            </a:r>
            <a:r>
              <a:rPr lang="ko-KR" altLang="en-US" sz="2000" dirty="0" err="1">
                <a:solidFill>
                  <a:srgbClr val="080808"/>
                </a:solidFill>
              </a:rPr>
              <a:t>인덱스값을</a:t>
            </a:r>
            <a:r>
              <a:rPr lang="ko-KR" altLang="en-US" sz="2000" dirty="0">
                <a:solidFill>
                  <a:srgbClr val="080808"/>
                </a:solidFill>
              </a:rPr>
              <a:t> 기준으로 앞에서 일정 개수만큼 추출하는 함수</a:t>
            </a:r>
            <a:endParaRPr lang="en-US" altLang="ko-KR" sz="2000" dirty="0">
              <a:solidFill>
                <a:srgbClr val="080808"/>
              </a:solidFill>
            </a:endParaRPr>
          </a:p>
          <a:p>
            <a:pPr algn="just"/>
            <a:endParaRPr lang="en-US" altLang="ko-KR" sz="2000" dirty="0">
              <a:solidFill>
                <a:srgbClr val="080808"/>
              </a:solidFill>
            </a:endParaRPr>
          </a:p>
          <a:p>
            <a:pPr algn="just"/>
            <a:r>
              <a:rPr lang="en-US" altLang="ko-KR" sz="2000" dirty="0" err="1">
                <a:solidFill>
                  <a:srgbClr val="080808"/>
                </a:solidFill>
              </a:rPr>
              <a:t>Parkinson_df.head</a:t>
            </a:r>
            <a:r>
              <a:rPr lang="en-US" altLang="ko-KR" sz="2000" dirty="0">
                <a:solidFill>
                  <a:srgbClr val="080808"/>
                </a:solidFill>
              </a:rPr>
              <a:t>(10)  #parkinson_df</a:t>
            </a:r>
            <a:r>
              <a:rPr lang="ko-KR" altLang="en-US" sz="2000" dirty="0">
                <a:solidFill>
                  <a:srgbClr val="080808"/>
                </a:solidFill>
              </a:rPr>
              <a:t>의 상위 </a:t>
            </a:r>
            <a:r>
              <a:rPr lang="en-US" altLang="ko-KR" sz="2000" dirty="0">
                <a:solidFill>
                  <a:srgbClr val="080808"/>
                </a:solidFill>
              </a:rPr>
              <a:t>10</a:t>
            </a:r>
            <a:r>
              <a:rPr lang="ko-KR" altLang="en-US" sz="2000" dirty="0">
                <a:solidFill>
                  <a:srgbClr val="080808"/>
                </a:solidFill>
              </a:rPr>
              <a:t>개 로우만 출력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F8803A2-EB91-497D-9694-24F0B0024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341" y="2608976"/>
            <a:ext cx="81534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457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02A20-6FC6-4681-9FAD-B04739057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Dataframe.shape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BA1B46-47F3-4468-B3D3-68DEBB27B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err="1"/>
              <a:t>Dataframe</a:t>
            </a:r>
            <a:r>
              <a:rPr lang="ko-KR" altLang="en-US" sz="2000" dirty="0"/>
              <a:t>의 행과 열의 크기를 가지고 있는 속성</a:t>
            </a:r>
            <a:endParaRPr lang="en-US" altLang="ko-KR" sz="2000" dirty="0"/>
          </a:p>
          <a:p>
            <a:r>
              <a:rPr lang="en-US" altLang="ko-KR" sz="2000" dirty="0"/>
              <a:t>print('</a:t>
            </a:r>
            <a:r>
              <a:rPr lang="en-US" altLang="ko-KR" sz="2000" dirty="0" err="1"/>
              <a:t>DataFrame</a:t>
            </a:r>
            <a:r>
              <a:rPr lang="en-US" altLang="ko-KR" sz="2000" dirty="0"/>
              <a:t> </a:t>
            </a:r>
            <a:r>
              <a:rPr lang="ko-KR" altLang="en-US" sz="2000" dirty="0"/>
              <a:t>크기</a:t>
            </a:r>
            <a:r>
              <a:rPr lang="en-US" altLang="ko-KR" sz="2000" dirty="0"/>
              <a:t>: ', </a:t>
            </a:r>
            <a:r>
              <a:rPr lang="en-US" altLang="ko-KR" sz="2000" dirty="0" err="1"/>
              <a:t>parkinson_df.shape</a:t>
            </a:r>
            <a:r>
              <a:rPr lang="en-US" altLang="ko-KR" sz="2000" dirty="0"/>
              <a:t>)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21B539-3F28-4C16-BB91-179AF6702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104824"/>
            <a:ext cx="3244027" cy="199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92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81EED-803B-4A96-81CE-8850D4FF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Series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1ADCFE0-796D-4AC7-97E3-66B08198B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3087" y="1500202"/>
            <a:ext cx="8505825" cy="23336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8D9B742-410A-4133-84E0-E0D7D84F9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237" y="3833827"/>
            <a:ext cx="844867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025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F0DE8-886C-46E9-878C-6CBC13EEB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Pandas.series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A53B21D-9588-4371-99ED-E955DBCF9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710" y="2147887"/>
            <a:ext cx="9443986" cy="315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556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257</Words>
  <Application>Microsoft Office PowerPoint</Application>
  <PresentationFormat>와이드스크린</PresentationFormat>
  <Paragraphs>33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Apple SD Gothic Neo</vt:lpstr>
      <vt:lpstr>맑은 고딕</vt:lpstr>
      <vt:lpstr>Arial</vt:lpstr>
      <vt:lpstr>Wingdings</vt:lpstr>
      <vt:lpstr>Office 테마</vt:lpstr>
      <vt:lpstr>소프트웨어 세미나</vt:lpstr>
      <vt:lpstr>Pandas</vt:lpstr>
      <vt:lpstr>csv</vt:lpstr>
      <vt:lpstr>Titanic dataset</vt:lpstr>
      <vt:lpstr>pd.read_csv()</vt:lpstr>
      <vt:lpstr>DataFrame.head(10)     </vt:lpstr>
      <vt:lpstr>Dataframe.shape</vt:lpstr>
      <vt:lpstr>Series</vt:lpstr>
      <vt:lpstr>Pandas.series</vt:lpstr>
      <vt:lpstr>Pandas.value_counts()</vt:lpstr>
      <vt:lpstr>Dataframe column dataset Access</vt:lpstr>
      <vt:lpstr>Dataframe column drop(axis = 1)</vt:lpstr>
      <vt:lpstr>Dataframe aggregation </vt:lpstr>
      <vt:lpstr>Dataframe aggregation </vt:lpstr>
      <vt:lpstr>Missing data processing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 세미나</dc:title>
  <dc:creator>백경민</dc:creator>
  <cp:lastModifiedBy>백경민</cp:lastModifiedBy>
  <cp:revision>10</cp:revision>
  <dcterms:created xsi:type="dcterms:W3CDTF">2020-11-03T11:18:13Z</dcterms:created>
  <dcterms:modified xsi:type="dcterms:W3CDTF">2020-11-03T13:25:19Z</dcterms:modified>
</cp:coreProperties>
</file>