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58" r:id="rId3"/>
    <p:sldId id="268" r:id="rId4"/>
    <p:sldId id="269" r:id="rId5"/>
    <p:sldId id="259" r:id="rId6"/>
    <p:sldId id="260" r:id="rId7"/>
    <p:sldId id="261" r:id="rId8"/>
    <p:sldId id="262" r:id="rId9"/>
    <p:sldId id="263" r:id="rId10"/>
    <p:sldId id="264" r:id="rId11"/>
    <p:sldId id="267"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10</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11</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3</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65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4</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85113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5</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6</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Useful Groupware</a:t>
            </a:r>
          </a:p>
        </p:txBody>
      </p:sp>
      <p:sp>
        <p:nvSpPr>
          <p:cNvPr id="4099" name="Rectangle 5"/>
          <p:cNvSpPr>
            <a:spLocks noGrp="1" noChangeArrowheads="1"/>
          </p:cNvSpPr>
          <p:nvPr>
            <p:ph type="subTitle" idx="1"/>
          </p:nvPr>
        </p:nvSpPr>
        <p:spPr>
          <a:xfrm>
            <a:off x="6216073" y="3103417"/>
            <a:ext cx="2078182" cy="2964873"/>
          </a:xfrm>
        </p:spPr>
        <p:txBody>
          <a:bodyPr/>
          <a:lstStyle/>
          <a:p>
            <a:pPr eaLnBrk="1" hangingPunct="1"/>
            <a:r>
              <a:rPr lang="ko-KR" altLang="en-US" dirty="0" err="1" smtClean="0"/>
              <a:t>잘했조</a:t>
            </a:r>
            <a:endParaRPr lang="en-US" altLang="ko-KR" dirty="0" smtClean="0"/>
          </a:p>
          <a:p>
            <a:pPr marL="342900" indent="-342900" eaLnBrk="1" hangingPunct="1">
              <a:buFont typeface="Arial" panose="020B0604020202020204" pitchFamily="34" charset="0"/>
              <a:buChar char="•"/>
            </a:pPr>
            <a:r>
              <a:rPr lang="ko-KR" altLang="en-US" dirty="0" err="1" smtClean="0"/>
              <a:t>채효원</a:t>
            </a:r>
            <a:endParaRPr lang="en-US" altLang="ko-KR" dirty="0" smtClean="0"/>
          </a:p>
          <a:p>
            <a:pPr marL="342900" indent="-342900" eaLnBrk="1" hangingPunct="1">
              <a:buFont typeface="Arial" panose="020B0604020202020204" pitchFamily="34" charset="0"/>
              <a:buChar char="•"/>
            </a:pPr>
            <a:r>
              <a:rPr lang="ko-KR" altLang="en-US" dirty="0" smtClean="0"/>
              <a:t>박지혜</a:t>
            </a:r>
            <a:endParaRPr lang="en-US" altLang="ko-KR" dirty="0" smtClean="0"/>
          </a:p>
          <a:p>
            <a:pPr marL="342900" indent="-342900" eaLnBrk="1" hangingPunct="1">
              <a:buFont typeface="Arial" panose="020B0604020202020204" pitchFamily="34" charset="0"/>
              <a:buChar char="•"/>
            </a:pPr>
            <a:r>
              <a:rPr lang="ko-KR" altLang="en-US" dirty="0" smtClean="0"/>
              <a:t>안선영</a:t>
            </a:r>
            <a:endParaRPr lang="en-US" altLang="ko-KR" dirty="0" smtClean="0"/>
          </a:p>
          <a:p>
            <a:pPr marL="342900" indent="-342900" eaLnBrk="1" hangingPunct="1">
              <a:buFont typeface="Arial" panose="020B0604020202020204" pitchFamily="34" charset="0"/>
              <a:buChar char="•"/>
            </a:pPr>
            <a:r>
              <a:rPr lang="ko-KR" altLang="en-US" dirty="0" smtClean="0"/>
              <a:t>이대원</a:t>
            </a:r>
            <a:endParaRPr lang="en-US" altLang="ko-KR" dirty="0" smtClean="0"/>
          </a:p>
          <a:p>
            <a:pPr marL="342900" indent="-342900" eaLnBrk="1" hangingPunct="1">
              <a:buFont typeface="Arial" panose="020B0604020202020204" pitchFamily="34" charset="0"/>
              <a:buChar char="•"/>
            </a:pPr>
            <a:r>
              <a:rPr lang="ko-KR" altLang="en-US" dirty="0" smtClean="0"/>
              <a:t>전성원</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extLst>
                    <a:ext uri="{9D8B030D-6E8A-4147-A177-3AD203B41FA5}">
                      <a16:colId xmlns:a16="http://schemas.microsoft.com/office/drawing/2014/main" val="20000"/>
                    </a:ext>
                  </a:extLst>
                </a:gridCol>
                <a:gridCol w="1497013">
                  <a:extLst>
                    <a:ext uri="{9D8B030D-6E8A-4147-A177-3AD203B41FA5}">
                      <a16:colId xmlns:a16="http://schemas.microsoft.com/office/drawing/2014/main" val="20001"/>
                    </a:ext>
                  </a:extLst>
                </a:gridCol>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dirty="0">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dirty="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dirty="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dirty="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목차</a:t>
            </a:r>
            <a:endParaRPr lang="en-US" altLang="en-US" dirty="0" smtClean="0"/>
          </a:p>
        </p:txBody>
      </p:sp>
      <p:sp>
        <p:nvSpPr>
          <p:cNvPr id="6147" name="Rectangle 3"/>
          <p:cNvSpPr>
            <a:spLocks noGrp="1" noChangeArrowheads="1"/>
          </p:cNvSpPr>
          <p:nvPr>
            <p:ph type="body" idx="1"/>
          </p:nvPr>
        </p:nvSpPr>
        <p:spPr>
          <a:xfrm>
            <a:off x="685799" y="1981199"/>
            <a:ext cx="3854669" cy="4146331"/>
          </a:xfrm>
        </p:spPr>
        <p:txBody>
          <a:bodyPr/>
          <a:lstStyle/>
          <a:p>
            <a:pPr eaLnBrk="1" hangingPunct="1"/>
            <a:r>
              <a:rPr lang="ko-KR" altLang="en-US" dirty="0" smtClean="0"/>
              <a:t>프로젝트 개요</a:t>
            </a:r>
            <a:endParaRPr lang="en-US" altLang="ko-KR" dirty="0" smtClean="0"/>
          </a:p>
          <a:p>
            <a:pPr lvl="1" eaLnBrk="1" hangingPunct="1"/>
            <a:r>
              <a:rPr lang="ko-KR" altLang="en-US" dirty="0" err="1" smtClean="0"/>
              <a:t>개발배경</a:t>
            </a:r>
            <a:r>
              <a:rPr lang="ko-KR" altLang="en-US" dirty="0" smtClean="0"/>
              <a:t> 및 목표</a:t>
            </a:r>
            <a:endParaRPr lang="en-US" altLang="ko-KR" dirty="0" smtClean="0"/>
          </a:p>
          <a:p>
            <a:pPr lvl="1" eaLnBrk="1" hangingPunct="1"/>
            <a:r>
              <a:rPr lang="ko-KR" altLang="en-US" dirty="0" err="1" smtClean="0"/>
              <a:t>개발범위</a:t>
            </a:r>
            <a:r>
              <a:rPr lang="en-US" altLang="ko-KR" dirty="0" smtClean="0"/>
              <a:t>, </a:t>
            </a:r>
            <a:r>
              <a:rPr lang="ko-KR" altLang="en-US" dirty="0" smtClean="0"/>
              <a:t>주요기능</a:t>
            </a:r>
            <a:endParaRPr lang="en-US" altLang="ko-KR" dirty="0" smtClean="0"/>
          </a:p>
          <a:p>
            <a:pPr eaLnBrk="1" hangingPunct="1"/>
            <a:r>
              <a:rPr lang="ko-KR" altLang="en-US" dirty="0" smtClean="0"/>
              <a:t>조직구성</a:t>
            </a:r>
            <a:endParaRPr lang="en-US" altLang="ko-KR" dirty="0" smtClean="0"/>
          </a:p>
          <a:p>
            <a:pPr eaLnBrk="1" hangingPunct="1"/>
            <a:r>
              <a:rPr lang="ko-KR" altLang="en-US" dirty="0" smtClean="0"/>
              <a:t>프로젝트 설계</a:t>
            </a:r>
            <a:endParaRPr lang="en-US" altLang="ko-KR" dirty="0" smtClean="0"/>
          </a:p>
          <a:p>
            <a:pPr lvl="1" eaLnBrk="1" hangingPunct="1"/>
            <a:r>
              <a:rPr lang="ko-KR" altLang="en-US" dirty="0" smtClean="0"/>
              <a:t>개발전략</a:t>
            </a:r>
            <a:endParaRPr lang="en-US" altLang="ko-KR" dirty="0" smtClean="0"/>
          </a:p>
          <a:p>
            <a:pPr lvl="1" eaLnBrk="1" hangingPunct="1"/>
            <a:r>
              <a:rPr lang="ko-KR" altLang="en-US" dirty="0" smtClean="0"/>
              <a:t>개발환경</a:t>
            </a:r>
            <a:r>
              <a:rPr lang="en-US" altLang="ko-KR" dirty="0" smtClean="0"/>
              <a:t>, </a:t>
            </a:r>
            <a:r>
              <a:rPr lang="ko-KR" altLang="en-US" dirty="0" smtClean="0"/>
              <a:t>적용기술</a:t>
            </a:r>
            <a:endParaRPr lang="en-US" altLang="ko-KR" dirty="0" smtClean="0"/>
          </a:p>
          <a:p>
            <a:pPr lvl="1" eaLnBrk="1" hangingPunct="1"/>
            <a:r>
              <a:rPr lang="ko-KR" altLang="en-US" dirty="0" err="1" smtClean="0"/>
              <a:t>개발일정</a:t>
            </a:r>
            <a:endParaRPr lang="en-US" altLang="ko-KR" dirty="0" smtClean="0"/>
          </a:p>
        </p:txBody>
      </p:sp>
      <p:sp>
        <p:nvSpPr>
          <p:cNvPr id="4" name="Rectangle 3"/>
          <p:cNvSpPr txBox="1">
            <a:spLocks noChangeArrowheads="1"/>
          </p:cNvSpPr>
          <p:nvPr/>
        </p:nvSpPr>
        <p:spPr bwMode="auto">
          <a:xfrm>
            <a:off x="4695485" y="1975946"/>
            <a:ext cx="3150476" cy="41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ko-KR" altLang="en-US" dirty="0" smtClean="0"/>
              <a:t>시스템 </a:t>
            </a:r>
            <a:r>
              <a:rPr lang="ko-KR" altLang="en-US" dirty="0" err="1" smtClean="0"/>
              <a:t>상세내역</a:t>
            </a:r>
            <a:endParaRPr lang="en-US" altLang="ko-KR" dirty="0" smtClean="0"/>
          </a:p>
          <a:p>
            <a:pPr lvl="1" eaLnBrk="1" hangingPunct="1"/>
            <a:r>
              <a:rPr lang="ko-KR" altLang="en-US" dirty="0" smtClean="0"/>
              <a:t>다이어그램</a:t>
            </a:r>
            <a:endParaRPr lang="en-US" altLang="ko-KR" dirty="0"/>
          </a:p>
          <a:p>
            <a:pPr lvl="1" eaLnBrk="1" hangingPunct="1"/>
            <a:r>
              <a:rPr lang="ko-KR" altLang="en-US" dirty="0"/>
              <a:t>명세서</a:t>
            </a:r>
            <a:endParaRPr lang="en-US" altLang="ko-KR" dirty="0" smtClean="0"/>
          </a:p>
          <a:p>
            <a:pPr eaLnBrk="1" hangingPunct="1"/>
            <a:r>
              <a:rPr lang="ko-KR" altLang="en-US" dirty="0" err="1" smtClean="0"/>
              <a:t>구현내역</a:t>
            </a:r>
            <a:endParaRPr lang="en-US" altLang="ko-KR" dirty="0" smtClean="0"/>
          </a:p>
          <a:p>
            <a:pPr lvl="1" eaLnBrk="1" hangingPunct="1"/>
            <a:r>
              <a:rPr lang="ko-KR" altLang="en-US" dirty="0" err="1" smtClean="0"/>
              <a:t>메뉴구조도</a:t>
            </a:r>
            <a:endParaRPr lang="en-US" altLang="ko-KR" dirty="0" smtClean="0"/>
          </a:p>
          <a:p>
            <a:pPr lvl="1" eaLnBrk="1" hangingPunct="1"/>
            <a:r>
              <a:rPr lang="ko-KR" altLang="en-US" dirty="0" err="1" smtClean="0"/>
              <a:t>페이지구성</a:t>
            </a:r>
            <a:endParaRPr lang="en-US" altLang="ko-KR" dirty="0" smtClean="0"/>
          </a:p>
          <a:p>
            <a:pPr lvl="1" eaLnBrk="1" hangingPunct="1"/>
            <a:r>
              <a:rPr lang="ko-KR" altLang="en-US" smtClean="0"/>
              <a:t>유효성검사</a:t>
            </a:r>
            <a:endParaRPr lang="en-US" altLang="ko-KR" dirty="0" smtClean="0"/>
          </a:p>
          <a:p>
            <a:pPr eaLnBrk="1" hangingPunct="1"/>
            <a:r>
              <a:rPr lang="ko-KR" altLang="en-US" dirty="0" err="1" smtClean="0"/>
              <a:t>이슈및</a:t>
            </a:r>
            <a:r>
              <a:rPr lang="ko-KR" altLang="en-US" dirty="0" smtClean="0"/>
              <a:t> 해결방안</a:t>
            </a:r>
            <a:endParaRPr lang="en-US" altLang="ko-KR" dirty="0" smtClean="0"/>
          </a:p>
          <a:p>
            <a:pPr eaLnBrk="1" hangingPunct="1"/>
            <a:r>
              <a:rPr lang="ko-KR" altLang="en-US" dirty="0" err="1" smtClean="0"/>
              <a:t>느낀점</a:t>
            </a:r>
            <a:endParaRPr lang="en-US" altLang="ko-KR" dirty="0" smtClean="0"/>
          </a:p>
          <a:p>
            <a:pPr eaLnBrk="1" hangingPunct="1"/>
            <a:r>
              <a:rPr lang="en-US" altLang="en-US" dirty="0" err="1" smtClean="0"/>
              <a:t>QnA</a:t>
            </a:r>
            <a:endParaRPr lang="en-US" alt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시스템 </a:t>
            </a:r>
            <a:r>
              <a:rPr lang="ko-KR" altLang="en-US" dirty="0" err="1" smtClean="0"/>
              <a:t>아키텍쳐</a:t>
            </a:r>
            <a:endParaRPr lang="en-US" altLang="en-US" dirty="0" smtClean="0"/>
          </a:p>
        </p:txBody>
      </p:sp>
      <p:sp>
        <p:nvSpPr>
          <p:cNvPr id="113" name="직사각형 112"/>
          <p:cNvSpPr/>
          <p:nvPr/>
        </p:nvSpPr>
        <p:spPr>
          <a:xfrm>
            <a:off x="7301021" y="2260685"/>
            <a:ext cx="1131781"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bg2"/>
                </a:solidFill>
              </a:rPr>
              <a:t>데이터레이어</a:t>
            </a:r>
            <a:endParaRPr lang="ko-KR" altLang="en-US" sz="1100" dirty="0">
              <a:solidFill>
                <a:schemeClr val="bg2"/>
              </a:solidFill>
            </a:endParaRPr>
          </a:p>
        </p:txBody>
      </p:sp>
      <p:sp>
        <p:nvSpPr>
          <p:cNvPr id="114" name="모서리가 둥근 직사각형 113"/>
          <p:cNvSpPr/>
          <p:nvPr/>
        </p:nvSpPr>
        <p:spPr>
          <a:xfrm>
            <a:off x="7301021" y="2969313"/>
            <a:ext cx="1131781"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2"/>
              </a:solidFill>
            </a:endParaRPr>
          </a:p>
        </p:txBody>
      </p:sp>
      <p:sp>
        <p:nvSpPr>
          <p:cNvPr id="115" name="직사각형 114"/>
          <p:cNvSpPr/>
          <p:nvPr/>
        </p:nvSpPr>
        <p:spPr>
          <a:xfrm>
            <a:off x="627764" y="2260685"/>
            <a:ext cx="1099384"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UI </a:t>
            </a:r>
            <a:r>
              <a:rPr lang="ko-KR" altLang="en-US" sz="1100" dirty="0" smtClean="0">
                <a:solidFill>
                  <a:schemeClr val="bg2"/>
                </a:solidFill>
              </a:rPr>
              <a:t>레이어</a:t>
            </a:r>
            <a:endParaRPr lang="ko-KR" altLang="en-US" sz="1100" dirty="0">
              <a:solidFill>
                <a:schemeClr val="bg2"/>
              </a:solidFill>
            </a:endParaRPr>
          </a:p>
        </p:txBody>
      </p:sp>
      <p:sp>
        <p:nvSpPr>
          <p:cNvPr id="116" name="모서리가 둥근 직사각형 115"/>
          <p:cNvSpPr/>
          <p:nvPr/>
        </p:nvSpPr>
        <p:spPr>
          <a:xfrm>
            <a:off x="627764" y="2969313"/>
            <a:ext cx="1099384"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a:solidFill>
                <a:schemeClr val="bg2"/>
              </a:solidFill>
            </a:endParaRPr>
          </a:p>
        </p:txBody>
      </p:sp>
      <p:sp>
        <p:nvSpPr>
          <p:cNvPr id="117" name="직사각형 116"/>
          <p:cNvSpPr/>
          <p:nvPr/>
        </p:nvSpPr>
        <p:spPr>
          <a:xfrm>
            <a:off x="651363" y="3479525"/>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HTML</a:t>
            </a:r>
            <a:endParaRPr lang="ko-KR" altLang="en-US" sz="900" dirty="0">
              <a:solidFill>
                <a:schemeClr val="bg2"/>
              </a:solidFill>
            </a:endParaRPr>
          </a:p>
        </p:txBody>
      </p:sp>
      <p:sp>
        <p:nvSpPr>
          <p:cNvPr id="118" name="직사각형 117"/>
          <p:cNvSpPr/>
          <p:nvPr/>
        </p:nvSpPr>
        <p:spPr>
          <a:xfrm>
            <a:off x="653329" y="389458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CSS</a:t>
            </a:r>
            <a:endParaRPr lang="ko-KR" altLang="en-US" sz="900" dirty="0">
              <a:solidFill>
                <a:schemeClr val="bg2"/>
              </a:solidFill>
            </a:endParaRPr>
          </a:p>
        </p:txBody>
      </p:sp>
      <p:sp>
        <p:nvSpPr>
          <p:cNvPr id="119" name="직사각형 118"/>
          <p:cNvSpPr/>
          <p:nvPr/>
        </p:nvSpPr>
        <p:spPr>
          <a:xfrm>
            <a:off x="649399" y="431570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JavaScript</a:t>
            </a:r>
            <a:endParaRPr lang="ko-KR" altLang="en-US" sz="900" dirty="0">
              <a:solidFill>
                <a:schemeClr val="bg2"/>
              </a:solidFill>
            </a:endParaRPr>
          </a:p>
        </p:txBody>
      </p:sp>
      <p:sp>
        <p:nvSpPr>
          <p:cNvPr id="120" name="직사각형 119"/>
          <p:cNvSpPr/>
          <p:nvPr/>
        </p:nvSpPr>
        <p:spPr>
          <a:xfrm>
            <a:off x="651365" y="472469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jQuery</a:t>
            </a:r>
          </a:p>
        </p:txBody>
      </p:sp>
      <p:sp>
        <p:nvSpPr>
          <p:cNvPr id="121" name="직사각형 120"/>
          <p:cNvSpPr/>
          <p:nvPr/>
        </p:nvSpPr>
        <p:spPr>
          <a:xfrm>
            <a:off x="653332" y="5115448"/>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Ajax</a:t>
            </a:r>
          </a:p>
        </p:txBody>
      </p:sp>
      <p:sp>
        <p:nvSpPr>
          <p:cNvPr id="122" name="직사각형 121"/>
          <p:cNvSpPr/>
          <p:nvPr/>
        </p:nvSpPr>
        <p:spPr>
          <a:xfrm>
            <a:off x="655299" y="549405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err="1" smtClean="0">
                <a:solidFill>
                  <a:schemeClr val="bg2"/>
                </a:solidFill>
              </a:rPr>
              <a:t>jqGrid</a:t>
            </a:r>
            <a:endParaRPr lang="en-US" altLang="ko-KR" sz="900" dirty="0" smtClean="0">
              <a:solidFill>
                <a:schemeClr val="bg2"/>
              </a:solidFill>
            </a:endParaRPr>
          </a:p>
        </p:txBody>
      </p:sp>
      <p:sp>
        <p:nvSpPr>
          <p:cNvPr id="123" name="TextBox 122"/>
          <p:cNvSpPr txBox="1"/>
          <p:nvPr/>
        </p:nvSpPr>
        <p:spPr>
          <a:xfrm>
            <a:off x="655299" y="3102940"/>
            <a:ext cx="1038415" cy="246221"/>
          </a:xfrm>
          <a:prstGeom prst="rect">
            <a:avLst/>
          </a:prstGeom>
          <a:noFill/>
        </p:spPr>
        <p:txBody>
          <a:bodyPr wrap="square" rtlCol="0">
            <a:spAutoFit/>
          </a:bodyPr>
          <a:lstStyle/>
          <a:p>
            <a:pPr algn="ctr"/>
            <a:r>
              <a:rPr lang="en-US" altLang="ko-KR" sz="1000" dirty="0" smtClean="0">
                <a:solidFill>
                  <a:schemeClr val="bg2"/>
                </a:solidFill>
              </a:rPr>
              <a:t>Web Browser</a:t>
            </a:r>
            <a:endParaRPr lang="ko-KR" altLang="en-US" sz="1000" dirty="0">
              <a:solidFill>
                <a:schemeClr val="bg2"/>
              </a:solidFill>
            </a:endParaRPr>
          </a:p>
        </p:txBody>
      </p:sp>
      <p:sp>
        <p:nvSpPr>
          <p:cNvPr id="124" name="TextBox 123"/>
          <p:cNvSpPr txBox="1"/>
          <p:nvPr/>
        </p:nvSpPr>
        <p:spPr>
          <a:xfrm>
            <a:off x="7332403" y="3150701"/>
            <a:ext cx="1069016" cy="246221"/>
          </a:xfrm>
          <a:prstGeom prst="rect">
            <a:avLst/>
          </a:prstGeom>
          <a:noFill/>
        </p:spPr>
        <p:txBody>
          <a:bodyPr wrap="square" rtlCol="0">
            <a:spAutoFit/>
          </a:bodyPr>
          <a:lstStyle/>
          <a:p>
            <a:pPr algn="ctr"/>
            <a:r>
              <a:rPr lang="en-US" altLang="ko-KR" sz="1000" dirty="0" smtClean="0">
                <a:solidFill>
                  <a:schemeClr val="bg2"/>
                </a:solidFill>
              </a:rPr>
              <a:t>DBMS</a:t>
            </a:r>
            <a:endParaRPr lang="ko-KR" altLang="en-US" sz="1000" dirty="0">
              <a:solidFill>
                <a:schemeClr val="bg2"/>
              </a:solidFill>
            </a:endParaRPr>
          </a:p>
        </p:txBody>
      </p:sp>
      <p:sp>
        <p:nvSpPr>
          <p:cNvPr id="125" name="원통 124"/>
          <p:cNvSpPr/>
          <p:nvPr/>
        </p:nvSpPr>
        <p:spPr>
          <a:xfrm>
            <a:off x="7453882" y="3403148"/>
            <a:ext cx="826058" cy="22615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DB</a:t>
            </a:r>
          </a:p>
          <a:p>
            <a:pPr algn="ctr"/>
            <a:r>
              <a:rPr lang="en-US" altLang="ko-KR" sz="1100" dirty="0" smtClean="0">
                <a:solidFill>
                  <a:schemeClr val="bg2"/>
                </a:solidFill>
              </a:rPr>
              <a:t>(Oracle)</a:t>
            </a:r>
            <a:endParaRPr lang="ko-KR" altLang="en-US" sz="1100" dirty="0">
              <a:solidFill>
                <a:schemeClr val="bg2"/>
              </a:solidFill>
            </a:endParaRPr>
          </a:p>
        </p:txBody>
      </p:sp>
      <p:sp>
        <p:nvSpPr>
          <p:cNvPr id="126" name="직사각형 125"/>
          <p:cNvSpPr/>
          <p:nvPr/>
        </p:nvSpPr>
        <p:spPr>
          <a:xfrm>
            <a:off x="3308455"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smtClean="0">
                <a:solidFill>
                  <a:schemeClr val="bg2"/>
                </a:solidFill>
              </a:rPr>
              <a:t>서비스 발행</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7" name="직사각형 126"/>
          <p:cNvSpPr/>
          <p:nvPr/>
        </p:nvSpPr>
        <p:spPr>
          <a:xfrm>
            <a:off x="1987289"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err="1" smtClean="0">
                <a:solidFill>
                  <a:schemeClr val="bg2"/>
                </a:solidFill>
              </a:rPr>
              <a:t>프리젠테이션</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8" name="모서리가 둥근 직사각형 127"/>
          <p:cNvSpPr/>
          <p:nvPr/>
        </p:nvSpPr>
        <p:spPr>
          <a:xfrm>
            <a:off x="1987289" y="2969313"/>
            <a:ext cx="2406619" cy="29580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sz="1100">
              <a:solidFill>
                <a:schemeClr val="bg2"/>
              </a:solidFill>
            </a:endParaRPr>
          </a:p>
        </p:txBody>
      </p:sp>
      <p:sp>
        <p:nvSpPr>
          <p:cNvPr id="129" name="모서리가 둥근 직사각형 128"/>
          <p:cNvSpPr/>
          <p:nvPr/>
        </p:nvSpPr>
        <p:spPr>
          <a:xfrm>
            <a:off x="2040773" y="3395050"/>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0" name="모서리가 둥근 직사각형 129"/>
          <p:cNvSpPr/>
          <p:nvPr/>
        </p:nvSpPr>
        <p:spPr>
          <a:xfrm>
            <a:off x="3231206" y="3403149"/>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1" name="TextBox 130"/>
          <p:cNvSpPr txBox="1"/>
          <p:nvPr/>
        </p:nvSpPr>
        <p:spPr>
          <a:xfrm>
            <a:off x="2326001" y="3098894"/>
            <a:ext cx="1749019" cy="246221"/>
          </a:xfrm>
          <a:prstGeom prst="rect">
            <a:avLst/>
          </a:prstGeom>
          <a:noFill/>
        </p:spPr>
        <p:txBody>
          <a:bodyPr wrap="square" rtlCol="0">
            <a:spAutoFit/>
          </a:bodyPr>
          <a:lstStyle/>
          <a:p>
            <a:pPr algn="ctr"/>
            <a:r>
              <a:rPr lang="en-US" altLang="ko-KR" sz="1000" dirty="0" smtClean="0">
                <a:solidFill>
                  <a:schemeClr val="bg2"/>
                </a:solidFill>
              </a:rPr>
              <a:t>Web Application Server</a:t>
            </a:r>
            <a:endParaRPr lang="ko-KR" altLang="en-US" sz="1000" dirty="0">
              <a:solidFill>
                <a:schemeClr val="bg2"/>
              </a:solidFill>
            </a:endParaRPr>
          </a:p>
        </p:txBody>
      </p:sp>
      <p:sp>
        <p:nvSpPr>
          <p:cNvPr id="132" name="TextBox 131"/>
          <p:cNvSpPr txBox="1"/>
          <p:nvPr/>
        </p:nvSpPr>
        <p:spPr>
          <a:xfrm>
            <a:off x="2143770" y="3475603"/>
            <a:ext cx="865677" cy="367480"/>
          </a:xfrm>
          <a:prstGeom prst="rect">
            <a:avLst/>
          </a:prstGeom>
          <a:noFill/>
        </p:spPr>
        <p:txBody>
          <a:bodyPr wrap="square" rtlCol="0">
            <a:spAutoFit/>
          </a:bodyPr>
          <a:lstStyle/>
          <a:p>
            <a:pPr algn="ctr"/>
            <a:r>
              <a:rPr lang="en-US" altLang="ko-KR" sz="900" dirty="0" smtClean="0">
                <a:solidFill>
                  <a:schemeClr val="bg2"/>
                </a:solidFill>
              </a:rPr>
              <a:t>Web</a:t>
            </a:r>
          </a:p>
          <a:p>
            <a:pPr algn="ctr"/>
            <a:r>
              <a:rPr lang="en-US" altLang="ko-KR" sz="900" dirty="0" smtClean="0">
                <a:solidFill>
                  <a:schemeClr val="bg2"/>
                </a:solidFill>
              </a:rPr>
              <a:t>Container</a:t>
            </a:r>
            <a:endParaRPr lang="ko-KR" altLang="en-US" sz="900" dirty="0">
              <a:solidFill>
                <a:schemeClr val="bg2"/>
              </a:solidFill>
            </a:endParaRPr>
          </a:p>
        </p:txBody>
      </p:sp>
      <p:sp>
        <p:nvSpPr>
          <p:cNvPr id="133" name="TextBox 132"/>
          <p:cNvSpPr txBox="1"/>
          <p:nvPr/>
        </p:nvSpPr>
        <p:spPr>
          <a:xfrm>
            <a:off x="3356983" y="3475602"/>
            <a:ext cx="865677" cy="367480"/>
          </a:xfrm>
          <a:prstGeom prst="rect">
            <a:avLst/>
          </a:prstGeom>
          <a:noFill/>
        </p:spPr>
        <p:txBody>
          <a:bodyPr wrap="square" rtlCol="0">
            <a:spAutoFit/>
          </a:bodyPr>
          <a:lstStyle/>
          <a:p>
            <a:pPr algn="ctr"/>
            <a:r>
              <a:rPr lang="en-US" altLang="ko-KR" sz="900" dirty="0" smtClean="0">
                <a:solidFill>
                  <a:schemeClr val="bg2"/>
                </a:solidFill>
              </a:rPr>
              <a:t>Spring</a:t>
            </a:r>
          </a:p>
          <a:p>
            <a:pPr algn="ctr"/>
            <a:r>
              <a:rPr lang="en-US" altLang="ko-KR" sz="900" dirty="0" smtClean="0">
                <a:solidFill>
                  <a:schemeClr val="bg2"/>
                </a:solidFill>
              </a:rPr>
              <a:t>Container</a:t>
            </a:r>
            <a:endParaRPr lang="ko-KR" altLang="en-US" sz="900" dirty="0">
              <a:solidFill>
                <a:schemeClr val="bg2"/>
              </a:solidFill>
            </a:endParaRPr>
          </a:p>
        </p:txBody>
      </p:sp>
      <p:sp>
        <p:nvSpPr>
          <p:cNvPr id="134" name="순서도: 다중 문서 133"/>
          <p:cNvSpPr/>
          <p:nvPr/>
        </p:nvSpPr>
        <p:spPr>
          <a:xfrm>
            <a:off x="2108118" y="3881887"/>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Servlet</a:t>
            </a:r>
            <a:endParaRPr lang="ko-KR" altLang="en-US" sz="900" dirty="0">
              <a:solidFill>
                <a:schemeClr val="bg2"/>
              </a:solidFill>
            </a:endParaRPr>
          </a:p>
        </p:txBody>
      </p:sp>
      <p:sp>
        <p:nvSpPr>
          <p:cNvPr id="135" name="순서도: 다중 문서 134"/>
          <p:cNvSpPr/>
          <p:nvPr/>
        </p:nvSpPr>
        <p:spPr>
          <a:xfrm>
            <a:off x="3311426" y="38727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Control</a:t>
            </a:r>
            <a:endParaRPr lang="ko-KR" altLang="en-US" sz="900" dirty="0">
              <a:solidFill>
                <a:schemeClr val="bg2"/>
              </a:solidFill>
            </a:endParaRPr>
          </a:p>
        </p:txBody>
      </p:sp>
      <p:sp>
        <p:nvSpPr>
          <p:cNvPr id="136" name="순서도: 다중 문서 135"/>
          <p:cNvSpPr/>
          <p:nvPr/>
        </p:nvSpPr>
        <p:spPr>
          <a:xfrm>
            <a:off x="2119511" y="5019261"/>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err="1" smtClean="0">
                <a:solidFill>
                  <a:schemeClr val="bg2"/>
                </a:solidFill>
              </a:rPr>
              <a:t>jsp</a:t>
            </a:r>
            <a:endParaRPr lang="ko-KR" altLang="en-US" sz="900" dirty="0">
              <a:solidFill>
                <a:schemeClr val="bg2"/>
              </a:solidFill>
            </a:endParaRPr>
          </a:p>
        </p:txBody>
      </p:sp>
      <p:sp>
        <p:nvSpPr>
          <p:cNvPr id="137" name="순서도: 다중 문서 136"/>
          <p:cNvSpPr/>
          <p:nvPr/>
        </p:nvSpPr>
        <p:spPr>
          <a:xfrm>
            <a:off x="3304003" y="46163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Rest</a:t>
            </a:r>
          </a:p>
          <a:p>
            <a:pPr algn="ctr"/>
            <a:r>
              <a:rPr lang="en-US" altLang="ko-KR" sz="900" dirty="0" smtClean="0">
                <a:solidFill>
                  <a:schemeClr val="bg2"/>
                </a:solidFill>
              </a:rPr>
              <a:t>Controller</a:t>
            </a:r>
            <a:endParaRPr lang="ko-KR" altLang="en-US" sz="900" dirty="0">
              <a:solidFill>
                <a:schemeClr val="bg2"/>
              </a:solidFill>
            </a:endParaRPr>
          </a:p>
        </p:txBody>
      </p:sp>
      <p:sp>
        <p:nvSpPr>
          <p:cNvPr id="138" name="모서리가 둥근 직사각형 137"/>
          <p:cNvSpPr/>
          <p:nvPr/>
        </p:nvSpPr>
        <p:spPr>
          <a:xfrm>
            <a:off x="3308455" y="5290568"/>
            <a:ext cx="990323" cy="34723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smtClean="0">
                <a:solidFill>
                  <a:schemeClr val="bg2"/>
                </a:solidFill>
              </a:rPr>
              <a:t>POJO</a:t>
            </a:r>
            <a:endParaRPr lang="ko-KR" altLang="en-US" sz="1100" dirty="0">
              <a:solidFill>
                <a:schemeClr val="bg2"/>
              </a:solidFill>
            </a:endParaRPr>
          </a:p>
        </p:txBody>
      </p:sp>
      <p:sp>
        <p:nvSpPr>
          <p:cNvPr id="139" name="직사각형 138"/>
          <p:cNvSpPr/>
          <p:nvPr/>
        </p:nvSpPr>
        <p:spPr>
          <a:xfrm>
            <a:off x="463426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smtClean="0">
                <a:solidFill>
                  <a:schemeClr val="bg2"/>
                </a:solidFill>
              </a:rPr>
              <a:t>비지니스로직</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0" name="직사각형 139"/>
          <p:cNvSpPr/>
          <p:nvPr/>
        </p:nvSpPr>
        <p:spPr>
          <a:xfrm>
            <a:off x="592550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err="1" smtClean="0">
                <a:solidFill>
                  <a:schemeClr val="bg2"/>
                </a:solidFill>
              </a:rPr>
              <a:t>데이터접근</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1" name="모서리가 둥근 직사각형 140"/>
          <p:cNvSpPr/>
          <p:nvPr/>
        </p:nvSpPr>
        <p:spPr>
          <a:xfrm>
            <a:off x="4634261" y="2969313"/>
            <a:ext cx="2407198" cy="29580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sz="1100">
              <a:solidFill>
                <a:schemeClr val="bg2"/>
              </a:solidFill>
            </a:endParaRPr>
          </a:p>
        </p:txBody>
      </p:sp>
      <p:sp>
        <p:nvSpPr>
          <p:cNvPr id="142" name="모서리가 둥근 직사각형 141"/>
          <p:cNvSpPr/>
          <p:nvPr/>
        </p:nvSpPr>
        <p:spPr>
          <a:xfrm>
            <a:off x="4704372" y="3395050"/>
            <a:ext cx="2247495" cy="2343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100">
              <a:solidFill>
                <a:schemeClr val="bg2"/>
              </a:solidFill>
            </a:endParaRPr>
          </a:p>
        </p:txBody>
      </p:sp>
      <p:sp>
        <p:nvSpPr>
          <p:cNvPr id="143" name="TextBox 142"/>
          <p:cNvSpPr txBox="1"/>
          <p:nvPr/>
        </p:nvSpPr>
        <p:spPr>
          <a:xfrm>
            <a:off x="4990664" y="3106992"/>
            <a:ext cx="1735284" cy="246221"/>
          </a:xfrm>
          <a:prstGeom prst="rect">
            <a:avLst/>
          </a:prstGeom>
          <a:noFill/>
        </p:spPr>
        <p:txBody>
          <a:bodyPr wrap="square" rtlCol="0">
            <a:spAutoFit/>
          </a:bodyPr>
          <a:lstStyle/>
          <a:p>
            <a:pPr algn="ctr"/>
            <a:r>
              <a:rPr lang="en-US" altLang="ko-KR" sz="1000" dirty="0" smtClean="0">
                <a:solidFill>
                  <a:schemeClr val="bg2"/>
                </a:solidFill>
              </a:rPr>
              <a:t>Spring Framework</a:t>
            </a:r>
            <a:endParaRPr lang="ko-KR" altLang="en-US" sz="1000" dirty="0">
              <a:solidFill>
                <a:schemeClr val="bg2"/>
              </a:solidFill>
            </a:endParaRPr>
          </a:p>
        </p:txBody>
      </p:sp>
      <p:sp>
        <p:nvSpPr>
          <p:cNvPr id="144" name="TextBox 143"/>
          <p:cNvSpPr txBox="1"/>
          <p:nvPr/>
        </p:nvSpPr>
        <p:spPr>
          <a:xfrm>
            <a:off x="4986770" y="3507335"/>
            <a:ext cx="1735284" cy="230832"/>
          </a:xfrm>
          <a:prstGeom prst="rect">
            <a:avLst/>
          </a:prstGeom>
          <a:noFill/>
        </p:spPr>
        <p:txBody>
          <a:bodyPr wrap="square" rtlCol="0">
            <a:spAutoFit/>
          </a:bodyPr>
          <a:lstStyle/>
          <a:p>
            <a:pPr algn="ctr"/>
            <a:r>
              <a:rPr lang="en-US" altLang="ko-KR" sz="900" dirty="0" smtClean="0">
                <a:solidFill>
                  <a:schemeClr val="bg2"/>
                </a:solidFill>
              </a:rPr>
              <a:t>Spring Container</a:t>
            </a:r>
            <a:endParaRPr lang="ko-KR" altLang="en-US" sz="900" dirty="0">
              <a:solidFill>
                <a:schemeClr val="bg2"/>
              </a:solidFill>
            </a:endParaRPr>
          </a:p>
        </p:txBody>
      </p:sp>
      <p:sp>
        <p:nvSpPr>
          <p:cNvPr id="145" name="순서도: 다중 문서 144"/>
          <p:cNvSpPr/>
          <p:nvPr/>
        </p:nvSpPr>
        <p:spPr>
          <a:xfrm>
            <a:off x="4743325" y="3865747"/>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Service</a:t>
            </a:r>
            <a:endParaRPr lang="ko-KR" altLang="en-US" sz="900" dirty="0">
              <a:solidFill>
                <a:schemeClr val="bg2"/>
              </a:solidFill>
            </a:endParaRPr>
          </a:p>
        </p:txBody>
      </p:sp>
      <p:sp>
        <p:nvSpPr>
          <p:cNvPr id="146" name="순서도: 다중 문서 145"/>
          <p:cNvSpPr/>
          <p:nvPr/>
        </p:nvSpPr>
        <p:spPr>
          <a:xfrm>
            <a:off x="5905636" y="3862218"/>
            <a:ext cx="999489"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DAO</a:t>
            </a:r>
            <a:endParaRPr lang="ko-KR" altLang="en-US" sz="900" dirty="0">
              <a:solidFill>
                <a:schemeClr val="bg2"/>
              </a:solidFill>
            </a:endParaRPr>
          </a:p>
        </p:txBody>
      </p:sp>
      <p:sp>
        <p:nvSpPr>
          <p:cNvPr id="147" name="순서도: 다중 문서 146"/>
          <p:cNvSpPr/>
          <p:nvPr/>
        </p:nvSpPr>
        <p:spPr>
          <a:xfrm>
            <a:off x="4743325" y="4992954"/>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POJO</a:t>
            </a:r>
            <a:endParaRPr lang="ko-KR" altLang="en-US" sz="900" dirty="0">
              <a:solidFill>
                <a:schemeClr val="bg2"/>
              </a:solidFill>
            </a:endParaRPr>
          </a:p>
        </p:txBody>
      </p:sp>
      <p:sp>
        <p:nvSpPr>
          <p:cNvPr id="148" name="모서리가 둥근 직사각형 147"/>
          <p:cNvSpPr/>
          <p:nvPr/>
        </p:nvSpPr>
        <p:spPr>
          <a:xfrm>
            <a:off x="5894333" y="4636454"/>
            <a:ext cx="1010792" cy="99561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100">
              <a:solidFill>
                <a:schemeClr val="bg2"/>
              </a:solidFill>
            </a:endParaRPr>
          </a:p>
        </p:txBody>
      </p:sp>
      <p:sp>
        <p:nvSpPr>
          <p:cNvPr id="149" name="TextBox 148"/>
          <p:cNvSpPr txBox="1"/>
          <p:nvPr/>
        </p:nvSpPr>
        <p:spPr>
          <a:xfrm>
            <a:off x="5925501" y="4631355"/>
            <a:ext cx="914383" cy="230832"/>
          </a:xfrm>
          <a:prstGeom prst="rect">
            <a:avLst/>
          </a:prstGeom>
          <a:noFill/>
        </p:spPr>
        <p:txBody>
          <a:bodyPr wrap="square" rtlCol="0">
            <a:spAutoFit/>
          </a:bodyPr>
          <a:lstStyle/>
          <a:p>
            <a:pPr algn="ctr"/>
            <a:r>
              <a:rPr lang="en-US" altLang="ko-KR" sz="900" dirty="0" err="1" smtClean="0">
                <a:solidFill>
                  <a:schemeClr val="bg2"/>
                </a:solidFill>
              </a:rPr>
              <a:t>MyBatis</a:t>
            </a:r>
            <a:endParaRPr lang="ko-KR" altLang="en-US" sz="900" dirty="0">
              <a:solidFill>
                <a:schemeClr val="bg2"/>
              </a:solidFill>
            </a:endParaRPr>
          </a:p>
        </p:txBody>
      </p:sp>
      <p:sp>
        <p:nvSpPr>
          <p:cNvPr id="150" name="직사각형 149"/>
          <p:cNvSpPr/>
          <p:nvPr/>
        </p:nvSpPr>
        <p:spPr>
          <a:xfrm>
            <a:off x="5917708" y="4888025"/>
            <a:ext cx="922177" cy="2682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en-US" altLang="ko-KR" sz="800" dirty="0" smtClean="0">
              <a:solidFill>
                <a:schemeClr val="bg2"/>
              </a:solidFill>
            </a:endParaRPr>
          </a:p>
          <a:p>
            <a:pPr algn="ctr"/>
            <a:r>
              <a:rPr lang="en-US" altLang="ko-KR" sz="800" dirty="0" smtClean="0">
                <a:solidFill>
                  <a:schemeClr val="bg2"/>
                </a:solidFill>
              </a:rPr>
              <a:t>Factory</a:t>
            </a:r>
            <a:endParaRPr lang="ko-KR" altLang="en-US" sz="800" dirty="0">
              <a:solidFill>
                <a:schemeClr val="bg2"/>
              </a:solidFill>
            </a:endParaRPr>
          </a:p>
        </p:txBody>
      </p:sp>
      <p:sp>
        <p:nvSpPr>
          <p:cNvPr id="151" name="직사각형 150"/>
          <p:cNvSpPr/>
          <p:nvPr/>
        </p:nvSpPr>
        <p:spPr>
          <a:xfrm>
            <a:off x="5925499" y="5191713"/>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ko-KR" altLang="en-US" sz="800" dirty="0">
              <a:solidFill>
                <a:schemeClr val="bg2"/>
              </a:solidFill>
            </a:endParaRPr>
          </a:p>
        </p:txBody>
      </p:sp>
      <p:sp>
        <p:nvSpPr>
          <p:cNvPr id="152" name="직사각형 151"/>
          <p:cNvSpPr/>
          <p:nvPr/>
        </p:nvSpPr>
        <p:spPr>
          <a:xfrm>
            <a:off x="5921604" y="5363811"/>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a:t>
            </a:r>
            <a:r>
              <a:rPr lang="en-US" altLang="ko-KR" sz="800" dirty="0" smtClean="0">
                <a:solidFill>
                  <a:schemeClr val="bg2"/>
                </a:solidFill>
              </a:rPr>
              <a:t>-mapper</a:t>
            </a:r>
            <a:endParaRPr lang="ko-KR" altLang="en-US" sz="800" dirty="0">
              <a:solidFill>
                <a:schemeClr val="bg2"/>
              </a:solidFill>
            </a:endParaRPr>
          </a:p>
        </p:txBody>
      </p:sp>
      <p:sp>
        <p:nvSpPr>
          <p:cNvPr id="153" name="아래쪽 화살표 152"/>
          <p:cNvSpPr/>
          <p:nvPr/>
        </p:nvSpPr>
        <p:spPr>
          <a:xfrm>
            <a:off x="2458185" y="4509434"/>
            <a:ext cx="192554" cy="4425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4" name="왼쪽/오른쪽 화살표 153"/>
          <p:cNvSpPr/>
          <p:nvPr/>
        </p:nvSpPr>
        <p:spPr>
          <a:xfrm rot="18972750">
            <a:off x="3056974" y="5139708"/>
            <a:ext cx="281524" cy="1533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5" name="왼쪽/오른쪽 화살표 154"/>
          <p:cNvSpPr/>
          <p:nvPr/>
        </p:nvSpPr>
        <p:spPr>
          <a:xfrm rot="3103277">
            <a:off x="2666809" y="4736936"/>
            <a:ext cx="1094327" cy="15896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6" name="오른쪽 화살표 155"/>
          <p:cNvSpPr/>
          <p:nvPr/>
        </p:nvSpPr>
        <p:spPr>
          <a:xfrm rot="10800000">
            <a:off x="1727617" y="5258188"/>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7" name="오른쪽 화살표 156"/>
          <p:cNvSpPr/>
          <p:nvPr/>
        </p:nvSpPr>
        <p:spPr>
          <a:xfrm>
            <a:off x="1732668" y="4078926"/>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8" name="왼쪽/오른쪽 화살표 157"/>
          <p:cNvSpPr/>
          <p:nvPr/>
        </p:nvSpPr>
        <p:spPr>
          <a:xfrm>
            <a:off x="4314056" y="4102666"/>
            <a:ext cx="390316" cy="16769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9" name="왼쪽/오른쪽 화살표 158"/>
          <p:cNvSpPr/>
          <p:nvPr/>
        </p:nvSpPr>
        <p:spPr>
          <a:xfrm rot="19563324">
            <a:off x="4272571" y="457931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0" name="왼쪽/오른쪽 화살표 159"/>
          <p:cNvSpPr/>
          <p:nvPr/>
        </p:nvSpPr>
        <p:spPr>
          <a:xfrm>
            <a:off x="5721391" y="4110377"/>
            <a:ext cx="204107" cy="15998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1" name="왼쪽/오른쪽 화살표 160"/>
          <p:cNvSpPr/>
          <p:nvPr/>
        </p:nvSpPr>
        <p:spPr>
          <a:xfrm>
            <a:off x="3071073" y="4098230"/>
            <a:ext cx="237381" cy="16992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2" name="왼쪽/오른쪽 화살표 161"/>
          <p:cNvSpPr/>
          <p:nvPr/>
        </p:nvSpPr>
        <p:spPr>
          <a:xfrm rot="16200000">
            <a:off x="6194073" y="4382631"/>
            <a:ext cx="285548" cy="17391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3" name="왼쪽/오른쪽 화살표 162"/>
          <p:cNvSpPr/>
          <p:nvPr/>
        </p:nvSpPr>
        <p:spPr>
          <a:xfrm rot="16200000">
            <a:off x="4948455" y="461344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4" name="왼쪽/오른쪽 화살표 163"/>
          <p:cNvSpPr/>
          <p:nvPr/>
        </p:nvSpPr>
        <p:spPr>
          <a:xfrm rot="1916624">
            <a:off x="6878165" y="4321501"/>
            <a:ext cx="628722" cy="1666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Tree>
    <p:extLst>
      <p:ext uri="{BB962C8B-B14F-4D97-AF65-F5344CB8AC3E}">
        <p14:creationId xmlns:p14="http://schemas.microsoft.com/office/powerpoint/2010/main" val="4950148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err="1" smtClean="0"/>
              <a:t>개발일정</a:t>
            </a:r>
            <a:endParaRPr lang="en-US" altLang="en-US" dirty="0" smtClean="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9" y="2169726"/>
            <a:ext cx="8181111" cy="3876425"/>
          </a:xfrm>
          <a:prstGeom prst="rect">
            <a:avLst/>
          </a:prstGeom>
        </p:spPr>
      </p:pic>
    </p:spTree>
    <p:extLst>
      <p:ext uri="{BB962C8B-B14F-4D97-AF65-F5344CB8AC3E}">
        <p14:creationId xmlns:p14="http://schemas.microsoft.com/office/powerpoint/2010/main" val="25727258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smtClean="0"/>
              <a:t>Colour scheme</a:t>
            </a:r>
            <a:endParaRPr lang="en-US" altLang="en-US" dirty="0"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299" name="Chart" r:id="rId4" imgW="10370091" imgH="5762841" progId="MSGraph.Chart.8">
                  <p:embed followColorScheme="full"/>
                </p:oleObj>
              </mc:Choice>
              <mc:Fallback>
                <p:oleObj name="Chart" r:id="rId4" imgW="10370091" imgH="5762841" progId="MSGraph.Chart.8">
                  <p:embed followColorScheme="full"/>
                  <p:pic>
                    <p:nvPicPr>
                      <p:cNvPr id="0" name="Object 3"/>
                      <p:cNvPicPr>
                        <a:picLocks noChangeAspect="1" noChangeArrowheads="1"/>
                      </p:cNvPicPr>
                      <p:nvPr/>
                    </p:nvPicPr>
                    <p:blipFill>
                      <a:blip r:embed="rId5"/>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3"/>
        </p:xfrm>
        <a:graphic>
          <a:graphicData uri="http://schemas.openxmlformats.org/drawingml/2006/table">
            <a:tbl>
              <a:tblPr/>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dirty="0" smtClean="0"/>
              <a:t>Bullets go in here</a:t>
            </a:r>
            <a:endParaRPr lang="en-US" altLang="en-US" sz="2100" dirty="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dirty="0" smtClean="0"/>
              <a:t>And also in here</a:t>
            </a:r>
            <a:endParaRPr lang="en-US" altLang="en-US" sz="21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340</Words>
  <Application>Microsoft Office PowerPoint</Application>
  <PresentationFormat>화면 슬라이드 쇼(4:3)</PresentationFormat>
  <Paragraphs>125</Paragraphs>
  <Slides>11</Slides>
  <Notes>11</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11</vt:i4>
      </vt:variant>
    </vt:vector>
  </HeadingPairs>
  <TitlesOfParts>
    <vt:vector size="19" baseType="lpstr">
      <vt:lpstr>Arial</vt:lpstr>
      <vt:lpstr>Comic Sans MS</vt:lpstr>
      <vt:lpstr>Times New Roman</vt:lpstr>
      <vt:lpstr>Verdana</vt:lpstr>
      <vt:lpstr>Wingdings</vt:lpstr>
      <vt:lpstr>Wingdings 2</vt:lpstr>
      <vt:lpstr>business1</vt:lpstr>
      <vt:lpstr>Chart</vt:lpstr>
      <vt:lpstr>Useful Groupware</vt:lpstr>
      <vt:lpstr>목차</vt:lpstr>
      <vt:lpstr>시스템 아키텍쳐</vt:lpstr>
      <vt:lpstr>개발일정</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DaewonLee</cp:lastModifiedBy>
  <cp:revision>10</cp:revision>
  <dcterms:created xsi:type="dcterms:W3CDTF">2005-01-17T10:29:38Z</dcterms:created>
  <dcterms:modified xsi:type="dcterms:W3CDTF">2016-12-12T10:00:30Z</dcterms:modified>
</cp:coreProperties>
</file>