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66" r:id="rId2"/>
    <p:sldId id="258" r:id="rId3"/>
    <p:sldId id="270" r:id="rId4"/>
    <p:sldId id="271" r:id="rId5"/>
    <p:sldId id="275" r:id="rId6"/>
    <p:sldId id="273" r:id="rId7"/>
    <p:sldId id="274" r:id="rId8"/>
    <p:sldId id="269" r:id="rId9"/>
    <p:sldId id="268" r:id="rId10"/>
    <p:sldId id="272" r:id="rId11"/>
    <p:sldId id="280" r:id="rId12"/>
    <p:sldId id="281" r:id="rId13"/>
    <p:sldId id="282" r:id="rId14"/>
    <p:sldId id="283" r:id="rId15"/>
    <p:sldId id="284" r:id="rId16"/>
    <p:sldId id="285" r:id="rId17"/>
    <p:sldId id="286" r:id="rId18"/>
    <p:sldId id="287" r:id="rId19"/>
    <p:sldId id="288" r:id="rId20"/>
    <p:sldId id="276" r:id="rId21"/>
    <p:sldId id="291" r:id="rId22"/>
    <p:sldId id="289" r:id="rId23"/>
    <p:sldId id="292" r:id="rId24"/>
    <p:sldId id="290"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77"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12" r:id="rId79"/>
    <p:sldId id="278" r:id="rId80"/>
    <p:sldId id="279" r:id="rId81"/>
    <p:sldId id="259" r:id="rId82"/>
    <p:sldId id="260" r:id="rId83"/>
    <p:sldId id="261" r:id="rId84"/>
    <p:sldId id="262" r:id="rId85"/>
    <p:sldId id="263" r:id="rId86"/>
    <p:sldId id="264" r:id="rId87"/>
    <p:sldId id="267" r:id="rId8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32" y="-5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8</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81</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82</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84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85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86</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87</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9</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4346" name="Picture 10" descr="C:\Users\CHAEHYOWON\Desktop\Approva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5" y="2476499"/>
            <a:ext cx="7712869"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pic>
        <p:nvPicPr>
          <p:cNvPr id="14338" name="Picture 2" descr="C:\Users\CHAEHYOWON\Desktop\Organization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2790824"/>
            <a:ext cx="7434264" cy="16573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txBox="1">
            <a:spLocks noChangeArrowheads="1"/>
          </p:cNvSpPr>
          <p:nvPr/>
        </p:nvSpPr>
        <p:spPr bwMode="auto">
          <a:xfrm>
            <a:off x="3757611" y="2176462"/>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14525"/>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a:t>
            </a:r>
            <a:r>
              <a:rPr lang="ko-KR" altLang="en-US" sz="2000" dirty="0"/>
              <a:t>인</a:t>
            </a:r>
            <a:endParaRPr lang="en-US" altLang="en-US" sz="2000" dirty="0" smtClean="0"/>
          </a:p>
        </p:txBody>
      </p:sp>
      <p:pic>
        <p:nvPicPr>
          <p:cNvPr id="15362" name="Picture 2" descr="C:\Users\CHAEHYOWON\Desktop\login Use Case 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89" y="2947988"/>
            <a:ext cx="7914086"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59979" y="2390775"/>
            <a:ext cx="18716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Desktop\Mypage Use Case 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3067050"/>
            <a:ext cx="7696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02818" y="209550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출퇴근내역</a:t>
            </a:r>
            <a:endParaRPr lang="en-US" altLang="en-US" sz="2000" dirty="0" smtClean="0"/>
          </a:p>
        </p:txBody>
      </p:sp>
      <p:pic>
        <p:nvPicPr>
          <p:cNvPr id="17410" name="Picture 2" descr="C:\Users\CHAEHYOWON\Desktop\Commute Use Case Diagra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2"/>
            <a:ext cx="76962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Desktop\Board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52650"/>
            <a:ext cx="773430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43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a:t>
            </a:r>
            <a:r>
              <a:rPr lang="ko-KR" altLang="en-US" sz="2000" dirty="0"/>
              <a:t>리</a:t>
            </a:r>
            <a:endParaRPr lang="en-US" altLang="en-US" sz="2000" dirty="0" smtClean="0"/>
          </a:p>
        </p:txBody>
      </p:sp>
      <p:pic>
        <p:nvPicPr>
          <p:cNvPr id="19458" name="Picture 2" descr="C:\Users\CHAEHYOWON\Desktop\Manager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2219325"/>
            <a:ext cx="79724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9476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365896" y="1957388"/>
            <a:ext cx="2345532"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업무공유게시판</a:t>
            </a:r>
            <a:endParaRPr lang="en-US" altLang="en-US" sz="2000" dirty="0" smtClean="0"/>
          </a:p>
        </p:txBody>
      </p:sp>
      <p:pic>
        <p:nvPicPr>
          <p:cNvPr id="21506" name="Picture 2" descr="C:\Users\CHAEHYOWON\Desktop\업무공유.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33663"/>
            <a:ext cx="8010525" cy="26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50443" y="18478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사내일정</a:t>
            </a:r>
            <a:endParaRPr lang="en-US" altLang="en-US" sz="2000" dirty="0" smtClean="0"/>
          </a:p>
        </p:txBody>
      </p:sp>
      <p:pic>
        <p:nvPicPr>
          <p:cNvPr id="22530" name="Picture 2" descr="C:\Users\CHAEHYOWON\Desktop\사내일정.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514599"/>
            <a:ext cx="801052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64731" y="169545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회의실예약</a:t>
            </a:r>
            <a:endParaRPr lang="en-US" altLang="en-US" sz="2000" dirty="0" smtClean="0"/>
          </a:p>
        </p:txBody>
      </p:sp>
      <p:pic>
        <p:nvPicPr>
          <p:cNvPr id="20482" name="Picture 2" descr="C:\Users\CHAEHYOWON\Desktop\회의실.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19324"/>
            <a:ext cx="7781924"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상급자에게 보고할 문서를 작성하여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시스템에 등록되어있는 사원으로 </a:t>
            </a:r>
            <a:r>
              <a:rPr lang="ko-KR" altLang="en-US" sz="1800" dirty="0" err="1"/>
              <a:t>로그인하여야함</a:t>
            </a:r>
            <a:endParaRPr lang="ko-KR" altLang="en-US" sz="1800" dirty="0"/>
          </a:p>
          <a:p>
            <a:r>
              <a:rPr lang="en-US" altLang="ko-KR" sz="1800" dirty="0" smtClean="0"/>
              <a:t>- </a:t>
            </a:r>
            <a:r>
              <a:rPr lang="ko-KR" altLang="en-US" sz="1800" dirty="0" smtClean="0"/>
              <a:t>사원의 </a:t>
            </a:r>
            <a:r>
              <a:rPr lang="ko-KR" altLang="en-US" sz="1800" dirty="0"/>
              <a:t>직책이 사장이 </a:t>
            </a:r>
            <a:r>
              <a:rPr lang="ko-KR" altLang="en-US" sz="1800" dirty="0" err="1" smtClean="0"/>
              <a:t>아니어야함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smtClean="0"/>
              <a:t>후행조건</a:t>
            </a:r>
            <a:endParaRPr lang="ko-KR" altLang="en-US" sz="1800" dirty="0"/>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4913922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47925"/>
            <a:ext cx="7934325" cy="4247317"/>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입력</a:t>
            </a:r>
          </a:p>
          <a:p>
            <a:r>
              <a:rPr lang="en-US" altLang="ko-KR" sz="1800" dirty="0"/>
              <a:t>- </a:t>
            </a:r>
            <a:r>
              <a:rPr lang="ko-KR" altLang="en-US" sz="1800" dirty="0"/>
              <a:t>수신부서를 선택</a:t>
            </a:r>
            <a:r>
              <a:rPr lang="en-US" altLang="ko-KR" sz="1800" dirty="0"/>
              <a:t>(</a:t>
            </a:r>
            <a:r>
              <a:rPr lang="ko-KR" altLang="en-US" sz="1800" dirty="0"/>
              <a:t>우리부서</a:t>
            </a:r>
            <a:r>
              <a:rPr lang="en-US" altLang="ko-KR" sz="1800" dirty="0"/>
              <a:t>/</a:t>
            </a:r>
            <a:r>
              <a:rPr lang="ko-KR" altLang="en-US" sz="1800" dirty="0" err="1"/>
              <a:t>타부서</a:t>
            </a:r>
            <a:r>
              <a:rPr lang="en-US" altLang="ko-KR" sz="1800" dirty="0"/>
              <a:t>/</a:t>
            </a:r>
            <a:r>
              <a:rPr lang="ko-KR" altLang="en-US" sz="1800" dirty="0"/>
              <a:t>전체부서</a:t>
            </a:r>
            <a:r>
              <a:rPr lang="en-US" altLang="ko-KR" sz="1800" dirty="0"/>
              <a:t>)</a:t>
            </a:r>
            <a:endParaRPr lang="ko-KR" altLang="en-US" sz="1800" dirty="0"/>
          </a:p>
          <a:p>
            <a:r>
              <a:rPr lang="en-US" altLang="ko-KR" sz="1800" dirty="0"/>
              <a:t>- </a:t>
            </a:r>
            <a:r>
              <a:rPr lang="ko-KR" altLang="en-US" sz="1800" dirty="0"/>
              <a:t>필요에 따라 첨부파일 업로드</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a:p>
            <a:endParaRPr lang="ko-KR" altLang="en-US" sz="1800" dirty="0"/>
          </a:p>
        </p:txBody>
      </p:sp>
      <p:sp>
        <p:nvSpPr>
          <p:cNvPr id="5" name="Rectangle 2"/>
          <p:cNvSpPr txBox="1">
            <a:spLocks noChangeArrowheads="1"/>
          </p:cNvSpPr>
          <p:nvPr/>
        </p:nvSpPr>
        <p:spPr bwMode="auto">
          <a:xfrm>
            <a:off x="581024" y="176432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416320"/>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수정하고 다시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반려이어야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5855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수정</a:t>
            </a:r>
          </a:p>
          <a:p>
            <a:r>
              <a:rPr lang="en-US" altLang="ko-KR" sz="1800" dirty="0"/>
              <a:t>- </a:t>
            </a:r>
            <a:r>
              <a:rPr lang="ko-KR" altLang="en-US" sz="1800" dirty="0"/>
              <a:t>필요에 따라 첨부파일 업로드 </a:t>
            </a:r>
            <a:r>
              <a:rPr lang="en-US" altLang="ko-KR" sz="1800" dirty="0"/>
              <a:t>(</a:t>
            </a:r>
            <a:r>
              <a:rPr lang="ko-KR" altLang="en-US" sz="1800" dirty="0"/>
              <a:t>첨부파일 갱신</a:t>
            </a:r>
            <a:r>
              <a:rPr lang="en-US" altLang="ko-KR" sz="1800" dirty="0"/>
              <a:t>)</a:t>
            </a:r>
            <a:endParaRPr lang="ko-KR" altLang="en-US" sz="1800" dirty="0"/>
          </a:p>
          <a:p>
            <a:r>
              <a:rPr lang="en-US" altLang="ko-KR" sz="1800" dirty="0"/>
              <a:t>- </a:t>
            </a:r>
            <a:r>
              <a:rPr lang="ko-KR" altLang="en-US" sz="1800" dirty="0"/>
              <a:t>첨부파일 갱신여부 확인 메시지 출력</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55906"/>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9075548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a:t>
            </a:r>
            <a:r>
              <a:rPr lang="ko-KR" altLang="en-US" sz="1800" dirty="0" smtClean="0"/>
              <a:t>삭제함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a:t>
            </a:r>
            <a:r>
              <a:rPr lang="ko-KR" altLang="en-US" sz="1800" dirty="0" err="1" smtClean="0"/>
              <a:t>반려이어야함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문서삭제 진행여부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0941916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결재문서에 첨부파일을 </a:t>
            </a:r>
            <a:r>
              <a:rPr lang="ko-KR" altLang="en-US" sz="1800" dirty="0" err="1" smtClean="0"/>
              <a:t>업로드함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결재문서를 </a:t>
            </a:r>
            <a:r>
              <a:rPr lang="ko-KR" altLang="en-US" sz="1800" dirty="0"/>
              <a:t>작성</a:t>
            </a:r>
            <a:r>
              <a:rPr lang="en-US" altLang="ko-KR" sz="1800" dirty="0"/>
              <a:t>/</a:t>
            </a:r>
            <a:r>
              <a:rPr lang="ko-KR" altLang="en-US" sz="1800" dirty="0" err="1"/>
              <a:t>수정중이어야</a:t>
            </a:r>
            <a:r>
              <a:rPr lang="ko-KR" altLang="en-US" sz="1800" dirty="0"/>
              <a:t>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첨부하고자 하는 파일을 선택</a:t>
            </a:r>
          </a:p>
          <a:p>
            <a:r>
              <a:rPr lang="en-US" altLang="ko-KR" sz="1800" dirty="0"/>
              <a:t>- </a:t>
            </a:r>
            <a:r>
              <a:rPr lang="ko-KR" altLang="en-US" sz="1800" dirty="0"/>
              <a:t>최종적으로 문서 등록</a:t>
            </a:r>
            <a:r>
              <a:rPr lang="en-US" altLang="ko-KR" sz="1800" dirty="0"/>
              <a:t>/</a:t>
            </a:r>
            <a:r>
              <a:rPr lang="ko-KR" altLang="en-US" sz="1800" dirty="0" err="1"/>
              <a:t>수정시</a:t>
            </a:r>
            <a:r>
              <a:rPr lang="ko-KR" altLang="en-US" sz="1800" dirty="0"/>
              <a:t> 선택한 첨부파일 업로드 진행</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등록되어 있는 결재문서리스트를 조회하거나 문서의 세부내용을 </a:t>
            </a:r>
            <a:r>
              <a:rPr lang="ko-KR" altLang="en-US" sz="1800" dirty="0" smtClean="0"/>
              <a:t>조회함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키워드 </a:t>
            </a:r>
            <a:r>
              <a:rPr lang="ko-KR" altLang="en-US" sz="1800" dirty="0" err="1"/>
              <a:t>검색시</a:t>
            </a:r>
            <a:r>
              <a:rPr lang="ko-KR" altLang="en-US" sz="1800" dirty="0"/>
              <a:t> 키워드 입력이 빈 곳이 없는지 검사</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3" y="247760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검색 조건</a:t>
            </a:r>
            <a:r>
              <a:rPr lang="en-US" altLang="ko-KR" sz="1800" dirty="0"/>
              <a:t>(</a:t>
            </a:r>
            <a:r>
              <a:rPr lang="ko-KR" altLang="en-US" sz="1800" dirty="0"/>
              <a:t>수신문서</a:t>
            </a:r>
            <a:r>
              <a:rPr lang="en-US" altLang="ko-KR" sz="1800" dirty="0"/>
              <a:t>/</a:t>
            </a:r>
            <a:r>
              <a:rPr lang="ko-KR" altLang="en-US" sz="1800" dirty="0"/>
              <a:t>결재진행중문서</a:t>
            </a:r>
            <a:r>
              <a:rPr lang="en-US" altLang="ko-KR" sz="1800" dirty="0"/>
              <a:t>/</a:t>
            </a:r>
            <a:r>
              <a:rPr lang="ko-KR" altLang="en-US" sz="1800" dirty="0" err="1"/>
              <a:t>내가작성한문서</a:t>
            </a:r>
            <a:r>
              <a:rPr lang="en-US" altLang="ko-KR" sz="1800" dirty="0"/>
              <a:t>/</a:t>
            </a:r>
            <a:r>
              <a:rPr lang="ko-KR" altLang="en-US" sz="1800" dirty="0" err="1"/>
              <a:t>내가결재할문서</a:t>
            </a:r>
            <a:r>
              <a:rPr lang="en-US" altLang="ko-KR" sz="1800" dirty="0"/>
              <a:t>)</a:t>
            </a:r>
            <a:r>
              <a:rPr lang="ko-KR" altLang="en-US" sz="1800" dirty="0"/>
              <a:t>에 따른 문서리스트를 조회</a:t>
            </a:r>
          </a:p>
          <a:p>
            <a:r>
              <a:rPr lang="en-US" altLang="ko-KR" sz="1800" dirty="0"/>
              <a:t>- </a:t>
            </a:r>
            <a:r>
              <a:rPr lang="ko-KR" altLang="en-US" sz="1800" dirty="0"/>
              <a:t>추가적으로 </a:t>
            </a:r>
            <a:r>
              <a:rPr lang="ko-KR" altLang="en-US" sz="1800" dirty="0" err="1"/>
              <a:t>검색어</a:t>
            </a:r>
            <a:r>
              <a:rPr lang="ko-KR" altLang="en-US" sz="1800" dirty="0"/>
              <a:t> 입력을 하여 조회</a:t>
            </a:r>
          </a:p>
          <a:p>
            <a:r>
              <a:rPr lang="en-US" altLang="ko-KR" sz="1800" dirty="0"/>
              <a:t>- </a:t>
            </a:r>
            <a:r>
              <a:rPr lang="ko-KR" altLang="en-US" sz="1800" dirty="0"/>
              <a:t>세부내용을 보고자 하는 문서를 리스트에서 선택</a:t>
            </a:r>
          </a:p>
          <a:p>
            <a:r>
              <a:rPr lang="en-US" altLang="ko-KR" sz="1800" dirty="0"/>
              <a:t>- </a:t>
            </a:r>
            <a:r>
              <a:rPr lang="ko-KR" altLang="en-US" sz="1800" dirty="0"/>
              <a:t>세부내용 조회</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키워드 </a:t>
            </a:r>
            <a:r>
              <a:rPr lang="ko-KR" altLang="en-US" sz="1800" dirty="0" err="1"/>
              <a:t>미입력후</a:t>
            </a:r>
            <a:r>
              <a:rPr lang="ko-KR" altLang="en-US" sz="1800" dirty="0"/>
              <a:t> 검색 </a:t>
            </a:r>
            <a:r>
              <a:rPr lang="ko-KR" altLang="en-US" sz="1800" dirty="0" err="1"/>
              <a:t>요청시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ko-KR" altLang="en-US" dirty="0" smtClean="0"/>
              <a:t>조직 구성</a:t>
            </a:r>
            <a:endParaRPr lang="en-US" altLang="en-US" dirty="0" smtClean="0"/>
          </a:p>
        </p:txBody>
      </p:sp>
      <p:graphicFrame>
        <p:nvGraphicFramePr>
          <p:cNvPr id="19" name="표 18"/>
          <p:cNvGraphicFramePr>
            <a:graphicFrameLocks noGrp="1"/>
          </p:cNvGraphicFramePr>
          <p:nvPr>
            <p:extLst>
              <p:ext uri="{D42A27DB-BD31-4B8C-83A1-F6EECF244321}">
                <p14:modId xmlns:p14="http://schemas.microsoft.com/office/powerpoint/2010/main" val="187814828"/>
              </p:ext>
            </p:extLst>
          </p:nvPr>
        </p:nvGraphicFramePr>
        <p:xfrm>
          <a:off x="463463" y="2179528"/>
          <a:ext cx="8104340" cy="3958225"/>
        </p:xfrm>
        <a:graphic>
          <a:graphicData uri="http://schemas.openxmlformats.org/drawingml/2006/table">
            <a:tbl>
              <a:tblPr firstRow="1" bandRow="1">
                <a:tableStyleId>{5C22544A-7EE6-4342-B048-85BDC9FD1C3A}</a:tableStyleId>
              </a:tblPr>
              <a:tblGrid>
                <a:gridCol w="1652038"/>
                <a:gridCol w="6452302"/>
              </a:tblGrid>
              <a:tr h="652155">
                <a:tc>
                  <a:txBody>
                    <a:bodyPr/>
                    <a:lstStyle/>
                    <a:p>
                      <a:pPr algn="ctr" latinLnBrk="1"/>
                      <a:r>
                        <a:rPr lang="ko-KR" altLang="en-US" dirty="0" smtClean="0"/>
                        <a:t>조원</a:t>
                      </a:r>
                      <a:endParaRPr lang="ko-KR" altLang="en-US" dirty="0"/>
                    </a:p>
                  </a:txBody>
                  <a:tcPr/>
                </a:tc>
                <a:tc>
                  <a:txBody>
                    <a:bodyPr/>
                    <a:lstStyle/>
                    <a:p>
                      <a:pPr algn="ctr" latinLnBrk="1"/>
                      <a:r>
                        <a:rPr lang="ko-KR" altLang="en-US" b="1" dirty="0" smtClean="0"/>
                        <a:t>역할</a:t>
                      </a:r>
                      <a:endParaRPr lang="ko-KR" altLang="en-US" b="1" dirty="0"/>
                    </a:p>
                  </a:txBody>
                  <a:tcPr/>
                </a:tc>
              </a:tr>
              <a:tr h="661214">
                <a:tc>
                  <a:txBody>
                    <a:bodyPr/>
                    <a:lstStyle/>
                    <a:p>
                      <a:pPr algn="ctr" latinLnBrk="1"/>
                      <a:r>
                        <a:rPr lang="ko-KR" altLang="en-US" sz="1800" b="1" dirty="0" smtClean="0">
                          <a:solidFill>
                            <a:schemeClr val="bg2">
                              <a:lumMod val="50000"/>
                            </a:schemeClr>
                          </a:solidFill>
                        </a:rPr>
                        <a:t>채효원</a:t>
                      </a:r>
                      <a:endParaRPr lang="ko-KR" altLang="en-US" sz="1800"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조장</a:t>
                      </a:r>
                      <a:r>
                        <a:rPr lang="en-US" altLang="ko-KR" b="1" dirty="0" smtClean="0">
                          <a:solidFill>
                            <a:schemeClr val="bg2">
                              <a:lumMod val="50000"/>
                            </a:schemeClr>
                          </a:solidFill>
                        </a:rPr>
                        <a:t>, </a:t>
                      </a:r>
                      <a:r>
                        <a:rPr lang="ko-KR" altLang="en-US" b="1" dirty="0" smtClean="0">
                          <a:solidFill>
                            <a:schemeClr val="bg2">
                              <a:lumMod val="50000"/>
                            </a:schemeClr>
                          </a:solidFill>
                        </a:rPr>
                        <a:t>스크럼</a:t>
                      </a:r>
                      <a:r>
                        <a:rPr lang="ko-KR" altLang="en-US" b="1" baseline="0" dirty="0" smtClean="0">
                          <a:solidFill>
                            <a:schemeClr val="bg2">
                              <a:lumMod val="50000"/>
                            </a:schemeClr>
                          </a:solidFill>
                        </a:rPr>
                        <a:t> </a:t>
                      </a:r>
                      <a:r>
                        <a:rPr lang="ko-KR" altLang="en-US" b="1" dirty="0" smtClean="0">
                          <a:solidFill>
                            <a:schemeClr val="bg2">
                              <a:lumMod val="50000"/>
                            </a:schemeClr>
                          </a:solidFill>
                        </a:rPr>
                        <a:t>마스터</a:t>
                      </a:r>
                      <a:r>
                        <a:rPr lang="en-US" altLang="ko-KR" b="1" dirty="0" smtClean="0">
                          <a:solidFill>
                            <a:schemeClr val="bg2">
                              <a:lumMod val="50000"/>
                            </a:schemeClr>
                          </a:solidFill>
                        </a:rPr>
                        <a:t>, </a:t>
                      </a:r>
                      <a:r>
                        <a:rPr lang="ko-KR" altLang="en-US" b="1" dirty="0" smtClean="0">
                          <a:solidFill>
                            <a:schemeClr val="bg2">
                              <a:lumMod val="50000"/>
                            </a:schemeClr>
                          </a:solidFill>
                        </a:rPr>
                        <a:t>로그인</a:t>
                      </a:r>
                      <a:r>
                        <a:rPr lang="en-US" altLang="ko-KR" b="1" dirty="0" smtClean="0">
                          <a:solidFill>
                            <a:schemeClr val="bg2">
                              <a:lumMod val="50000"/>
                            </a:schemeClr>
                          </a:solidFill>
                        </a:rPr>
                        <a:t>, </a:t>
                      </a:r>
                      <a:r>
                        <a:rPr lang="ko-KR" altLang="en-US" b="1" dirty="0" smtClean="0">
                          <a:solidFill>
                            <a:schemeClr val="bg2">
                              <a:lumMod val="50000"/>
                            </a:schemeClr>
                          </a:solidFill>
                        </a:rPr>
                        <a:t>출퇴근내역</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baseline="0" dirty="0" err="1" smtClean="0">
                          <a:solidFill>
                            <a:schemeClr val="bg2">
                              <a:lumMod val="50000"/>
                            </a:schemeClr>
                          </a:solidFill>
                        </a:rPr>
                        <a:t>마이페이지</a:t>
                      </a:r>
                      <a:r>
                        <a:rPr lang="en-US" altLang="ko-KR" b="1" baseline="0" dirty="0" smtClean="0">
                          <a:solidFill>
                            <a:schemeClr val="bg2">
                              <a:lumMod val="50000"/>
                            </a:schemeClr>
                          </a:solidFill>
                        </a:rPr>
                        <a:t>,</a:t>
                      </a:r>
                      <a:r>
                        <a:rPr lang="ko-KR" altLang="en-US" b="1" baseline="0" dirty="0" smtClean="0">
                          <a:solidFill>
                            <a:schemeClr val="bg2">
                              <a:lumMod val="50000"/>
                            </a:schemeClr>
                          </a:solidFill>
                        </a:rPr>
                        <a:t>암호화</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이대원</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요구분석 및 설계</a:t>
                      </a:r>
                      <a:r>
                        <a:rPr lang="en-US" altLang="ko-KR" b="1" dirty="0" smtClean="0">
                          <a:solidFill>
                            <a:schemeClr val="bg2">
                              <a:lumMod val="50000"/>
                            </a:schemeClr>
                          </a:solidFill>
                        </a:rPr>
                        <a:t>, </a:t>
                      </a:r>
                      <a:r>
                        <a:rPr lang="ko-KR" altLang="en-US" b="1" dirty="0" smtClean="0">
                          <a:solidFill>
                            <a:schemeClr val="bg2">
                              <a:lumMod val="50000"/>
                            </a:schemeClr>
                          </a:solidFill>
                        </a:rPr>
                        <a:t>협업시스템 총괄</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dirty="0" smtClean="0">
                          <a:solidFill>
                            <a:schemeClr val="bg2">
                              <a:lumMod val="50000"/>
                            </a:schemeClr>
                          </a:solidFill>
                        </a:rPr>
                        <a:t>전자결재</a:t>
                      </a:r>
                      <a:r>
                        <a:rPr lang="en-US" altLang="ko-KR" b="1" dirty="0" smtClean="0">
                          <a:solidFill>
                            <a:schemeClr val="bg2">
                              <a:lumMod val="50000"/>
                            </a:schemeClr>
                          </a:solidFill>
                        </a:rPr>
                        <a:t>, </a:t>
                      </a:r>
                      <a:r>
                        <a:rPr lang="ko-KR" altLang="en-US" b="1" dirty="0" smtClean="0">
                          <a:solidFill>
                            <a:schemeClr val="bg2">
                              <a:lumMod val="50000"/>
                            </a:schemeClr>
                          </a:solidFill>
                        </a:rPr>
                        <a:t>조직도</a:t>
                      </a:r>
                      <a:r>
                        <a:rPr lang="en-US" altLang="ko-KR" b="1" dirty="0" smtClean="0">
                          <a:solidFill>
                            <a:schemeClr val="bg2">
                              <a:lumMod val="50000"/>
                            </a:schemeClr>
                          </a:solidFill>
                        </a:rPr>
                        <a:t>,</a:t>
                      </a:r>
                      <a:r>
                        <a:rPr lang="ko-KR" altLang="en-US" b="1" dirty="0" smtClean="0">
                          <a:solidFill>
                            <a:schemeClr val="bg2">
                              <a:lumMod val="50000"/>
                            </a:schemeClr>
                          </a:solidFill>
                        </a:rPr>
                        <a:t>메인</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안선영</a:t>
                      </a:r>
                      <a:endParaRPr lang="ko-KR" altLang="en-US" b="1" dirty="0">
                        <a:solidFill>
                          <a:schemeClr val="bg2">
                            <a:lumMod val="50000"/>
                          </a:schemeClr>
                        </a:solidFill>
                      </a:endParaRPr>
                    </a:p>
                  </a:txBody>
                  <a:tcPr/>
                </a:tc>
                <a:tc>
                  <a:txBody>
                    <a:bodyPr/>
                    <a:lstStyle/>
                    <a:p>
                      <a:pPr algn="ctr" latinLnBrk="1"/>
                      <a:r>
                        <a:rPr lang="ko-KR" altLang="en-US" b="1" smtClean="0">
                          <a:solidFill>
                            <a:schemeClr val="bg2">
                              <a:lumMod val="50000"/>
                            </a:schemeClr>
                          </a:solidFill>
                        </a:rPr>
                        <a:t>게시판</a:t>
                      </a:r>
                      <a:r>
                        <a:rPr lang="en-US" altLang="ko-KR" b="1" smtClean="0">
                          <a:solidFill>
                            <a:schemeClr val="bg2">
                              <a:lumMod val="50000"/>
                            </a:schemeClr>
                          </a:solidFill>
                        </a:rPr>
                        <a:t>, </a:t>
                      </a:r>
                      <a:r>
                        <a:rPr lang="ko-KR" altLang="en-US" b="1" smtClean="0">
                          <a:solidFill>
                            <a:schemeClr val="bg2">
                              <a:lumMod val="50000"/>
                            </a:schemeClr>
                          </a:solidFill>
                        </a:rPr>
                        <a:t>회의실예약 및 관리</a:t>
                      </a:r>
                      <a:r>
                        <a:rPr lang="en-US" altLang="ko-KR" b="1" smtClean="0">
                          <a:solidFill>
                            <a:schemeClr val="bg2">
                              <a:lumMod val="50000"/>
                            </a:schemeClr>
                          </a:solidFill>
                        </a:rPr>
                        <a:t>,</a:t>
                      </a:r>
                      <a:r>
                        <a:rPr lang="en-US" altLang="ko-KR" b="1" baseline="0" smtClean="0">
                          <a:solidFill>
                            <a:schemeClr val="bg2">
                              <a:lumMod val="50000"/>
                            </a:schemeClr>
                          </a:solidFill>
                        </a:rPr>
                        <a:t> </a:t>
                      </a:r>
                      <a:r>
                        <a:rPr lang="ko-KR" altLang="en-US" b="1" baseline="0" smtClean="0">
                          <a:solidFill>
                            <a:schemeClr val="bg2">
                              <a:lumMod val="50000"/>
                            </a:schemeClr>
                          </a:solidFill>
                        </a:rPr>
                        <a:t>일정관리</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박지혜</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인사관리</a:t>
                      </a:r>
                      <a:r>
                        <a:rPr lang="en-US" altLang="ko-KR" b="1" dirty="0" smtClean="0">
                          <a:solidFill>
                            <a:schemeClr val="bg2">
                              <a:lumMod val="50000"/>
                            </a:schemeClr>
                          </a:solidFill>
                        </a:rPr>
                        <a:t>, </a:t>
                      </a:r>
                      <a:r>
                        <a:rPr lang="ko-KR" altLang="en-US" b="1" dirty="0" smtClean="0">
                          <a:solidFill>
                            <a:schemeClr val="bg2">
                              <a:lumMod val="50000"/>
                            </a:schemeClr>
                          </a:solidFill>
                        </a:rPr>
                        <a:t>급여관리</a:t>
                      </a:r>
                      <a:r>
                        <a:rPr lang="en-US" altLang="ko-KR" b="1" dirty="0" smtClean="0">
                          <a:solidFill>
                            <a:schemeClr val="bg2">
                              <a:lumMod val="50000"/>
                            </a:schemeClr>
                          </a:solidFill>
                        </a:rPr>
                        <a:t>, </a:t>
                      </a:r>
                      <a:r>
                        <a:rPr lang="ko-KR" altLang="en-US" b="1" dirty="0" smtClean="0">
                          <a:solidFill>
                            <a:schemeClr val="bg2">
                              <a:lumMod val="50000"/>
                            </a:schemeClr>
                          </a:solidFill>
                        </a:rPr>
                        <a:t>근태관리</a:t>
                      </a:r>
                      <a:r>
                        <a:rPr lang="en-US" altLang="ko-KR" b="1" dirty="0" smtClean="0">
                          <a:solidFill>
                            <a:schemeClr val="bg2">
                              <a:lumMod val="50000"/>
                            </a:schemeClr>
                          </a:solidFill>
                        </a:rPr>
                        <a:t>,</a:t>
                      </a:r>
                      <a:r>
                        <a:rPr lang="ko-KR" altLang="en-US" b="1" dirty="0" smtClean="0">
                          <a:solidFill>
                            <a:schemeClr val="bg2">
                              <a:lumMod val="50000"/>
                            </a:schemeClr>
                          </a:solidFill>
                        </a:rPr>
                        <a:t>재직증명서</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전성원</a:t>
                      </a:r>
                      <a:endParaRPr lang="ko-KR" altLang="en-US" b="1" dirty="0">
                        <a:solidFill>
                          <a:schemeClr val="bg2">
                            <a:lumMod val="50000"/>
                          </a:schemeClr>
                        </a:solidFill>
                      </a:endParaRPr>
                    </a:p>
                  </a:txBody>
                  <a:tcPr/>
                </a:tc>
                <a:tc>
                  <a:txBody>
                    <a:bodyPr/>
                    <a:lstStyle/>
                    <a:p>
                      <a:pPr algn="ctr" latinLnBrk="1"/>
                      <a:r>
                        <a:rPr lang="en-US" altLang="ko-KR" b="1" dirty="0" smtClean="0">
                          <a:solidFill>
                            <a:schemeClr val="bg2">
                              <a:lumMod val="50000"/>
                            </a:schemeClr>
                          </a:solidFill>
                        </a:rPr>
                        <a:t>DB</a:t>
                      </a:r>
                      <a:r>
                        <a:rPr lang="ko-KR" altLang="en-US" b="1" dirty="0" smtClean="0">
                          <a:solidFill>
                            <a:schemeClr val="bg2">
                              <a:lumMod val="50000"/>
                            </a:schemeClr>
                          </a:solidFill>
                        </a:rPr>
                        <a:t>관리</a:t>
                      </a:r>
                      <a:r>
                        <a:rPr lang="en-US" altLang="ko-KR" b="1" dirty="0" smtClean="0">
                          <a:solidFill>
                            <a:schemeClr val="bg2">
                              <a:lumMod val="50000"/>
                            </a:schemeClr>
                          </a:solidFill>
                        </a:rPr>
                        <a:t>, </a:t>
                      </a:r>
                      <a:r>
                        <a:rPr lang="ko-KR" altLang="en-US" b="1" dirty="0" smtClean="0">
                          <a:solidFill>
                            <a:schemeClr val="bg2">
                              <a:lumMod val="50000"/>
                            </a:schemeClr>
                          </a:solidFill>
                        </a:rPr>
                        <a:t>게시판</a:t>
                      </a:r>
                      <a:r>
                        <a:rPr lang="en-US" altLang="ko-KR" b="1" dirty="0" smtClean="0">
                          <a:solidFill>
                            <a:schemeClr val="bg2">
                              <a:lumMod val="50000"/>
                            </a:schemeClr>
                          </a:solidFill>
                        </a:rPr>
                        <a:t>, </a:t>
                      </a:r>
                      <a:r>
                        <a:rPr lang="ko-KR" altLang="en-US" b="1" dirty="0" err="1" smtClean="0">
                          <a:solidFill>
                            <a:schemeClr val="bg2">
                              <a:lumMod val="50000"/>
                            </a:schemeClr>
                          </a:solidFill>
                        </a:rPr>
                        <a:t>쪽지함</a:t>
                      </a:r>
                      <a:endParaRPr lang="ko-KR" altLang="en-US" b="1" dirty="0">
                        <a:solidFill>
                          <a:schemeClr val="bg2">
                            <a:lumMod val="50000"/>
                          </a:schemeClr>
                        </a:solidFill>
                      </a:endParaRPr>
                    </a:p>
                  </a:txBody>
                  <a:tcPr/>
                </a:tc>
              </a:tr>
            </a:tbl>
          </a:graphicData>
        </a:graphic>
      </p:graphicFrame>
    </p:spTree>
    <p:extLst>
      <p:ext uri="{BB962C8B-B14F-4D97-AF65-F5344CB8AC3E}">
        <p14:creationId xmlns:p14="http://schemas.microsoft.com/office/powerpoint/2010/main" val="21513835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2" y="275382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등록된 문서에 첨부파일이 포함되어 있는 경우 </a:t>
            </a:r>
            <a:r>
              <a:rPr lang="ko-KR" altLang="en-US" sz="1800" dirty="0" err="1" smtClean="0"/>
              <a:t>내려받음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문서 </a:t>
            </a:r>
            <a:r>
              <a:rPr lang="ko-KR" altLang="en-US" sz="1800" dirty="0" err="1"/>
              <a:t>등록시</a:t>
            </a:r>
            <a:r>
              <a:rPr lang="ko-KR" altLang="en-US" sz="1800" dirty="0"/>
              <a:t> </a:t>
            </a:r>
            <a:r>
              <a:rPr lang="ko-KR" altLang="en-US" sz="1800" dirty="0" err="1"/>
              <a:t>업로드한</a:t>
            </a:r>
            <a:r>
              <a:rPr lang="ko-KR" altLang="en-US" sz="1800" dirty="0"/>
              <a:t> 첨부파일이 </a:t>
            </a:r>
            <a:r>
              <a:rPr lang="ko-KR" altLang="en-US" sz="1800" dirty="0" err="1" smtClean="0"/>
              <a:t>존재해야함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err="1"/>
              <a:t>업로드된</a:t>
            </a:r>
            <a:r>
              <a:rPr lang="ko-KR" altLang="en-US" sz="1800" dirty="0"/>
              <a:t> 파일명이 결재문서 </a:t>
            </a:r>
            <a:r>
              <a:rPr lang="ko-KR" altLang="en-US" sz="1800" dirty="0" err="1"/>
              <a:t>세부내용조회시</a:t>
            </a:r>
            <a:r>
              <a:rPr lang="ko-KR" altLang="en-US" sz="1800" dirty="0"/>
              <a:t> 출력</a:t>
            </a:r>
          </a:p>
          <a:p>
            <a:r>
              <a:rPr lang="en-US" altLang="ko-KR" sz="1800" dirty="0"/>
              <a:t>- </a:t>
            </a:r>
            <a:r>
              <a:rPr lang="ko-KR" altLang="en-US" sz="1800" dirty="0"/>
              <a:t>링크를 통해 첨부파일 다운로드</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결재진행 과정에서 언급된 코멘트가 있는 경우 내용 </a:t>
            </a:r>
            <a:r>
              <a:rPr lang="ko-KR" altLang="en-US" sz="1800" dirty="0" smtClean="0"/>
              <a:t>확인</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결재진행과정에서 </a:t>
            </a:r>
            <a:r>
              <a:rPr lang="ko-KR" altLang="en-US" sz="1800" dirty="0"/>
              <a:t>달린 코멘트가 </a:t>
            </a:r>
            <a:r>
              <a:rPr lang="ko-KR" altLang="en-US" sz="1800" dirty="0" err="1" smtClean="0"/>
              <a:t>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a:t>
            </a:r>
            <a:r>
              <a:rPr lang="ko-KR" altLang="en-US" sz="1800" dirty="0" err="1"/>
              <a:t>조회시</a:t>
            </a:r>
            <a:r>
              <a:rPr lang="ko-KR" altLang="en-US" sz="1800" dirty="0"/>
              <a:t> </a:t>
            </a:r>
            <a:r>
              <a:rPr lang="ko-KR" altLang="en-US" sz="1800" dirty="0" err="1"/>
              <a:t>팝업창을</a:t>
            </a:r>
            <a:r>
              <a:rPr lang="ko-KR" altLang="en-US" sz="1800" dirty="0"/>
              <a:t> 이용하여 코멘트 내용 출력</a:t>
            </a:r>
          </a:p>
          <a:p>
            <a:r>
              <a:rPr lang="en-US" altLang="ko-KR" sz="1800" dirty="0"/>
              <a:t>- </a:t>
            </a:r>
            <a:r>
              <a:rPr lang="ko-KR" altLang="en-US" sz="1800" dirty="0"/>
              <a:t>결재문서 조회 화면에서 코멘트보기 클릭하여 재차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문서의 작성</a:t>
            </a:r>
            <a:r>
              <a:rPr lang="en-US" altLang="ko-KR" sz="1800" dirty="0"/>
              <a:t>/</a:t>
            </a:r>
            <a:r>
              <a:rPr lang="ko-KR" altLang="en-US" sz="1800" dirty="0"/>
              <a:t>수정 및 결재 </a:t>
            </a:r>
            <a:r>
              <a:rPr lang="ko-KR" altLang="en-US" sz="1800" dirty="0" err="1"/>
              <a:t>진행시</a:t>
            </a:r>
            <a:r>
              <a:rPr lang="ko-KR" altLang="en-US" sz="1800" dirty="0"/>
              <a:t> 해당문서에 다음결재자가 누구인지 </a:t>
            </a:r>
            <a:r>
              <a:rPr lang="ko-KR" altLang="en-US" sz="1800" dirty="0" smtClean="0"/>
              <a:t>조회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작성</a:t>
            </a:r>
            <a:r>
              <a:rPr lang="en-US" altLang="ko-KR" sz="1800" dirty="0"/>
              <a:t>/</a:t>
            </a:r>
            <a:r>
              <a:rPr lang="ko-KR" altLang="en-US" sz="1800" dirty="0" err="1"/>
              <a:t>수정시</a:t>
            </a:r>
            <a:r>
              <a:rPr lang="ko-KR" altLang="en-US" sz="1800" dirty="0"/>
              <a:t> 다음결재자 정보를 출력</a:t>
            </a:r>
          </a:p>
          <a:p>
            <a:r>
              <a:rPr lang="en-US" altLang="ko-KR" sz="1800" dirty="0"/>
              <a:t>- </a:t>
            </a:r>
            <a:r>
              <a:rPr lang="ko-KR" altLang="en-US" sz="1800" dirty="0"/>
              <a:t>결재 </a:t>
            </a:r>
            <a:r>
              <a:rPr lang="ko-KR" altLang="en-US" sz="1800" dirty="0" err="1"/>
              <a:t>진행시</a:t>
            </a:r>
            <a:r>
              <a:rPr lang="ko-KR" altLang="en-US" sz="1800" dirty="0"/>
              <a:t> 해당문서의 다음결재자 정보를 갱신하기 위한 데이터 전달</a:t>
            </a:r>
          </a:p>
          <a:p>
            <a:pPr marL="285750" indent="-285750">
              <a:buFontTx/>
              <a:buChar char="-"/>
            </a:pPr>
            <a:r>
              <a:rPr lang="ko-KR" altLang="en-US" sz="1800" dirty="0" smtClean="0"/>
              <a:t>현재 </a:t>
            </a:r>
            <a:r>
              <a:rPr lang="ko-KR" altLang="en-US" sz="1800" dirty="0" err="1"/>
              <a:t>유스케이스</a:t>
            </a:r>
            <a:r>
              <a:rPr lang="ko-KR" altLang="en-US" sz="1800" dirty="0"/>
              <a:t> 종료 및 이전 </a:t>
            </a:r>
            <a:r>
              <a:rPr lang="ko-KR" altLang="en-US" sz="1800" dirty="0" err="1"/>
              <a:t>유스케이스로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다음결재자 정보를 결재진행자의 직속상사로 </a:t>
            </a:r>
            <a:r>
              <a:rPr lang="ko-KR" altLang="en-US" sz="1800" dirty="0" smtClean="0"/>
              <a:t>변경</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다음결재차례에 대한 정보가 </a:t>
            </a:r>
            <a:r>
              <a:rPr lang="ko-KR" altLang="en-US" sz="1800" dirty="0" err="1"/>
              <a:t>조회되어야함</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진행 하면서 전달하고자 하는 코멘트 입력</a:t>
            </a:r>
          </a:p>
          <a:p>
            <a:r>
              <a:rPr lang="en-US" altLang="ko-KR" sz="1800" dirty="0"/>
              <a:t>- </a:t>
            </a:r>
            <a:r>
              <a:rPr lang="ko-KR" altLang="en-US" sz="1800" dirty="0"/>
              <a:t>결재 진행여부 </a:t>
            </a:r>
            <a:r>
              <a:rPr lang="ko-KR" altLang="en-US" sz="1800" dirty="0" err="1"/>
              <a:t>확인후</a:t>
            </a:r>
            <a:r>
              <a:rPr lang="ko-KR" altLang="en-US" sz="1800" dirty="0"/>
              <a:t> 결재 진행</a:t>
            </a:r>
          </a:p>
          <a:p>
            <a:r>
              <a:rPr lang="en-US" altLang="ko-KR" sz="1800" dirty="0"/>
              <a:t>- </a:t>
            </a:r>
            <a:r>
              <a:rPr lang="ko-KR" altLang="en-US" sz="1800" dirty="0"/>
              <a:t>해당 문서의 다음결재자</a:t>
            </a:r>
            <a:r>
              <a:rPr lang="en-US" altLang="ko-KR" sz="1800" dirty="0"/>
              <a:t>(</a:t>
            </a:r>
            <a:r>
              <a:rPr lang="ko-KR" altLang="en-US" sz="1800" dirty="0"/>
              <a:t>결재진행자의 직속상사</a:t>
            </a:r>
            <a:r>
              <a:rPr lang="en-US" altLang="ko-KR" sz="1800" dirty="0"/>
              <a:t>) </a:t>
            </a:r>
            <a:r>
              <a:rPr lang="ko-KR" altLang="en-US" sz="1800" dirty="0"/>
              <a:t>정보를 </a:t>
            </a:r>
            <a:r>
              <a:rPr lang="ko-KR" altLang="en-US" sz="1800" dirty="0" err="1"/>
              <a:t>조회후</a:t>
            </a:r>
            <a:r>
              <a:rPr lang="ko-KR" altLang="en-US" sz="1800" dirty="0"/>
              <a:t> 다음결재자 정보 갱신</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수신부서 정보에 따라 </a:t>
            </a:r>
            <a:r>
              <a:rPr lang="ko-KR" altLang="en-US" sz="1800" dirty="0" err="1"/>
              <a:t>최종결재자를</a:t>
            </a:r>
            <a:r>
              <a:rPr lang="ko-KR" altLang="en-US" sz="1800" dirty="0"/>
              <a:t> 다르게 처리</a:t>
            </a:r>
          </a:p>
          <a:p>
            <a:r>
              <a:rPr lang="en-US" altLang="ko-KR" sz="1800" dirty="0"/>
              <a:t>(</a:t>
            </a:r>
            <a:r>
              <a:rPr lang="ko-KR" altLang="en-US" sz="1800" dirty="0"/>
              <a:t>최종결재자가 </a:t>
            </a:r>
            <a:r>
              <a:rPr lang="ko-KR" altLang="en-US" sz="1800" dirty="0" err="1"/>
              <a:t>결재시에는</a:t>
            </a:r>
            <a:r>
              <a:rPr lang="ko-KR" altLang="en-US" sz="1800" dirty="0"/>
              <a:t> 해당문서의 결재 진행상태를 완료로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결재자 정보를 작성자로 변경하여 작성자에게 문서의 수정이나 삭제를 </a:t>
            </a:r>
            <a:r>
              <a:rPr lang="ko-KR" altLang="en-US" sz="1800" dirty="0" smtClean="0"/>
              <a:t>요구</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검사</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반려처리를 하면서 작성자에게 전달할 코멘트 입력</a:t>
            </a:r>
          </a:p>
          <a:p>
            <a:r>
              <a:rPr lang="en-US" altLang="ko-KR" sz="1800" dirty="0"/>
              <a:t>- </a:t>
            </a:r>
            <a:r>
              <a:rPr lang="ko-KR" altLang="en-US" sz="1800" dirty="0"/>
              <a:t>반려처리여부 </a:t>
            </a:r>
            <a:r>
              <a:rPr lang="ko-KR" altLang="en-US" sz="1800" dirty="0" err="1"/>
              <a:t>확인후</a:t>
            </a:r>
            <a:r>
              <a:rPr lang="ko-KR" altLang="en-US" sz="1800" dirty="0"/>
              <a:t> 처리</a:t>
            </a:r>
          </a:p>
          <a:p>
            <a:r>
              <a:rPr lang="en-US" altLang="ko-KR" sz="1800" dirty="0"/>
              <a:t>- </a:t>
            </a:r>
            <a:r>
              <a:rPr lang="ko-KR" altLang="en-US" sz="1800" dirty="0"/>
              <a:t>문서의 결재진행상태를 반려로 변경</a:t>
            </a:r>
          </a:p>
          <a:p>
            <a:r>
              <a:rPr lang="en-US" altLang="ko-KR" sz="1800" dirty="0"/>
              <a:t>- </a:t>
            </a:r>
            <a:r>
              <a:rPr lang="ko-KR" altLang="en-US" sz="1800" dirty="0"/>
              <a:t>해당 문서의 </a:t>
            </a:r>
            <a:r>
              <a:rPr lang="ko-KR" altLang="en-US" sz="1800" dirty="0" err="1"/>
              <a:t>최근결재자</a:t>
            </a:r>
            <a:r>
              <a:rPr lang="en-US" altLang="ko-KR" sz="1800" dirty="0"/>
              <a:t>, </a:t>
            </a:r>
            <a:r>
              <a:rPr lang="ko-KR" altLang="en-US" sz="1800" dirty="0"/>
              <a:t>다음결재자 정보를 작성자로 변경</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코멘트 </a:t>
            </a:r>
            <a:r>
              <a:rPr lang="ko-KR" altLang="en-US" sz="1800" dirty="0"/>
              <a:t>입력이 비어있을 경우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9086" y="284968"/>
            <a:ext cx="7772400" cy="1143000"/>
          </a:xfrm>
        </p:spPr>
        <p:txBody>
          <a:bodyPr/>
          <a:lstStyle/>
          <a:p>
            <a:pPr eaLnBrk="1" hangingPunct="1"/>
            <a:r>
              <a:rPr lang="ko-KR" altLang="en-US" dirty="0" smtClean="0"/>
              <a:t>프로젝트 설계</a:t>
            </a:r>
            <a:r>
              <a:rPr lang="en-US" altLang="ko-KR" dirty="0" smtClean="0"/>
              <a:t>(</a:t>
            </a:r>
            <a:r>
              <a:rPr lang="ko-KR" altLang="en-US" dirty="0" smtClean="0"/>
              <a:t>벤치마킹</a:t>
            </a:r>
            <a:r>
              <a:rPr lang="en-US" altLang="ko-KR" dirty="0" smtClean="0"/>
              <a:t>)</a:t>
            </a:r>
            <a:endParaRPr lang="en-US" altLang="en-US" dirty="0" smtClean="0"/>
          </a:p>
        </p:txBody>
      </p:sp>
      <p:pic>
        <p:nvPicPr>
          <p:cNvPr id="6" name="Picture 2" descr="C:\Users\CHAEHYOWON\Desktop\벤치마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903957"/>
            <a:ext cx="7565720" cy="430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899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결재문서의 결재 진행 상태를 </a:t>
            </a:r>
            <a:r>
              <a:rPr lang="ko-KR" altLang="en-US" sz="1800" dirty="0" smtClean="0"/>
              <a:t>완료시킴</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해당문서의 결재차례인 사원으로 </a:t>
            </a:r>
            <a:r>
              <a:rPr lang="ko-KR" altLang="en-US" sz="1800" dirty="0" err="1"/>
              <a:t>로그인하여야함</a:t>
            </a:r>
            <a:endParaRPr lang="ko-KR" altLang="en-US" sz="1800" dirty="0"/>
          </a:p>
          <a:p>
            <a:pPr marL="285750" indent="-285750">
              <a:buFontTx/>
              <a:buChar char="-"/>
            </a:pPr>
            <a:r>
              <a:rPr lang="ko-KR" altLang="en-US" sz="1800" dirty="0" smtClean="0"/>
              <a:t>해당문서의 </a:t>
            </a:r>
            <a:r>
              <a:rPr lang="ko-KR" altLang="en-US" sz="1800" dirty="0"/>
              <a:t>결재차례가 </a:t>
            </a:r>
            <a:r>
              <a:rPr lang="ko-KR" altLang="en-US" sz="1800" dirty="0" err="1" smtClean="0"/>
              <a:t>최종결재자이어야함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문서의 결재진행상태를 완료로 변경</a:t>
            </a:r>
          </a:p>
          <a:p>
            <a:r>
              <a:rPr lang="en-US" altLang="ko-KR" sz="1800" dirty="0"/>
              <a:t>- </a:t>
            </a:r>
            <a:r>
              <a:rPr lang="ko-KR" altLang="en-US" sz="1800" dirty="0"/>
              <a:t>문서의 </a:t>
            </a:r>
            <a:r>
              <a:rPr lang="ko-KR" altLang="en-US" sz="1800" dirty="0" err="1"/>
              <a:t>최근결재자</a:t>
            </a:r>
            <a:r>
              <a:rPr lang="en-US" altLang="ko-KR" sz="1800" dirty="0"/>
              <a:t>, </a:t>
            </a:r>
            <a:r>
              <a:rPr lang="ko-KR" altLang="en-US" sz="1800" dirty="0"/>
              <a:t>다음결재자 정보를 제거</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 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a:t>
            </a:r>
            <a:r>
              <a:rPr lang="en-US" altLang="ko-KR" sz="1800" dirty="0"/>
              <a:t>/</a:t>
            </a:r>
            <a:r>
              <a:rPr lang="ko-KR" altLang="en-US" sz="1800" dirty="0" err="1"/>
              <a:t>반려시</a:t>
            </a:r>
            <a:r>
              <a:rPr lang="ko-KR" altLang="en-US" sz="1800" dirty="0"/>
              <a:t> 언급하고 싶은 코멘트를 </a:t>
            </a:r>
            <a:r>
              <a:rPr lang="ko-KR" altLang="en-US" sz="1800" dirty="0" smtClean="0"/>
              <a:t>입력</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확인</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a:t>
            </a:r>
            <a:r>
              <a:rPr lang="en-US" altLang="ko-KR" sz="1800" dirty="0"/>
              <a:t>/</a:t>
            </a:r>
            <a:r>
              <a:rPr lang="ko-KR" altLang="en-US" sz="1800" dirty="0"/>
              <a:t>반려 </a:t>
            </a:r>
            <a:r>
              <a:rPr lang="ko-KR" altLang="en-US" sz="1800" dirty="0" err="1"/>
              <a:t>진행시</a:t>
            </a:r>
            <a:r>
              <a:rPr lang="ko-KR" altLang="en-US" sz="1800" dirty="0"/>
              <a:t> </a:t>
            </a:r>
            <a:r>
              <a:rPr lang="ko-KR" altLang="en-US" sz="1800" dirty="0" err="1"/>
              <a:t>팝업창을</a:t>
            </a:r>
            <a:r>
              <a:rPr lang="ko-KR" altLang="en-US" sz="1800" dirty="0"/>
              <a:t> 이용하여 코멘트 입력</a:t>
            </a:r>
          </a:p>
          <a:p>
            <a:pPr marL="285750" indent="-285750">
              <a:buFontTx/>
              <a:buChar char="-"/>
            </a:pPr>
            <a:r>
              <a:rPr lang="ko-KR" altLang="en-US" sz="1800" dirty="0" smtClean="0"/>
              <a:t>현재 </a:t>
            </a:r>
            <a:r>
              <a:rPr lang="ko-KR" altLang="en-US" sz="1800" dirty="0" err="1"/>
              <a:t>유스케이스</a:t>
            </a:r>
            <a:r>
              <a:rPr lang="ko-KR" altLang="en-US" sz="1800" dirty="0"/>
              <a:t> 종료 및 결재</a:t>
            </a:r>
            <a:r>
              <a:rPr lang="en-US" altLang="ko-KR" sz="1800" dirty="0"/>
              <a:t>/</a:t>
            </a:r>
            <a:r>
              <a:rPr lang="ko-KR" altLang="en-US" sz="1800" dirty="0"/>
              <a:t>반려 진행 단계로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 있을 경우 </a:t>
            </a:r>
            <a:r>
              <a:rPr lang="ko-KR" altLang="en-US" sz="1800" dirty="0" err="1"/>
              <a:t>로그인창으로</a:t>
            </a:r>
            <a:r>
              <a:rPr lang="ko-KR" altLang="en-US" sz="1800" dirty="0"/>
              <a:t> 이동</a:t>
            </a:r>
          </a:p>
          <a:p>
            <a:r>
              <a:rPr lang="en-US" altLang="ko-KR" sz="1800" dirty="0"/>
              <a:t>- </a:t>
            </a:r>
            <a:r>
              <a:rPr lang="ko-KR" altLang="en-US" sz="1800" dirty="0"/>
              <a:t>결재 </a:t>
            </a:r>
            <a:r>
              <a:rPr lang="ko-KR" altLang="en-US" sz="1800" dirty="0" err="1"/>
              <a:t>진행시</a:t>
            </a:r>
            <a:r>
              <a:rPr lang="ko-KR" altLang="en-US" sz="1800" dirty="0"/>
              <a:t> 코멘트 입력이 비어있으면 </a:t>
            </a:r>
            <a:r>
              <a:rPr lang="ko-KR" altLang="en-US" sz="1800" dirty="0" err="1"/>
              <a:t>유스케이스</a:t>
            </a:r>
            <a:r>
              <a:rPr lang="ko-KR" altLang="en-US" sz="1800" dirty="0"/>
              <a:t> 진행 취소</a:t>
            </a:r>
          </a:p>
          <a:p>
            <a:pPr marL="285750" indent="-285750">
              <a:buFontTx/>
              <a:buChar char="-"/>
            </a:pPr>
            <a:r>
              <a:rPr lang="ko-KR" altLang="en-US" sz="1800" dirty="0" smtClean="0"/>
              <a:t>반려 </a:t>
            </a:r>
            <a:r>
              <a:rPr lang="ko-KR" altLang="en-US" sz="1800" dirty="0" err="1"/>
              <a:t>진행시</a:t>
            </a:r>
            <a:r>
              <a:rPr lang="ko-KR" altLang="en-US" sz="1800" dirty="0"/>
              <a:t> 코멘트 입력이 비어있으면 알림 메시지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회사의 직원목록을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5" name="직사각형 4"/>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검색 조건을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직책</a:t>
            </a:r>
            <a:r>
              <a:rPr lang="en-US" altLang="ko-KR" sz="1800" dirty="0"/>
              <a:t>)</a:t>
            </a:r>
            <a:endParaRPr lang="ko-KR" altLang="en-US" sz="1800" dirty="0"/>
          </a:p>
          <a:p>
            <a:pPr latinLnBrk="1"/>
            <a:r>
              <a:rPr lang="en-US" altLang="ko-KR" sz="1800" dirty="0"/>
              <a:t>- </a:t>
            </a:r>
            <a:r>
              <a:rPr lang="ko-KR" altLang="en-US" sz="1800" dirty="0" err="1"/>
              <a:t>검색란에</a:t>
            </a:r>
            <a:r>
              <a:rPr lang="ko-KR" altLang="en-US" sz="1800" dirty="0"/>
              <a:t> 원하는 </a:t>
            </a:r>
            <a:r>
              <a:rPr lang="ko-KR" altLang="en-US" sz="1800" dirty="0" err="1"/>
              <a:t>검색어를</a:t>
            </a:r>
            <a:r>
              <a:rPr lang="ko-KR" altLang="en-US" sz="1800" dirty="0"/>
              <a:t> 입력한 후 조회버튼을 누른다</a:t>
            </a:r>
            <a:r>
              <a:rPr lang="en-US" altLang="ko-KR" sz="1800" dirty="0"/>
              <a:t>.</a:t>
            </a:r>
            <a:endParaRPr lang="ko-KR" altLang="en-US" sz="1800" dirty="0"/>
          </a:p>
          <a:p>
            <a:pPr latinLnBrk="1"/>
            <a:r>
              <a:rPr lang="en-US" altLang="ko-KR" sz="1800" dirty="0"/>
              <a:t>- </a:t>
            </a:r>
            <a:r>
              <a:rPr lang="ko-KR" altLang="en-US" sz="1800" dirty="0"/>
              <a:t>직원을 선택하면 상세정보를 볼 수 있다</a:t>
            </a:r>
            <a:r>
              <a:rPr lang="en-US" altLang="ko-KR" sz="1800" dirty="0"/>
              <a:t>.</a:t>
            </a:r>
            <a:endParaRPr lang="ko-KR" altLang="en-US" sz="1800" dirty="0"/>
          </a:p>
          <a:p>
            <a:pPr latinLnBrk="1"/>
            <a:r>
              <a:rPr lang="en-US" altLang="ko-KR" sz="1800" dirty="0"/>
              <a:t>- </a:t>
            </a:r>
            <a:r>
              <a:rPr lang="ko-KR" altLang="en-US" sz="1800" dirty="0"/>
              <a:t>상세정보페이지에서 직원정보 수정이 가능하다</a:t>
            </a:r>
            <a:r>
              <a:rPr lang="en-US" altLang="ko-KR" sz="1800" dirty="0"/>
              <a:t>. </a:t>
            </a:r>
            <a:endParaRPr lang="ko-KR" altLang="en-US" sz="1800" dirty="0"/>
          </a:p>
          <a:p>
            <a:pPr latinLnBrk="1"/>
            <a:r>
              <a:rPr lang="en-US" altLang="ko-KR" sz="1800" dirty="0"/>
              <a:t>- </a:t>
            </a:r>
            <a:r>
              <a:rPr lang="ko-KR" altLang="en-US" sz="1800" dirty="0"/>
              <a:t>상세정보페이지에서 직원 삭제가 가능하다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신규직원을 추가한다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smtClean="0"/>
              <a:t>선행조건</a:t>
            </a:r>
            <a:endParaRPr lang="ko-KR" altLang="en-US" sz="1800" dirty="0"/>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입력란의 모든 빈칸을 </a:t>
            </a:r>
            <a:r>
              <a:rPr lang="ko-KR" altLang="en-US" sz="1800" dirty="0" err="1"/>
              <a:t>입력해야한다</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직원추가버튼을 누른다</a:t>
            </a:r>
            <a:r>
              <a:rPr lang="en-US" altLang="ko-KR" sz="1800" dirty="0"/>
              <a:t>.</a:t>
            </a:r>
            <a:endParaRPr lang="ko-KR" altLang="en-US" sz="1800" dirty="0"/>
          </a:p>
          <a:p>
            <a:pPr latinLnBrk="1"/>
            <a:r>
              <a:rPr lang="en-US" altLang="ko-KR" sz="1800" dirty="0"/>
              <a:t>- </a:t>
            </a:r>
            <a:r>
              <a:rPr lang="ko-KR" altLang="en-US" sz="1800" dirty="0" err="1"/>
              <a:t>입력칸의</a:t>
            </a:r>
            <a:r>
              <a:rPr lang="ko-KR" altLang="en-US" sz="1800" dirty="0"/>
              <a:t> 모든 빈칸에 정보를 입력한다</a:t>
            </a:r>
            <a:r>
              <a:rPr lang="en-US" altLang="ko-KR" sz="1800" dirty="0"/>
              <a:t>.</a:t>
            </a:r>
            <a:endParaRPr lang="ko-KR" altLang="en-US" sz="1800" dirty="0"/>
          </a:p>
          <a:p>
            <a:pPr latinLnBrk="1"/>
            <a:r>
              <a:rPr lang="en-US" altLang="ko-KR" sz="1800" dirty="0"/>
              <a:t>- </a:t>
            </a:r>
            <a:r>
              <a:rPr lang="ko-KR" altLang="en-US" sz="1800" dirty="0"/>
              <a:t>추가 버튼을 누른다</a:t>
            </a:r>
            <a:r>
              <a:rPr lang="en-US" altLang="ko-KR" sz="1800" dirty="0"/>
              <a:t>.</a:t>
            </a:r>
            <a:endParaRPr lang="ko-KR" altLang="en-US" sz="1800" dirty="0"/>
          </a:p>
          <a:p>
            <a:pPr latinLnBrk="1"/>
            <a:r>
              <a:rPr lang="en-US" altLang="ko-KR" sz="1800" dirty="0"/>
              <a:t>- DB</a:t>
            </a:r>
            <a:r>
              <a:rPr lang="ko-KR" altLang="en-US" sz="1800" dirty="0"/>
              <a:t>에 직원이 추가된다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a:t>
            </a:r>
            <a:r>
              <a:rPr lang="ko-KR" altLang="en-US" sz="1800" dirty="0" err="1"/>
              <a:t>뒤로간다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a:t>
            </a:r>
            <a:r>
              <a:rPr lang="ko-KR" altLang="en-US" sz="1800" dirty="0" err="1"/>
              <a:t>사원별</a:t>
            </a:r>
            <a:r>
              <a:rPr lang="ko-KR" altLang="en-US" sz="1800" dirty="0"/>
              <a:t>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474417"/>
            <a:ext cx="7772400" cy="3970318"/>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검색기간</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근태 상태 변경페이지가 뜬다</a:t>
            </a:r>
            <a:r>
              <a:rPr lang="en-US" altLang="ko-KR" sz="1800" dirty="0"/>
              <a:t>.</a:t>
            </a:r>
            <a:endParaRPr lang="ko-KR" altLang="en-US" sz="1800" dirty="0"/>
          </a:p>
          <a:p>
            <a:pPr latinLnBrk="1"/>
            <a:r>
              <a:rPr lang="en-US" altLang="ko-KR" sz="1800" dirty="0"/>
              <a:t>- </a:t>
            </a:r>
            <a:r>
              <a:rPr lang="ko-KR" altLang="en-US" sz="1800" dirty="0"/>
              <a:t>사원의 근태상태 일</a:t>
            </a:r>
            <a:r>
              <a:rPr lang="en-US" altLang="ko-KR" sz="1800" dirty="0"/>
              <a:t>/</a:t>
            </a:r>
            <a:r>
              <a:rPr lang="ko-KR" altLang="en-US" sz="1800" dirty="0"/>
              <a:t>시 및 구분을 변경한다</a:t>
            </a:r>
            <a:r>
              <a:rPr lang="en-US" altLang="ko-KR" sz="1800" dirty="0"/>
              <a:t>.</a:t>
            </a:r>
            <a:endParaRPr lang="ko-KR" altLang="en-US" sz="1800" dirty="0"/>
          </a:p>
          <a:p>
            <a:pPr latinLnBrk="1"/>
            <a:r>
              <a:rPr lang="en-US" altLang="ko-KR" sz="1800" dirty="0"/>
              <a:t>- </a:t>
            </a:r>
            <a:r>
              <a:rPr lang="ko-KR" altLang="en-US" sz="1800" dirty="0"/>
              <a:t>수정버튼을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953375" cy="1143000"/>
          </a:xfrm>
        </p:spPr>
        <p:txBody>
          <a:bodyPr/>
          <a:lstStyle/>
          <a:p>
            <a:pPr eaLnBrk="1" hangingPunct="1"/>
            <a:r>
              <a:rPr lang="ko-KR" altLang="en-US" dirty="0" smtClean="0"/>
              <a:t>프로젝트 설계</a:t>
            </a:r>
            <a:r>
              <a:rPr lang="en-US" altLang="ko-KR" dirty="0" smtClean="0"/>
              <a:t>(</a:t>
            </a:r>
            <a:r>
              <a:rPr lang="ko-KR" altLang="en-US" dirty="0" smtClean="0"/>
              <a:t>개발전략</a:t>
            </a:r>
            <a:r>
              <a:rPr lang="en-US" altLang="ko-KR" dirty="0" smtClean="0"/>
              <a:t>) – Scrum &amp; Alpha </a:t>
            </a:r>
            <a:endParaRPr lang="en-US" altLang="en-US" dirty="0" smtClean="0"/>
          </a:p>
        </p:txBody>
      </p:sp>
      <p:pic>
        <p:nvPicPr>
          <p:cNvPr id="13314" name="Picture 2" descr="C:\Users\CHAEHYOWON\Desktop\2016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 y="2037697"/>
            <a:ext cx="4075526" cy="406247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CHAEHYOWON\Desktop\알파.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2037697"/>
            <a:ext cx="3771900" cy="406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435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부서별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latinLnBrk="1"/>
            <a:endParaRPr lang="en-US" altLang="ko-KR" sz="1800" dirty="0"/>
          </a:p>
          <a:p>
            <a:pPr latinLnBrk="1"/>
            <a:r>
              <a:rPr lang="en-US" altLang="ko-KR" sz="1800" dirty="0" smtClean="0"/>
              <a:t>4</a:t>
            </a:r>
            <a:r>
              <a:rPr lang="en-US" altLang="ko-KR" sz="1800" dirty="0"/>
              <a:t>.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월별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근무사원</a:t>
            </a:r>
            <a:r>
              <a:rPr lang="en-US" altLang="ko-KR" sz="1800" dirty="0"/>
              <a:t>, </a:t>
            </a:r>
            <a:r>
              <a:rPr lang="ko-KR" altLang="en-US" sz="1800" dirty="0"/>
              <a:t>지각</a:t>
            </a:r>
            <a:r>
              <a:rPr lang="en-US" altLang="ko-KR" sz="1800" dirty="0"/>
              <a:t>, </a:t>
            </a:r>
            <a:r>
              <a:rPr lang="ko-KR" altLang="en-US" sz="1800" dirty="0"/>
              <a:t>사고버튼을 누른다</a:t>
            </a:r>
            <a:r>
              <a:rPr lang="en-US" altLang="ko-KR" sz="1800" dirty="0"/>
              <a:t>.</a:t>
            </a:r>
            <a:endParaRPr lang="ko-KR" altLang="en-US" sz="1800" dirty="0"/>
          </a:p>
          <a:p>
            <a:pPr latinLnBrk="1"/>
            <a:r>
              <a:rPr lang="en-US" altLang="ko-KR" sz="1800" dirty="0"/>
              <a:t>- </a:t>
            </a:r>
            <a:r>
              <a:rPr lang="ko-KR" altLang="en-US" sz="1800" dirty="0"/>
              <a:t>버튼에 따른 일일 현황페이지가 나온다</a:t>
            </a:r>
            <a:r>
              <a:rPr lang="en-US" altLang="ko-KR" sz="1800" dirty="0"/>
              <a:t>.</a:t>
            </a:r>
            <a:endParaRPr lang="ko-KR" altLang="en-US" sz="1800" dirty="0"/>
          </a:p>
          <a:p>
            <a:pPr latinLnBrk="1"/>
            <a:r>
              <a:rPr lang="en-US" altLang="ko-KR" sz="1800" dirty="0"/>
              <a:t>- </a:t>
            </a:r>
            <a:r>
              <a:rPr lang="ko-KR" altLang="en-US" sz="1800" dirty="0"/>
              <a:t>목록을 확인한다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63621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206614"/>
            <a:ext cx="7772400" cy="4247317"/>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지급일</a:t>
            </a:r>
            <a:r>
              <a:rPr lang="en-US" altLang="ko-KR" sz="1800" dirty="0"/>
              <a:t>, </a:t>
            </a:r>
            <a:r>
              <a:rPr lang="ko-KR" altLang="en-US" sz="1800" dirty="0"/>
              <a:t>부서</a:t>
            </a:r>
            <a:r>
              <a:rPr lang="en-US" altLang="ko-KR" sz="1800" dirty="0"/>
              <a:t>, </a:t>
            </a:r>
            <a:r>
              <a:rPr lang="ko-KR" altLang="en-US" sz="1800" dirty="0"/>
              <a:t>근무 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수정</a:t>
            </a:r>
            <a:r>
              <a:rPr lang="en-US" altLang="ko-KR" sz="1800" dirty="0"/>
              <a:t>, </a:t>
            </a:r>
            <a:r>
              <a:rPr lang="ko-KR" altLang="en-US" sz="1800" dirty="0"/>
              <a:t>삭제버튼을 누른다</a:t>
            </a:r>
            <a:r>
              <a:rPr lang="en-US" altLang="ko-KR" sz="1800" dirty="0"/>
              <a:t>.</a:t>
            </a:r>
            <a:endParaRPr lang="ko-KR" altLang="en-US" sz="1800" dirty="0"/>
          </a:p>
          <a:p>
            <a:pPr latinLnBrk="1"/>
            <a:r>
              <a:rPr lang="en-US" altLang="ko-KR" sz="1800" dirty="0"/>
              <a:t>- </a:t>
            </a:r>
            <a:r>
              <a:rPr lang="ko-KR" altLang="en-US" sz="1800" dirty="0"/>
              <a:t>수정버튼을 누르면 수정페이지가 나온다</a:t>
            </a:r>
            <a:r>
              <a:rPr lang="en-US" altLang="ko-KR" sz="1800" dirty="0"/>
              <a:t>.</a:t>
            </a:r>
            <a:endParaRPr lang="ko-KR" altLang="en-US" sz="1800" dirty="0"/>
          </a:p>
          <a:p>
            <a:pPr latinLnBrk="1"/>
            <a:r>
              <a:rPr lang="en-US" altLang="ko-KR" sz="1800" dirty="0"/>
              <a:t>- </a:t>
            </a:r>
            <a:r>
              <a:rPr lang="ko-KR" altLang="en-US" sz="1800" dirty="0"/>
              <a:t>수정페이지에서 입력 폼을 모두 입력한 후 수정버튼을 누르면 수정된다</a:t>
            </a:r>
            <a:r>
              <a:rPr lang="en-US" altLang="ko-KR" sz="1800" dirty="0"/>
              <a:t>.</a:t>
            </a:r>
            <a:endParaRPr lang="ko-KR" altLang="en-US" sz="1800" dirty="0"/>
          </a:p>
          <a:p>
            <a:pPr latinLnBrk="1"/>
            <a:r>
              <a:rPr lang="en-US" altLang="ko-KR" sz="1800" dirty="0"/>
              <a:t>- </a:t>
            </a:r>
            <a:r>
              <a:rPr lang="ko-KR" altLang="en-US" sz="1800" dirty="0"/>
              <a:t>목록 페이지에서 삭제버튼을 누르면 확인</a:t>
            </a:r>
            <a:r>
              <a:rPr lang="en-US" altLang="ko-KR" sz="1800" dirty="0"/>
              <a:t>, </a:t>
            </a:r>
            <a:r>
              <a:rPr lang="ko-KR" altLang="en-US" sz="1800" dirty="0"/>
              <a:t>취소 </a:t>
            </a:r>
            <a:r>
              <a:rPr lang="ko-KR" altLang="en-US" sz="1800" dirty="0" err="1"/>
              <a:t>알림창이</a:t>
            </a:r>
            <a:r>
              <a:rPr lang="ko-KR" altLang="en-US" sz="1800" dirty="0"/>
              <a:t> 뜨고 확인버튼을 누르면 삭제된다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39"/>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개별 등록버튼을 누른다</a:t>
            </a:r>
            <a:r>
              <a:rPr lang="en-US" altLang="ko-KR" sz="1800" dirty="0"/>
              <a:t>.</a:t>
            </a:r>
            <a:endParaRPr lang="ko-KR" altLang="en-US" sz="1800" dirty="0"/>
          </a:p>
          <a:p>
            <a:pPr latinLnBrk="1"/>
            <a:r>
              <a:rPr lang="en-US" altLang="ko-KR" sz="1800" dirty="0"/>
              <a:t>- </a:t>
            </a:r>
            <a:r>
              <a:rPr lang="ko-KR" altLang="en-US" sz="1800" dirty="0" err="1"/>
              <a:t>입력폼</a:t>
            </a:r>
            <a:r>
              <a:rPr lang="ko-KR" altLang="en-US" sz="1800" dirty="0"/>
              <a:t> 형식에 맞추어 내용을 모두 입력한다</a:t>
            </a:r>
            <a:r>
              <a:rPr lang="en-US" altLang="ko-KR" sz="1800" dirty="0"/>
              <a:t>.</a:t>
            </a:r>
            <a:endParaRPr lang="ko-KR" altLang="en-US" sz="1800" dirty="0"/>
          </a:p>
          <a:p>
            <a:pPr latinLnBrk="1"/>
            <a:r>
              <a:rPr lang="en-US" altLang="ko-KR" sz="1800" dirty="0"/>
              <a:t>- </a:t>
            </a:r>
            <a:r>
              <a:rPr lang="ko-KR" altLang="en-US" sz="1800" dirty="0"/>
              <a:t>등록버튼을 누르면 등록된다</a:t>
            </a:r>
            <a:r>
              <a:rPr lang="en-US" altLang="ko-KR" sz="1800" dirty="0"/>
              <a:t>.</a:t>
            </a:r>
            <a:endParaRPr lang="ko-KR" altLang="en-US" sz="1800" dirty="0"/>
          </a:p>
          <a:p>
            <a:pPr latinLnBrk="1"/>
            <a:r>
              <a:rPr lang="en-US" altLang="ko-KR" sz="1800" dirty="0"/>
              <a:t>- </a:t>
            </a:r>
            <a:r>
              <a:rPr lang="ko-KR" altLang="en-US" sz="1800" dirty="0"/>
              <a:t>목록페이지로 돌아간다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일괄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일괄 등록버튼을 누른다</a:t>
            </a:r>
            <a:r>
              <a:rPr lang="en-US" altLang="ko-KR" sz="1800" dirty="0"/>
              <a:t>.</a:t>
            </a:r>
            <a:endParaRPr lang="ko-KR" altLang="en-US" sz="1800" dirty="0"/>
          </a:p>
          <a:p>
            <a:pPr latinLnBrk="1"/>
            <a:r>
              <a:rPr lang="en-US" altLang="ko-KR" sz="1800" dirty="0"/>
              <a:t>- </a:t>
            </a:r>
            <a:r>
              <a:rPr lang="ko-KR" altLang="en-US" sz="1800" dirty="0"/>
              <a:t>전월 기준데이터로 귀속 월이 다음 달이고 지급일이 오늘이 된 급여내역이 추가된다</a:t>
            </a:r>
            <a:r>
              <a:rPr lang="en-US" altLang="ko-KR" sz="1800" dirty="0"/>
              <a:t>. </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인사부가 아닌 사원이 메뉴를 눌	</a:t>
            </a:r>
            <a:r>
              <a:rPr lang="ko-KR" altLang="en-US" sz="1800" dirty="0" err="1"/>
              <a:t>렀을</a:t>
            </a:r>
            <a:r>
              <a:rPr lang="ko-KR" altLang="en-US" sz="1800" dirty="0"/>
              <a:t> 때 알림 창을 띄우고 뒤로 간다</a:t>
            </a:r>
            <a:r>
              <a:rPr lang="en-US" altLang="ko-KR" sz="1800" dirty="0"/>
              <a:t>.</a:t>
            </a:r>
            <a:endParaRPr lang="ko-KR" altLang="en-US" sz="1800" dirty="0"/>
          </a:p>
          <a:p>
            <a:pPr marL="285750" indent="-285750" latinLnBrk="1">
              <a:buFontTx/>
              <a:buChar char="-"/>
            </a:pPr>
            <a:r>
              <a:rPr lang="ko-KR" altLang="en-US" sz="1800" dirty="0" smtClean="0"/>
              <a:t>이미 </a:t>
            </a:r>
            <a:r>
              <a:rPr lang="ko-KR" altLang="en-US" sz="1800" dirty="0"/>
              <a:t>다음 달 급여내역이 존재할 경우 입력 불가 알림 창만 띄운다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개발환경</a:t>
            </a:r>
            <a:r>
              <a:rPr lang="en-US" altLang="ko-KR" dirty="0" smtClean="0"/>
              <a:t>)</a:t>
            </a:r>
            <a:endParaRPr lang="en-US" altLang="en-US" dirty="0" smtClean="0"/>
          </a:p>
        </p:txBody>
      </p:sp>
      <p:pic>
        <p:nvPicPr>
          <p:cNvPr id="23554" name="Picture 2" descr="C:\Users\CHAEHYOWON\Desktop\apache-tomca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49" y="3100781"/>
            <a:ext cx="11779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CHAEHYOWON\Desktop\다운로드.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494" y="3515119"/>
            <a:ext cx="995362" cy="62388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CHAEHYOWON\Desktop\Best-VPN-for-Window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18" y="3515119"/>
            <a:ext cx="1799431" cy="84971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CHAEHYOWON\Desktop\cent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1812129"/>
            <a:ext cx="1638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CHAEHYOWON\Desktop\Maven-Logo-300x2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4895451"/>
            <a:ext cx="1428750" cy="72866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C:\Users\CHAEHYOWON\Desktop\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1857373"/>
            <a:ext cx="1657350" cy="766762"/>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C:\Users\CHAEHYOWON\Desktop\imag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339" y="2350293"/>
            <a:ext cx="1566862"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C:\Users\CHAEHYOWON\Desktop\jquery-dev-summit-mark.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1" y="3146025"/>
            <a:ext cx="1323975" cy="68103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C:\Users\CHAEHYOWON\Desktop\HTML5_CSS_JavaScrip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9975" y="4760116"/>
            <a:ext cx="2371725" cy="1190623"/>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C:\Users\CHAEHYOWON\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4162" y="4364829"/>
            <a:ext cx="15144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연차를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부서명</a:t>
            </a:r>
            <a:r>
              <a:rPr lang="en-US" altLang="ko-KR" sz="1800" dirty="0"/>
              <a:t>, </a:t>
            </a:r>
            <a:r>
              <a:rPr lang="ko-KR" altLang="en-US" sz="1800" dirty="0"/>
              <a:t>사원번호</a:t>
            </a:r>
            <a:r>
              <a:rPr lang="en-US" altLang="ko-KR" sz="1800" dirty="0"/>
              <a:t>, </a:t>
            </a:r>
            <a:r>
              <a:rPr lang="ko-KR" altLang="en-US" sz="1800" dirty="0"/>
              <a:t>사원명</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변경버튼을 누르면 변경페이지가 나온다</a:t>
            </a:r>
            <a:r>
              <a:rPr lang="en-US" altLang="ko-KR" sz="1800" dirty="0"/>
              <a:t>.</a:t>
            </a:r>
            <a:endParaRPr lang="ko-KR" altLang="en-US" sz="1800" dirty="0"/>
          </a:p>
          <a:p>
            <a:pPr latinLnBrk="1"/>
            <a:r>
              <a:rPr lang="en-US" altLang="ko-KR" sz="1800" dirty="0"/>
              <a:t>- </a:t>
            </a:r>
            <a:r>
              <a:rPr lang="ko-KR" altLang="en-US" sz="1800" dirty="0"/>
              <a:t>변경페이지에서 내용을 변경 후 수정버튼을 누르면 연차일수가 수정된다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err="1"/>
              <a:t>재수정을</a:t>
            </a:r>
            <a:r>
              <a:rPr lang="ko-KR" altLang="en-US" sz="1800" dirty="0"/>
              <a:t> </a:t>
            </a:r>
            <a:r>
              <a:rPr lang="ko-KR" altLang="en-US" sz="1800" dirty="0" err="1"/>
              <a:t>한뒤</a:t>
            </a:r>
            <a:r>
              <a:rPr lang="ko-KR" altLang="en-US" sz="1800" dirty="0"/>
              <a:t> 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적용기</a:t>
            </a:r>
            <a:r>
              <a:rPr lang="ko-KR" altLang="en-US" dirty="0"/>
              <a:t>술</a:t>
            </a:r>
            <a:r>
              <a:rPr lang="en-US" altLang="ko-KR" dirty="0" smtClean="0"/>
              <a:t>)</a:t>
            </a:r>
            <a:endParaRPr lang="en-US" altLang="en-US" dirty="0" smtClean="0"/>
          </a:p>
        </p:txBody>
      </p:sp>
    </p:spTree>
    <p:extLst>
      <p:ext uri="{BB962C8B-B14F-4D97-AF65-F5344CB8AC3E}">
        <p14:creationId xmlns:p14="http://schemas.microsoft.com/office/powerpoint/2010/main" val="137289803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메뉴구조도</a:t>
            </a:r>
            <a:r>
              <a:rPr lang="en-US" altLang="ko-KR" dirty="0" smtClean="0"/>
              <a:t>)</a:t>
            </a:r>
            <a:endParaRPr lang="en-US" altLang="en-US" dirty="0" smtClean="0"/>
          </a:p>
        </p:txBody>
      </p:sp>
    </p:spTree>
    <p:extLst>
      <p:ext uri="{BB962C8B-B14F-4D97-AF65-F5344CB8AC3E}">
        <p14:creationId xmlns:p14="http://schemas.microsoft.com/office/powerpoint/2010/main" val="384442264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페이지구성</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프로젝트 설계</a:t>
            </a:r>
            <a:r>
              <a:rPr lang="en-US" altLang="ko-KR" dirty="0" smtClean="0"/>
              <a:t>(</a:t>
            </a:r>
            <a:r>
              <a:rPr lang="ko-KR" altLang="en-US" dirty="0" smtClean="0"/>
              <a:t>개발일정</a:t>
            </a:r>
            <a:r>
              <a:rPr lang="en-US" altLang="ko-KR" dirty="0" smtClean="0"/>
              <a:t>)</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유효성검사</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405"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a16="http://schemas.microsoft.com/office/drawing/2014/main" xmlns="" val="20000"/>
                    </a:ext>
                  </a:extLst>
                </a:gridCol>
                <a:gridCol w="3114675">
                  <a:extLst>
                    <a:ext uri="{9D8B030D-6E8A-4147-A177-3AD203B41FA5}">
                      <a16:colId xmlns:a16="http://schemas.microsoft.com/office/drawing/2014/main" xmlns=""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a16="http://schemas.microsoft.com/office/drawing/2014/main" xmlns="" val="20000"/>
                    </a:ext>
                  </a:extLst>
                </a:gridCol>
                <a:gridCol w="1497013">
                  <a:extLst>
                    <a:ext uri="{9D8B030D-6E8A-4147-A177-3AD203B41FA5}">
                      <a16:colId xmlns:a16="http://schemas.microsoft.com/office/drawing/2014/main" xmlns=""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3263</Words>
  <Application>Microsoft Office PowerPoint</Application>
  <PresentationFormat>화면 슬라이드 쇼(4:3)</PresentationFormat>
  <Paragraphs>966</Paragraphs>
  <Slides>87</Slides>
  <Notes>87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87</vt:i4>
      </vt:variant>
    </vt:vector>
  </HeadingPairs>
  <TitlesOfParts>
    <vt:vector size="89" baseType="lpstr">
      <vt:lpstr>business1</vt:lpstr>
      <vt:lpstr>Chart</vt:lpstr>
      <vt:lpstr>Useful Groupware</vt:lpstr>
      <vt:lpstr>목차</vt:lpstr>
      <vt:lpstr>조직 구성</vt:lpstr>
      <vt:lpstr>프로젝트 설계(벤치마킹)</vt:lpstr>
      <vt:lpstr>프로젝트 설계(개발전략) – Scrum &amp; Alpha </vt:lpstr>
      <vt:lpstr>프로젝트 설계(개발환경)</vt:lpstr>
      <vt:lpstr>프로젝트 설계(적용기술)</vt:lpstr>
      <vt:lpstr>프로젝트 설계(개발일정)</vt:lpstr>
      <vt:lpstr>시스템 아키텍쳐</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구현내역(메뉴구조도)</vt:lpstr>
      <vt:lpstr>구현내역(페이지구성)</vt:lpstr>
      <vt:lpstr>구현내역(유효성검사)</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CHAEHYOWON</cp:lastModifiedBy>
  <cp:revision>101</cp:revision>
  <dcterms:created xsi:type="dcterms:W3CDTF">2005-01-17T10:29:38Z</dcterms:created>
  <dcterms:modified xsi:type="dcterms:W3CDTF">2016-12-12T13:19:15Z</dcterms:modified>
</cp:coreProperties>
</file>