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6" r:id="rId7"/>
    <p:sldId id="262" r:id="rId8"/>
    <p:sldId id="285" r:id="rId9"/>
    <p:sldId id="263" r:id="rId10"/>
    <p:sldId id="280" r:id="rId11"/>
    <p:sldId id="281" r:id="rId12"/>
    <p:sldId id="282" r:id="rId13"/>
    <p:sldId id="283" r:id="rId14"/>
    <p:sldId id="284" r:id="rId15"/>
    <p:sldId id="279" r:id="rId16"/>
    <p:sldId id="27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4D8F3-502F-44FB-9AF8-38F91316A6C3}">
  <a:tblStyle styleId="{BEE4D8F3-502F-44FB-9AF8-38F91316A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90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65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867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82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96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49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42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3c2006fb7b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3c2006fb7b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b83d9c5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b83d9c5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b83d9c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b83d9c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bb83d9c5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bb83d9c5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c2006fb7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c2006fb7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be84917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be84917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3c2006fb7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3c2006fb7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78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be84917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be84917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ctrTitle"/>
          </p:nvPr>
        </p:nvSpPr>
        <p:spPr>
          <a:xfrm>
            <a:off x="2135400" y="563236"/>
            <a:ext cx="4873200" cy="10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2941775" y="1507125"/>
            <a:ext cx="3200100" cy="13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2555100" y="3617775"/>
            <a:ext cx="4033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" name="Google Shape;162;p24"/>
          <p:cNvSpPr/>
          <p:nvPr/>
        </p:nvSpPr>
        <p:spPr>
          <a:xfrm rot="5400000">
            <a:off x="-949225" y="193663"/>
            <a:ext cx="43269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 rot="5400000">
            <a:off x="5766325" y="3947838"/>
            <a:ext cx="43269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2"/>
          </p:nvPr>
        </p:nvSpPr>
        <p:spPr>
          <a:xfrm>
            <a:off x="2854650" y="4221100"/>
            <a:ext cx="34347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191919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391900" y="15628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391925" y="2362975"/>
            <a:ext cx="43602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5176050" y="420588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812550" y="3918613"/>
            <a:ext cx="3155400" cy="8043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290025" y="2855113"/>
            <a:ext cx="45639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458125" y="1599438"/>
            <a:ext cx="6227700" cy="14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53250" y="-570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053225" y="456042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354375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354375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2"/>
          </p:nvPr>
        </p:nvSpPr>
        <p:spPr>
          <a:xfrm>
            <a:off x="5057233" y="17862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3"/>
          </p:nvPr>
        </p:nvSpPr>
        <p:spPr>
          <a:xfrm>
            <a:off x="5057233" y="21441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4"/>
          </p:nvPr>
        </p:nvSpPr>
        <p:spPr>
          <a:xfrm>
            <a:off x="1354375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5"/>
          </p:nvPr>
        </p:nvSpPr>
        <p:spPr>
          <a:xfrm>
            <a:off x="1354375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6"/>
          </p:nvPr>
        </p:nvSpPr>
        <p:spPr>
          <a:xfrm>
            <a:off x="5057233" y="3219625"/>
            <a:ext cx="2732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7"/>
          </p:nvPr>
        </p:nvSpPr>
        <p:spPr>
          <a:xfrm>
            <a:off x="5057233" y="3577550"/>
            <a:ext cx="2732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-7384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9075" y="539500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 hasCustomPrompt="1"/>
          </p:nvPr>
        </p:nvSpPr>
        <p:spPr>
          <a:xfrm>
            <a:off x="1151614" y="1438900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151400" y="1769102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 idx="2" hasCustomPrompt="1"/>
          </p:nvPr>
        </p:nvSpPr>
        <p:spPr>
          <a:xfrm>
            <a:off x="5854575" y="1935975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5854575" y="2266167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4" hasCustomPrompt="1"/>
          </p:nvPr>
        </p:nvSpPr>
        <p:spPr>
          <a:xfrm>
            <a:off x="5854619" y="2930124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5"/>
          </p:nvPr>
        </p:nvSpPr>
        <p:spPr>
          <a:xfrm>
            <a:off x="5854616" y="3260300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6" hasCustomPrompt="1"/>
          </p:nvPr>
        </p:nvSpPr>
        <p:spPr>
          <a:xfrm>
            <a:off x="1151504" y="2433054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7"/>
          </p:nvPr>
        </p:nvSpPr>
        <p:spPr>
          <a:xfrm>
            <a:off x="1151400" y="2763238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-458062" y="-212037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698638" y="4353538"/>
            <a:ext cx="29034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9" hasCustomPrompt="1"/>
          </p:nvPr>
        </p:nvSpPr>
        <p:spPr>
          <a:xfrm>
            <a:off x="1151454" y="3427204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3"/>
          </p:nvPr>
        </p:nvSpPr>
        <p:spPr>
          <a:xfrm>
            <a:off x="1151350" y="3757388"/>
            <a:ext cx="21381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66" r:id="rId7"/>
    <p:sldLayoutId id="2147483667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50" y="1045926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LAKICKZ</a:t>
            </a:r>
            <a:br>
              <a:rPr lang="en-US" sz="36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sz="18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br>
              <a:rPr lang="en-US" sz="36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6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인터넷 쇼핑몰</a:t>
            </a:r>
            <a:br>
              <a:rPr lang="en-US" altLang="ko-KR" sz="36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br>
              <a:rPr lang="en-US" altLang="ko-KR" sz="3600" b="1" spc="1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600" b="1" spc="1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클론코딩</a:t>
            </a:r>
            <a:endParaRPr sz="3600" b="1" spc="1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+mj-ea"/>
                <a:ea typeface="+mj-ea"/>
              </a:rPr>
              <a:t>2</a:t>
            </a:r>
            <a:r>
              <a:rPr lang="ko-KR" altLang="en-US" sz="1100" dirty="0">
                <a:latin typeface="+mj-ea"/>
                <a:ea typeface="+mj-ea"/>
              </a:rPr>
              <a:t>조 </a:t>
            </a:r>
            <a:r>
              <a:rPr lang="en-US" altLang="ko-KR" sz="1100" dirty="0">
                <a:latin typeface="+mj-ea"/>
                <a:ea typeface="+mj-ea"/>
              </a:rPr>
              <a:t>– </a:t>
            </a:r>
            <a:r>
              <a:rPr lang="ko-KR" altLang="en-US" sz="1100" dirty="0" err="1">
                <a:latin typeface="+mj-ea"/>
                <a:ea typeface="+mj-ea"/>
              </a:rPr>
              <a:t>김규탁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김동환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 err="1">
                <a:latin typeface="+mj-ea"/>
                <a:ea typeface="+mj-ea"/>
              </a:rPr>
              <a:t>노가현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박용상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>
                <a:latin typeface="+mj-ea"/>
                <a:ea typeface="+mj-ea"/>
              </a:rPr>
              <a:t>박지원</a:t>
            </a:r>
            <a:endParaRPr sz="1100" dirty="0">
              <a:latin typeface="+mj-ea"/>
              <a:ea typeface="+mj-ea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562350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0" y="779302"/>
            <a:ext cx="12945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LOGIN/</a:t>
            </a:r>
            <a:b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REGISTER</a:t>
            </a:r>
            <a:endParaRPr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3160" y="4337000"/>
            <a:ext cx="3545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아이디와 비밀번호로 구성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로그인 </a:t>
            </a:r>
            <a:r>
              <a:rPr lang="ko-KR" altLang="en-US" sz="1000" dirty="0" err="1"/>
              <a:t>할때</a:t>
            </a:r>
            <a:r>
              <a:rPr lang="ko-KR" altLang="en-US" sz="1000" dirty="0"/>
              <a:t> 데이터베이스 안에 있는 정보를 비교하여 </a:t>
            </a:r>
            <a:r>
              <a:rPr lang="ko-KR" altLang="en-US" sz="1000" dirty="0" err="1"/>
              <a:t>처리할수있도록</a:t>
            </a:r>
            <a:r>
              <a:rPr lang="ko-KR" altLang="en-US" sz="1000" dirty="0"/>
              <a:t> </a:t>
            </a:r>
            <a:r>
              <a:rPr lang="en-US" altLang="ko-KR" sz="1000" dirty="0"/>
              <a:t>Spring Security</a:t>
            </a:r>
            <a:r>
              <a:rPr lang="ko-KR" altLang="en-US" sz="1000" dirty="0"/>
              <a:t>기능을 이용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70" y="1352002"/>
            <a:ext cx="4278640" cy="35389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43" y="252089"/>
            <a:ext cx="4668213" cy="26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2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200025" y="817402"/>
            <a:ext cx="12945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CATEGORY</a:t>
            </a:r>
            <a:endParaRPr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432" y="4802029"/>
            <a:ext cx="354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카테고리 별 상품 목록 불러오기</a:t>
            </a:r>
            <a:endParaRPr lang="en-US" altLang="ko-KR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305" y="151985"/>
            <a:ext cx="7124106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2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190500" y="750727"/>
            <a:ext cx="12945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PRODUCT</a:t>
            </a:r>
            <a:b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DETAIL</a:t>
            </a:r>
            <a:endParaRPr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494251"/>
            <a:ext cx="3545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상품 디테일 정보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사이즈 상품명 가격 정보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1000" dirty="0"/>
              <a:t>BUY NOW </a:t>
            </a:r>
            <a:r>
              <a:rPr lang="ko-KR" altLang="en-US" sz="1000" dirty="0"/>
              <a:t>버튼 클릭 시 </a:t>
            </a:r>
            <a:r>
              <a:rPr lang="ko-KR" altLang="en-US" sz="1000" dirty="0" err="1"/>
              <a:t>결제창</a:t>
            </a:r>
            <a:r>
              <a:rPr lang="ko-KR" altLang="en-US" sz="1000" dirty="0"/>
              <a:t> 이동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13" y="123300"/>
            <a:ext cx="6431183" cy="49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8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190500" y="750727"/>
            <a:ext cx="12945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CHECK OUT</a:t>
            </a:r>
            <a:endParaRPr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73" y="94757"/>
            <a:ext cx="5760958" cy="43994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4053480"/>
            <a:ext cx="3545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 err="1"/>
              <a:t>주소찾기</a:t>
            </a:r>
            <a:r>
              <a:rPr lang="ko-KR" altLang="en-US" sz="1000" dirty="0"/>
              <a:t> 링크 연결 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카카오페이 결제 연결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1000" dirty="0"/>
              <a:t>html</a:t>
            </a:r>
            <a:r>
              <a:rPr lang="ko-KR" altLang="en-US" sz="1000" dirty="0"/>
              <a:t>을 통해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마이페이지 및 </a:t>
            </a:r>
            <a:r>
              <a:rPr lang="ko-KR" altLang="en-US" sz="1000" dirty="0" err="1"/>
              <a:t>결제창</a:t>
            </a:r>
            <a:r>
              <a:rPr lang="en-US" altLang="ko-KR" sz="1000" dirty="0"/>
              <a:t>) </a:t>
            </a:r>
            <a:r>
              <a:rPr lang="ko-KR" altLang="en-US" sz="1000" dirty="0"/>
              <a:t>구현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db</a:t>
            </a:r>
            <a:r>
              <a:rPr lang="en-US" altLang="ko-KR" sz="1000" dirty="0"/>
              <a:t> </a:t>
            </a:r>
            <a:r>
              <a:rPr lang="ko-KR" altLang="en-US" sz="1000" dirty="0"/>
              <a:t>연결이 되지 않아 결제창에서 상품을 </a:t>
            </a:r>
            <a:r>
              <a:rPr lang="ko-KR" altLang="en-US" sz="1000" dirty="0" err="1"/>
              <a:t>불러오는데에는</a:t>
            </a:r>
            <a:r>
              <a:rPr lang="ko-KR" altLang="en-US" sz="1000" dirty="0"/>
              <a:t> 실패했지만 </a:t>
            </a:r>
            <a:r>
              <a:rPr lang="en-US" altLang="ko-KR" sz="1000" dirty="0" err="1"/>
              <a:t>js</a:t>
            </a:r>
            <a:r>
              <a:rPr lang="ko-KR" altLang="en-US" sz="1000" dirty="0"/>
              <a:t>를 이용하여 주소입력과 결제 </a:t>
            </a:r>
            <a:r>
              <a:rPr lang="ko-KR" altLang="en-US" sz="1000" dirty="0" err="1"/>
              <a:t>팝업창</a:t>
            </a:r>
            <a:r>
              <a:rPr lang="ko-KR" altLang="en-US" sz="1000" dirty="0"/>
              <a:t> 구현</a:t>
            </a:r>
            <a:endParaRPr lang="en-US" altLang="ko-KR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619" y="1206908"/>
            <a:ext cx="3653263" cy="38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0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190500" y="750727"/>
            <a:ext cx="12945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ADMIN</a:t>
            </a:r>
            <a:b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REGISTER</a:t>
            </a:r>
            <a:endParaRPr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7833" y="4300966"/>
            <a:ext cx="3545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상품 카테고리 상품명 가격 등록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상품별 사진 등록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등록 사진 </a:t>
            </a:r>
            <a:r>
              <a:rPr lang="en-US" altLang="ko-KR" sz="1000" dirty="0"/>
              <a:t>DB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" y="3235606"/>
            <a:ext cx="5153664" cy="17732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154" y="157741"/>
            <a:ext cx="6188898" cy="36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3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1348132" y="886361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5552556" y="3777487"/>
            <a:ext cx="2399868" cy="1083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dirty="0" err="1"/>
              <a:t>프로젝트할때</a:t>
            </a:r>
            <a:r>
              <a:rPr lang="ko-KR" altLang="en-US" dirty="0"/>
              <a:t> </a:t>
            </a:r>
            <a:r>
              <a:rPr lang="ko-KR" altLang="en-US" dirty="0" err="1"/>
              <a:t>수업때</a:t>
            </a:r>
            <a:r>
              <a:rPr lang="ko-KR" altLang="en-US" dirty="0"/>
              <a:t> </a:t>
            </a:r>
            <a:r>
              <a:rPr lang="ko-KR" altLang="en-US" dirty="0" err="1"/>
              <a:t>이해안간것들도</a:t>
            </a:r>
            <a:r>
              <a:rPr lang="ko-KR" altLang="en-US" dirty="0"/>
              <a:t> </a:t>
            </a:r>
            <a:r>
              <a:rPr lang="ko-KR" altLang="en-US" dirty="0" err="1"/>
              <a:t>녹화보거나</a:t>
            </a:r>
            <a:r>
              <a:rPr lang="ko-KR" altLang="en-US" dirty="0"/>
              <a:t> </a:t>
            </a:r>
            <a:r>
              <a:rPr lang="ko-KR" altLang="en-US" dirty="0" err="1"/>
              <a:t>구글링해서</a:t>
            </a:r>
            <a:r>
              <a:rPr lang="ko-KR" altLang="en-US" dirty="0"/>
              <a:t> 기능을 </a:t>
            </a:r>
            <a:r>
              <a:rPr lang="ko-KR" altLang="en-US" dirty="0" err="1"/>
              <a:t>알고쓰니</a:t>
            </a:r>
            <a:r>
              <a:rPr lang="ko-KR" altLang="en-US" dirty="0"/>
              <a:t> 더 이해가 잘됐습니다</a:t>
            </a: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654750" y="1725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 소감 및 고찰</a:t>
            </a:r>
            <a:endParaRPr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4374750" y="877507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360350" y="897471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1952590" y="3116519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3503850" y="683379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1421769" y="974999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김규탁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Google Shape;198;p32"/>
          <p:cNvSpPr/>
          <p:nvPr/>
        </p:nvSpPr>
        <p:spPr>
          <a:xfrm>
            <a:off x="6212674" y="3120125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4451455" y="966145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김동환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7439404" y="971714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노가현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026239" y="3222994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박용상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6296245" y="3222994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박지원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7811A-86DB-0F8C-99E1-8C45D5D40A5F}"/>
              </a:ext>
            </a:extLst>
          </p:cNvPr>
          <p:cNvSpPr txBox="1"/>
          <p:nvPr/>
        </p:nvSpPr>
        <p:spPr>
          <a:xfrm>
            <a:off x="559834" y="3842052"/>
            <a:ext cx="3814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 혼자 하는 일이었으면 진작 포기했을 것 같고 끈기와 높은 사고력을 요하는 작업이었다</a:t>
            </a:r>
          </a:p>
          <a:p>
            <a:pPr algn="ctr"/>
            <a:r>
              <a:rPr lang="ko-KR" altLang="en-US" dirty="0"/>
              <a:t>확실히 수업만 따라가는 것보다 직접 해보는 것이 본인에게 더 큰 영향을 끼치는 것 같다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E2CE5-F64C-1E4E-A8CF-B7BABFB3C642}"/>
              </a:ext>
            </a:extLst>
          </p:cNvPr>
          <p:cNvSpPr txBox="1"/>
          <p:nvPr/>
        </p:nvSpPr>
        <p:spPr>
          <a:xfrm>
            <a:off x="192616" y="1539002"/>
            <a:ext cx="351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조장으로서 팀원들의 대화를 이끌어 내어 팀의 분위기를 이끌어 나가고 개개인의 능력차이가 다르기 때문에 대화를 통해</a:t>
            </a:r>
          </a:p>
          <a:p>
            <a:r>
              <a:rPr lang="ko-KR" altLang="en-US" dirty="0"/>
              <a:t>일정조율이 중요한데 그렇게 하지 못한 것에 대해 팀원들에게 미안하고 소통의 중요성을 크게 느꼈습니다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C1A35-A992-D56E-3FDA-FE8E0098B41E}"/>
              </a:ext>
            </a:extLst>
          </p:cNvPr>
          <p:cNvSpPr txBox="1"/>
          <p:nvPr/>
        </p:nvSpPr>
        <p:spPr>
          <a:xfrm>
            <a:off x="6154197" y="1568882"/>
            <a:ext cx="29898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직접 코드를 작성해서 웹 개발을 하고 오류를 직접 찾아내고 고쳐보니 웹 개발 코드에 대해 이해하고 코드 작성시 오류를 줄이기 위해 오타를 잘 살피게 되는 계기가 </a:t>
            </a:r>
            <a:r>
              <a:rPr lang="ko-KR" altLang="en-US" dirty="0" err="1"/>
              <a:t>된것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FFC5A-0373-3833-180F-75BA986C678E}"/>
              </a:ext>
            </a:extLst>
          </p:cNvPr>
          <p:cNvSpPr txBox="1"/>
          <p:nvPr/>
        </p:nvSpPr>
        <p:spPr>
          <a:xfrm>
            <a:off x="3746686" y="1572914"/>
            <a:ext cx="2373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팀원들과 </a:t>
            </a:r>
            <a:r>
              <a:rPr lang="ko-KR" altLang="en-US" dirty="0" err="1"/>
              <a:t>프로젝트하며</a:t>
            </a:r>
            <a:r>
              <a:rPr lang="ko-KR" altLang="en-US" dirty="0"/>
              <a:t> 모르는 부분은 도와가며 함께한 시간이었다 아주 좋았다 </a:t>
            </a:r>
            <a:r>
              <a:rPr lang="ko-KR" altLang="en-US" dirty="0" err="1"/>
              <a:t>한건없지만</a:t>
            </a:r>
            <a:r>
              <a:rPr lang="ko-KR" altLang="en-US" dirty="0"/>
              <a:t> 힘들었다</a:t>
            </a:r>
          </a:p>
        </p:txBody>
      </p:sp>
    </p:spTree>
    <p:extLst>
      <p:ext uri="{BB962C8B-B14F-4D97-AF65-F5344CB8AC3E}">
        <p14:creationId xmlns:p14="http://schemas.microsoft.com/office/powerpoint/2010/main" val="162770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2"/>
          <p:cNvSpPr txBox="1">
            <a:spLocks noGrp="1"/>
          </p:cNvSpPr>
          <p:nvPr>
            <p:ph type="ctrTitle"/>
          </p:nvPr>
        </p:nvSpPr>
        <p:spPr>
          <a:xfrm>
            <a:off x="2135400" y="2047500"/>
            <a:ext cx="4873200" cy="10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958350" y="423150"/>
            <a:ext cx="11697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ko-KR" altLang="en-US" dirty="0"/>
              <a:t> </a:t>
            </a:r>
            <a:endParaRPr b="1" dirty="0"/>
          </a:p>
        </p:txBody>
      </p:sp>
      <p:graphicFrame>
        <p:nvGraphicFramePr>
          <p:cNvPr id="192" name="Google Shape;192;p31"/>
          <p:cNvGraphicFramePr/>
          <p:nvPr>
            <p:extLst>
              <p:ext uri="{D42A27DB-BD31-4B8C-83A1-F6EECF244321}">
                <p14:modId xmlns:p14="http://schemas.microsoft.com/office/powerpoint/2010/main" val="94160422"/>
              </p:ext>
            </p:extLst>
          </p:nvPr>
        </p:nvGraphicFramePr>
        <p:xfrm>
          <a:off x="3233299" y="1483291"/>
          <a:ext cx="2619875" cy="2138637"/>
        </p:xfrm>
        <a:graphic>
          <a:graphicData uri="http://schemas.openxmlformats.org/drawingml/2006/table">
            <a:tbl>
              <a:tblPr>
                <a:noFill/>
                <a:tableStyleId>{BEE4D8F3-502F-44FB-9AF8-38F91316A6C3}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1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1.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팀원 소개 및 역할</a:t>
                      </a:r>
                      <a:endParaRPr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2.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제작 동기 및 목표</a:t>
                      </a:r>
                      <a:r>
                        <a:rPr lang="en-US" altLang="ko-KR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기대효과</a:t>
                      </a:r>
                      <a:endParaRPr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3.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개발환경</a:t>
                      </a:r>
                      <a:r>
                        <a:rPr lang="en-US" altLang="ko-KR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및 개발 프로그램</a:t>
                      </a:r>
                      <a:endParaRPr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4.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프로젝트 일정</a:t>
                      </a:r>
                      <a:endParaRPr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5.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메뉴 구조도 및 기능</a:t>
                      </a:r>
                      <a:endParaRPr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6. DB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구성</a:t>
                      </a:r>
                      <a:endParaRPr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3" name="Google Shape;193;p31"/>
          <p:cNvCxnSpPr/>
          <p:nvPr/>
        </p:nvCxnSpPr>
        <p:spPr>
          <a:xfrm>
            <a:off x="3167900" y="1202575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15492"/>
              </p:ext>
            </p:extLst>
          </p:nvPr>
        </p:nvGraphicFramePr>
        <p:xfrm>
          <a:off x="3233299" y="3621928"/>
          <a:ext cx="2619875" cy="700980"/>
        </p:xfrm>
        <a:graphic>
          <a:graphicData uri="http://schemas.openxmlformats.org/drawingml/2006/table">
            <a:tbl>
              <a:tblPr>
                <a:noFill/>
                <a:tableStyleId>{BEE4D8F3-502F-44FB-9AF8-38F91316A6C3}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3862746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7.</a:t>
                      </a:r>
                      <a:r>
                        <a:rPr lang="ko-KR" altLang="en-US" sz="1100" b="1" baseline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화면 구현 </a:t>
                      </a:r>
                      <a:endParaRPr lang="ko-KR" altLang="en-US"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740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8. </a:t>
                      </a:r>
                      <a:r>
                        <a:rPr lang="ko-KR" alt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개인 소감 및 고찰</a:t>
                      </a:r>
                      <a:endParaRPr lang="ko-KR" altLang="en-US" sz="1100" b="1" dirty="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625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1091669" y="9959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692469" y="1692014"/>
            <a:ext cx="1818346" cy="952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설계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Cart </a:t>
            </a:r>
            <a:r>
              <a:rPr 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html,css</a:t>
            </a:r>
            <a:endParaRPr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654750" y="1725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팀원 소개 및 역할</a:t>
            </a:r>
            <a:endParaRPr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3868526" y="9959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6893233" y="995950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2128417" y="2944112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3503850" y="683379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1165306" y="1084588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김규탁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Google Shape;198;p32"/>
          <p:cNvSpPr/>
          <p:nvPr/>
        </p:nvSpPr>
        <p:spPr>
          <a:xfrm>
            <a:off x="5179953" y="2947718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8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3945231" y="1084588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김동환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6972287" y="1070193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노가현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2202066" y="3050587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박용상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5263524" y="3050587"/>
            <a:ext cx="851101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박지원</a:t>
            </a:r>
            <a:endParaRPr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3571841" y="1748360"/>
            <a:ext cx="1818346" cy="896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Login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html,css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Register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html,css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Google Shape;200;p32">
            <a:extLst>
              <a:ext uri="{FF2B5EF4-FFF2-40B4-BE49-F238E27FC236}">
                <a16:creationId xmlns:a16="http://schemas.microsoft.com/office/drawing/2014/main" id="{3B89FCFD-6FB6-A217-809B-B5A5270EA716}"/>
              </a:ext>
            </a:extLst>
          </p:cNvPr>
          <p:cNvSpPr txBox="1">
            <a:spLocks/>
          </p:cNvSpPr>
          <p:nvPr/>
        </p:nvSpPr>
        <p:spPr>
          <a:xfrm>
            <a:off x="4407295" y="3643987"/>
            <a:ext cx="2647460" cy="118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Login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Register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html,css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수정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데이터베이스 연동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spcAft>
                <a:spcPts val="1600"/>
              </a:spcAft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DB &lt;-&gt;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MyBatis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연동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spcAft>
                <a:spcPts val="1600"/>
              </a:spcAft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Spring Security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구성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Google Shape;200;p32">
            <a:extLst>
              <a:ext uri="{FF2B5EF4-FFF2-40B4-BE49-F238E27FC236}">
                <a16:creationId xmlns:a16="http://schemas.microsoft.com/office/drawing/2014/main" id="{33C8E12B-4B7B-F17F-4241-DDB86BEB218B}"/>
              </a:ext>
            </a:extLst>
          </p:cNvPr>
          <p:cNvSpPr txBox="1">
            <a:spLocks/>
          </p:cNvSpPr>
          <p:nvPr/>
        </p:nvSpPr>
        <p:spPr>
          <a:xfrm>
            <a:off x="1501458" y="3740311"/>
            <a:ext cx="2255789" cy="118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Mypage</a:t>
            </a:r>
            <a:r>
              <a:rPr 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html,css</a:t>
            </a:r>
            <a:endParaRPr 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spcAft>
                <a:spcPts val="1600"/>
              </a:spcAft>
            </a:pPr>
            <a:r>
              <a:rPr 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Checkout </a:t>
            </a:r>
            <a:r>
              <a:rPr lang="en-US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html,css,js</a:t>
            </a:r>
            <a:r>
              <a:rPr 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서버연결</a:t>
            </a:r>
            <a:endParaRPr lang="en-US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Google Shape;200;p32">
            <a:extLst>
              <a:ext uri="{FF2B5EF4-FFF2-40B4-BE49-F238E27FC236}">
                <a16:creationId xmlns:a16="http://schemas.microsoft.com/office/drawing/2014/main" id="{1E03BBCD-4D66-7734-6D11-8DC79AD1DE55}"/>
              </a:ext>
            </a:extLst>
          </p:cNvPr>
          <p:cNvSpPr txBox="1">
            <a:spLocks/>
          </p:cNvSpPr>
          <p:nvPr/>
        </p:nvSpPr>
        <p:spPr>
          <a:xfrm>
            <a:off x="6270674" y="1663394"/>
            <a:ext cx="2366066" cy="118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Main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product-detail / admin-register / admin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img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register html,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css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js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서버연결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spcAft>
                <a:spcPts val="1600"/>
              </a:spcAft>
            </a:pP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페이지간 </a:t>
            </a:r>
            <a:r>
              <a:rPr lang="en-US" altLang="ko-KR" sz="1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onclick,mapping</a:t>
            </a:r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연결</a:t>
            </a:r>
            <a:endParaRPr lang="en-US" altLang="ko-KR" sz="1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4572025" y="211819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제작동기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및 목표</a:t>
            </a:r>
            <a:endParaRPr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1398866" y="1634571"/>
            <a:ext cx="6044153" cy="257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dirty="0"/>
              <a:t>온라인 쇼핑몰 페이지 </a:t>
            </a:r>
            <a:r>
              <a:rPr lang="en-US" altLang="ko-KR" sz="1800" dirty="0" err="1"/>
              <a:t>Lakickz</a:t>
            </a:r>
            <a:r>
              <a:rPr lang="ko-KR" altLang="en-US" sz="1800" dirty="0"/>
              <a:t>의 클론코딩을 프로젝트 주제로 잡고</a:t>
            </a:r>
            <a:r>
              <a:rPr lang="en-US" altLang="ko-KR" sz="1800" dirty="0"/>
              <a:t>, </a:t>
            </a:r>
            <a:r>
              <a:rPr lang="ko-KR" altLang="en-US" sz="1800" dirty="0"/>
              <a:t>수업에 참여하며 배운 웹 페이지 개발의 다양한 기능들을 접목하여 직접 웹 개발을 해보기 위함</a:t>
            </a:r>
            <a:r>
              <a:rPr lang="en-US" altLang="ko-KR" sz="18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8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dirty="0"/>
              <a:t>웹 개발에 대해 배운 내용들을 직접 적용해보면서 실무와 유사한 서버 환경을 구축해보고 경험을 쌓는 것을 목표로 삼았다</a:t>
            </a:r>
            <a:r>
              <a:rPr lang="en-US" altLang="ko-KR" sz="1800" dirty="0"/>
              <a:t>.</a:t>
            </a:r>
          </a:p>
        </p:txBody>
      </p:sp>
      <p:cxnSp>
        <p:nvCxnSpPr>
          <p:cNvPr id="231" name="Google Shape;231;p34"/>
          <p:cNvCxnSpPr/>
          <p:nvPr/>
        </p:nvCxnSpPr>
        <p:spPr>
          <a:xfrm>
            <a:off x="3509047" y="2837271"/>
            <a:ext cx="2125906" cy="2654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 idx="6"/>
          </p:nvPr>
        </p:nvSpPr>
        <p:spPr>
          <a:xfrm>
            <a:off x="718960" y="1910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프로그램</a:t>
            </a:r>
            <a:endParaRPr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58" name="Google Shape;258;p35"/>
          <p:cNvCxnSpPr/>
          <p:nvPr/>
        </p:nvCxnSpPr>
        <p:spPr>
          <a:xfrm>
            <a:off x="3865810" y="759409"/>
            <a:ext cx="139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7D6E63D-D7AA-4FF2-46F5-DCEAC07064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2" b="15598"/>
          <a:stretch/>
        </p:blipFill>
        <p:spPr>
          <a:xfrm>
            <a:off x="201884" y="3556000"/>
            <a:ext cx="2619375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11033A2-FDB1-7E89-6EC8-7EC009E56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90" y="3453561"/>
            <a:ext cx="2857500" cy="1354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6FD77E5-8FA1-C572-C9A2-3E856A345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40" y="858152"/>
            <a:ext cx="2468710" cy="15718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460CBB8-E835-4537-3115-36BD3F549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33" y="1014572"/>
            <a:ext cx="747408" cy="7296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48450BF-6F98-82C0-465C-A3500AE8F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" y="2036413"/>
            <a:ext cx="1500666" cy="113451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7F9D6A8-8FB8-07F0-49B3-86626A45A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0" y="2006693"/>
            <a:ext cx="3171825" cy="13584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FADE694-771C-9C44-3AA4-212765E539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98" y="2023632"/>
            <a:ext cx="1206149" cy="116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F60ECB7-6679-0BD4-A588-9F1FE457836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27820" r="15551" b="25367"/>
          <a:stretch/>
        </p:blipFill>
        <p:spPr>
          <a:xfrm>
            <a:off x="6461140" y="2524441"/>
            <a:ext cx="2481576" cy="9749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8549A27-0445-FA8E-FD81-303B6DE884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37" y="3556000"/>
            <a:ext cx="2683192" cy="136217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2ED834F-246A-C2E1-2EAE-3C42980AC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4" y="892031"/>
            <a:ext cx="1392859" cy="87379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0977020-4DA1-5334-BEDF-1FE4D47169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80" y="772991"/>
            <a:ext cx="1796681" cy="101454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3C5D34-7323-9253-22E8-AAE8545BEF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24" y="1103415"/>
            <a:ext cx="1650275" cy="4486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>
            <a:spLocks noGrp="1"/>
          </p:cNvSpPr>
          <p:nvPr>
            <p:ph type="title"/>
          </p:nvPr>
        </p:nvSpPr>
        <p:spPr>
          <a:xfrm>
            <a:off x="1311112" y="1478590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arlow Solid Italic" panose="04030604020F02020D02" pitchFamily="82" charset="0"/>
                <a:ea typeface="HY견고딕" panose="02030600000101010101" pitchFamily="18" charset="-127"/>
              </a:rPr>
              <a:t>10.25</a:t>
            </a:r>
            <a:endParaRPr sz="2400" dirty="0">
              <a:latin typeface="Harlow Solid Italic" panose="04030604020F02020D02" pitchFamily="82" charset="0"/>
              <a:ea typeface="HY견고딕" panose="02030600000101010101" pitchFamily="18" charset="-127"/>
            </a:endParaRPr>
          </a:p>
        </p:txBody>
      </p:sp>
      <p:sp>
        <p:nvSpPr>
          <p:cNvPr id="549" name="Google Shape;549;p50"/>
          <p:cNvSpPr txBox="1">
            <a:spLocks noGrp="1"/>
          </p:cNvSpPr>
          <p:nvPr>
            <p:ph type="subTitle" idx="1"/>
          </p:nvPr>
        </p:nvSpPr>
        <p:spPr>
          <a:xfrm>
            <a:off x="1011153" y="1769088"/>
            <a:ext cx="2488947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클론 코딩 대상 페이지 지정</a:t>
            </a:r>
            <a:endParaRPr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56" name="Google Shape;556;p50"/>
          <p:cNvCxnSpPr>
            <a:stCxn id="557" idx="4"/>
            <a:endCxn id="558" idx="0"/>
          </p:cNvCxnSpPr>
          <p:nvPr/>
        </p:nvCxnSpPr>
        <p:spPr>
          <a:xfrm rot="-5400000" flipH="1">
            <a:off x="4447025" y="1451200"/>
            <a:ext cx="249900" cy="9906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50"/>
          <p:cNvCxnSpPr>
            <a:stCxn id="558" idx="4"/>
            <a:endCxn id="560" idx="0"/>
          </p:cNvCxnSpPr>
          <p:nvPr/>
        </p:nvCxnSpPr>
        <p:spPr>
          <a:xfrm rot="5400000">
            <a:off x="4447025" y="1948275"/>
            <a:ext cx="249900" cy="9906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50"/>
          <p:cNvCxnSpPr>
            <a:stCxn id="560" idx="4"/>
            <a:endCxn id="562" idx="0"/>
          </p:cNvCxnSpPr>
          <p:nvPr/>
        </p:nvCxnSpPr>
        <p:spPr>
          <a:xfrm rot="-5400000" flipH="1">
            <a:off x="4447025" y="2445350"/>
            <a:ext cx="249900" cy="9906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50"/>
          <p:cNvSpPr/>
          <p:nvPr/>
        </p:nvSpPr>
        <p:spPr>
          <a:xfrm>
            <a:off x="3953075" y="1574350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8" name="Google Shape;558;p50"/>
          <p:cNvSpPr/>
          <p:nvPr/>
        </p:nvSpPr>
        <p:spPr>
          <a:xfrm>
            <a:off x="4943675" y="2071425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3953075" y="2568500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2" name="Google Shape;562;p50"/>
          <p:cNvSpPr/>
          <p:nvPr/>
        </p:nvSpPr>
        <p:spPr>
          <a:xfrm>
            <a:off x="4943675" y="3065575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3" name="Google Shape;563;p50"/>
          <p:cNvSpPr txBox="1">
            <a:spLocks noGrp="1"/>
          </p:cNvSpPr>
          <p:nvPr>
            <p:ph type="title" idx="8"/>
          </p:nvPr>
        </p:nvSpPr>
        <p:spPr>
          <a:xfrm>
            <a:off x="644350" y="655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ea typeface="HY견고딕" panose="02030600000101010101" pitchFamily="18" charset="-127"/>
              </a:rPr>
              <a:t>프로젝트 일정</a:t>
            </a:r>
            <a:endParaRPr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64" name="Google Shape;564;p50"/>
          <p:cNvCxnSpPr/>
          <p:nvPr/>
        </p:nvCxnSpPr>
        <p:spPr>
          <a:xfrm>
            <a:off x="3289450" y="1184618"/>
            <a:ext cx="24138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50"/>
          <p:cNvSpPr/>
          <p:nvPr/>
        </p:nvSpPr>
        <p:spPr>
          <a:xfrm>
            <a:off x="3953075" y="3562650"/>
            <a:ext cx="247200" cy="2472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66" name="Google Shape;566;p50"/>
          <p:cNvCxnSpPr>
            <a:stCxn id="562" idx="4"/>
            <a:endCxn id="565" idx="0"/>
          </p:cNvCxnSpPr>
          <p:nvPr/>
        </p:nvCxnSpPr>
        <p:spPr>
          <a:xfrm rot="5400000">
            <a:off x="4447025" y="2942425"/>
            <a:ext cx="249900" cy="9906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548;p50"/>
          <p:cNvSpPr txBox="1">
            <a:spLocks noGrp="1"/>
          </p:cNvSpPr>
          <p:nvPr>
            <p:ph type="title"/>
          </p:nvPr>
        </p:nvSpPr>
        <p:spPr>
          <a:xfrm>
            <a:off x="1366221" y="2434629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arlow Solid Italic" panose="04030604020F02020D02" pitchFamily="82" charset="0"/>
                <a:ea typeface="HY견고딕" panose="02030600000101010101" pitchFamily="18" charset="-127"/>
              </a:rPr>
              <a:t>10.27</a:t>
            </a:r>
            <a:endParaRPr sz="2400" dirty="0">
              <a:latin typeface="Harlow Solid Italic" panose="04030604020F02020D02" pitchFamily="82" charset="0"/>
              <a:ea typeface="HY견고딕" panose="02030600000101010101" pitchFamily="18" charset="-127"/>
            </a:endParaRPr>
          </a:p>
        </p:txBody>
      </p:sp>
      <p:sp>
        <p:nvSpPr>
          <p:cNvPr id="28" name="Google Shape;548;p50"/>
          <p:cNvSpPr txBox="1">
            <a:spLocks noGrp="1"/>
          </p:cNvSpPr>
          <p:nvPr>
            <p:ph type="title"/>
          </p:nvPr>
        </p:nvSpPr>
        <p:spPr>
          <a:xfrm>
            <a:off x="1311112" y="3498347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arlow Solid Italic" panose="04030604020F02020D02" pitchFamily="82" charset="0"/>
                <a:ea typeface="HY견고딕" panose="02030600000101010101" pitchFamily="18" charset="-127"/>
              </a:rPr>
              <a:t>11.7</a:t>
            </a:r>
            <a:endParaRPr sz="2400" dirty="0">
              <a:latin typeface="Harlow Solid Italic" panose="04030604020F02020D02" pitchFamily="82" charset="0"/>
              <a:ea typeface="HY견고딕" panose="02030600000101010101" pitchFamily="18" charset="-127"/>
            </a:endParaRPr>
          </a:p>
        </p:txBody>
      </p:sp>
      <p:sp>
        <p:nvSpPr>
          <p:cNvPr id="29" name="Google Shape;548;p50"/>
          <p:cNvSpPr txBox="1">
            <a:spLocks noGrp="1"/>
          </p:cNvSpPr>
          <p:nvPr>
            <p:ph type="title"/>
          </p:nvPr>
        </p:nvSpPr>
        <p:spPr>
          <a:xfrm>
            <a:off x="4262182" y="1942298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arlow Solid Italic" panose="04030604020F02020D02" pitchFamily="82" charset="0"/>
                <a:ea typeface="HY견고딕" panose="02030600000101010101" pitchFamily="18" charset="-127"/>
              </a:rPr>
              <a:t>10.26</a:t>
            </a:r>
            <a:endParaRPr sz="2400" dirty="0">
              <a:latin typeface="Harlow Solid Italic" panose="04030604020F02020D02" pitchFamily="82" charset="0"/>
              <a:ea typeface="HY견고딕" panose="02030600000101010101" pitchFamily="18" charset="-127"/>
            </a:endParaRPr>
          </a:p>
        </p:txBody>
      </p:sp>
      <p:sp>
        <p:nvSpPr>
          <p:cNvPr id="30" name="Google Shape;548;p50"/>
          <p:cNvSpPr txBox="1">
            <a:spLocks noGrp="1"/>
          </p:cNvSpPr>
          <p:nvPr>
            <p:ph type="title"/>
          </p:nvPr>
        </p:nvSpPr>
        <p:spPr>
          <a:xfrm>
            <a:off x="4200275" y="2948941"/>
            <a:ext cx="21381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arlow Solid Italic" panose="04030604020F02020D02" pitchFamily="82" charset="0"/>
                <a:ea typeface="HY견고딕" panose="02030600000101010101" pitchFamily="18" charset="-127"/>
              </a:rPr>
              <a:t>11.1</a:t>
            </a:r>
            <a:endParaRPr sz="2400" dirty="0">
              <a:latin typeface="Harlow Solid Italic" panose="04030604020F02020D02" pitchFamily="82" charset="0"/>
              <a:ea typeface="HY견고딕" panose="02030600000101010101" pitchFamily="18" charset="-127"/>
            </a:endParaRPr>
          </a:p>
        </p:txBody>
      </p:sp>
      <p:sp>
        <p:nvSpPr>
          <p:cNvPr id="36" name="Google Shape;549;p50"/>
          <p:cNvSpPr txBox="1">
            <a:spLocks noGrp="1"/>
          </p:cNvSpPr>
          <p:nvPr>
            <p:ph type="subTitle" idx="1"/>
          </p:nvPr>
        </p:nvSpPr>
        <p:spPr>
          <a:xfrm>
            <a:off x="1011152" y="2871119"/>
            <a:ext cx="2488947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각자 맡은 </a:t>
            </a:r>
            <a:r>
              <a:rPr 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Html, </a:t>
            </a:r>
            <a:r>
              <a:rPr 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Google Shape;549;p50"/>
          <p:cNvSpPr txBox="1">
            <a:spLocks noGrp="1"/>
          </p:cNvSpPr>
          <p:nvPr>
            <p:ph type="subTitle" idx="1"/>
          </p:nvPr>
        </p:nvSpPr>
        <p:spPr>
          <a:xfrm>
            <a:off x="1011152" y="3869029"/>
            <a:ext cx="2488947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관리자페이지 등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서버구축</a:t>
            </a:r>
            <a:endParaRPr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Google Shape;549;p50"/>
          <p:cNvSpPr txBox="1">
            <a:spLocks noGrp="1"/>
          </p:cNvSpPr>
          <p:nvPr>
            <p:ph type="subTitle" idx="1"/>
          </p:nvPr>
        </p:nvSpPr>
        <p:spPr>
          <a:xfrm>
            <a:off x="5595473" y="2354952"/>
            <a:ext cx="2704499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 분배 및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frontend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시작</a:t>
            </a:r>
            <a:endParaRPr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Google Shape;549;p50"/>
          <p:cNvSpPr txBox="1">
            <a:spLocks noGrp="1"/>
          </p:cNvSpPr>
          <p:nvPr>
            <p:ph type="subTitle" idx="1"/>
          </p:nvPr>
        </p:nvSpPr>
        <p:spPr>
          <a:xfrm>
            <a:off x="5703248" y="3357233"/>
            <a:ext cx="2488947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Spring boot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연결</a:t>
            </a:r>
            <a:endParaRPr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3049" y="667303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 구조도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171870"/>
            <a:ext cx="8663701" cy="3028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>
            <a:spLocks noGrp="1"/>
          </p:cNvSpPr>
          <p:nvPr>
            <p:ph type="title" idx="8"/>
          </p:nvPr>
        </p:nvSpPr>
        <p:spPr>
          <a:xfrm>
            <a:off x="-2423315" y="21401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64" name="Google Shape;564;p50"/>
          <p:cNvCxnSpPr/>
          <p:nvPr/>
        </p:nvCxnSpPr>
        <p:spPr>
          <a:xfrm>
            <a:off x="221785" y="2669288"/>
            <a:ext cx="24138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05DA11D4-0CD5-E03D-8170-EAFE9FA4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27" y="0"/>
            <a:ext cx="52535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 idx="8"/>
          </p:nvPr>
        </p:nvSpPr>
        <p:spPr>
          <a:xfrm>
            <a:off x="0" y="786313"/>
            <a:ext cx="10992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74" y="114300"/>
            <a:ext cx="3984560" cy="24754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74" y="2589704"/>
            <a:ext cx="4033336" cy="43063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2029" t="-2" r="4075" b="60"/>
          <a:stretch/>
        </p:blipFill>
        <p:spPr>
          <a:xfrm>
            <a:off x="5279134" y="114300"/>
            <a:ext cx="3686337" cy="4143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7910" y="4257675"/>
            <a:ext cx="3545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상단 로고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 </a:t>
            </a:r>
            <a:r>
              <a:rPr lang="ko-KR" altLang="en-US" sz="1000" dirty="0" err="1"/>
              <a:t>메인이미지</a:t>
            </a:r>
            <a:r>
              <a:rPr lang="ko-KR" altLang="en-US" sz="1000" dirty="0"/>
              <a:t> 링크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상단 </a:t>
            </a:r>
            <a:r>
              <a:rPr lang="en-US" altLang="ko-KR" sz="1000" dirty="0" err="1"/>
              <a:t>nav</a:t>
            </a:r>
            <a:r>
              <a:rPr lang="en-US" altLang="ko-KR" sz="1000" dirty="0"/>
              <a:t> </a:t>
            </a:r>
            <a:r>
              <a:rPr lang="ko-KR" altLang="en-US" sz="1000" dirty="0"/>
              <a:t>메뉴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각 카테고리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메인 </a:t>
            </a:r>
            <a:r>
              <a:rPr lang="ko-KR" altLang="en-US" sz="1000" dirty="0" err="1"/>
              <a:t>배너이미지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js</a:t>
            </a:r>
            <a:r>
              <a:rPr lang="en-US" altLang="ko-KR" sz="1000" dirty="0"/>
              <a:t> </a:t>
            </a:r>
            <a:r>
              <a:rPr lang="ko-KR" altLang="en-US" sz="1000" dirty="0"/>
              <a:t>슬라이드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각 </a:t>
            </a:r>
            <a:r>
              <a:rPr lang="ko-KR" altLang="en-US" sz="1000" dirty="0" err="1"/>
              <a:t>카테고리별</a:t>
            </a:r>
            <a:r>
              <a:rPr lang="ko-KR" altLang="en-US" sz="1000" dirty="0"/>
              <a:t> 상품 요약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1000" dirty="0"/>
              <a:t>More &gt;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카테고리 페이지 이동 </a:t>
            </a:r>
            <a:r>
              <a:rPr lang="en-US" altLang="ko-KR" sz="1000" dirty="0"/>
              <a:t>…</a:t>
            </a:r>
          </a:p>
          <a:p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467</Words>
  <Application>Microsoft Office PowerPoint</Application>
  <PresentationFormat>화면 슬라이드 쇼(16:9)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Catamaran</vt:lpstr>
      <vt:lpstr>Harlow Solid Italic</vt:lpstr>
      <vt:lpstr>HY견고딕</vt:lpstr>
      <vt:lpstr>HY중고딕</vt:lpstr>
      <vt:lpstr>Lexend Deca</vt:lpstr>
      <vt:lpstr>맑은 고딕</vt:lpstr>
      <vt:lpstr>Arial</vt:lpstr>
      <vt:lpstr>Pastel Minimalist Elegant Lines Portfolio by Slidesgo</vt:lpstr>
      <vt:lpstr>LAKICKZ   인터넷 쇼핑몰   클론코딩</vt:lpstr>
      <vt:lpstr>목차 </vt:lpstr>
      <vt:lpstr>팀원 소개 및 역할</vt:lpstr>
      <vt:lpstr>제작동기 및 목표</vt:lpstr>
      <vt:lpstr>개발 환경 및 프로그램</vt:lpstr>
      <vt:lpstr>10.25</vt:lpstr>
      <vt:lpstr>PowerPoint 프레젠테이션</vt:lpstr>
      <vt:lpstr>DB 구성</vt:lpstr>
      <vt:lpstr>MAIN</vt:lpstr>
      <vt:lpstr>LOGIN/ REGISTER</vt:lpstr>
      <vt:lpstr>CATEGORY</vt:lpstr>
      <vt:lpstr>PRODUCT DETAIL</vt:lpstr>
      <vt:lpstr>CHECK OUT</vt:lpstr>
      <vt:lpstr>ADMIN REGISTER</vt:lpstr>
      <vt:lpstr>개인 소감 및 고찰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Minimalist Elegant Lines Portfolio</dc:title>
  <dc:creator>ITPS</dc:creator>
  <cp:lastModifiedBy>Noh Gahyeon</cp:lastModifiedBy>
  <cp:revision>11</cp:revision>
  <dcterms:modified xsi:type="dcterms:W3CDTF">2022-11-07T12:59:12Z</dcterms:modified>
</cp:coreProperties>
</file>