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10"/>
  </p:notesMasterIdLst>
  <p:handoutMasterIdLst>
    <p:handoutMasterId r:id="rId11"/>
  </p:handoutMasterIdLst>
  <p:sldIdLst>
    <p:sldId id="280" r:id="rId5"/>
    <p:sldId id="281" r:id="rId6"/>
    <p:sldId id="282" r:id="rId7"/>
    <p:sldId id="262" r:id="rId8"/>
    <p:sldId id="265" r:id="rId9"/>
  </p:sldIdLst>
  <p:sldSz cx="9144000" cy="6858000" type="screen4x3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6" autoAdjust="0"/>
  </p:normalViewPr>
  <p:slideViewPr>
    <p:cSldViewPr>
      <p:cViewPr varScale="1">
        <p:scale>
          <a:sx n="75" d="100"/>
          <a:sy n="75" d="100"/>
        </p:scale>
        <p:origin x="78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nYourim" userId="74fc6824-bb2c-4439-a579-54ddffc75522" providerId="ADAL" clId="{27704D06-4B55-477C-8A5C-6ACB30B8F0A5}"/>
    <pc:docChg chg="custSel modSld">
      <pc:chgData name="YoonYourim" userId="74fc6824-bb2c-4439-a579-54ddffc75522" providerId="ADAL" clId="{27704D06-4B55-477C-8A5C-6ACB30B8F0A5}" dt="2024-05-21T08:01:33.514" v="499" actId="20577"/>
      <pc:docMkLst>
        <pc:docMk/>
      </pc:docMkLst>
      <pc:sldChg chg="modSp">
        <pc:chgData name="YoonYourim" userId="74fc6824-bb2c-4439-a579-54ddffc75522" providerId="ADAL" clId="{27704D06-4B55-477C-8A5C-6ACB30B8F0A5}" dt="2024-05-21T07:59:31.576" v="459" actId="207"/>
        <pc:sldMkLst>
          <pc:docMk/>
          <pc:sldMk cId="0" sldId="262"/>
        </pc:sldMkLst>
        <pc:spChg chg="mod">
          <ac:chgData name="YoonYourim" userId="74fc6824-bb2c-4439-a579-54ddffc75522" providerId="ADAL" clId="{27704D06-4B55-477C-8A5C-6ACB30B8F0A5}" dt="2024-05-21T07:59:31.576" v="459" actId="207"/>
          <ac:spMkLst>
            <pc:docMk/>
            <pc:sldMk cId="0" sldId="262"/>
            <ac:spMk id="8195" creationId="{00000000-0000-0000-0000-000000000000}"/>
          </ac:spMkLst>
        </pc:spChg>
      </pc:sldChg>
      <pc:sldChg chg="modSp">
        <pc:chgData name="YoonYourim" userId="74fc6824-bb2c-4439-a579-54ddffc75522" providerId="ADAL" clId="{27704D06-4B55-477C-8A5C-6ACB30B8F0A5}" dt="2024-05-21T08:01:33.514" v="499" actId="20577"/>
        <pc:sldMkLst>
          <pc:docMk/>
          <pc:sldMk cId="0" sldId="280"/>
        </pc:sldMkLst>
        <pc:spChg chg="mod">
          <ac:chgData name="YoonYourim" userId="74fc6824-bb2c-4439-a579-54ddffc75522" providerId="ADAL" clId="{27704D06-4B55-477C-8A5C-6ACB30B8F0A5}" dt="2024-05-21T08:01:33.514" v="499" actId="20577"/>
          <ac:spMkLst>
            <pc:docMk/>
            <pc:sldMk cId="0" sldId="280"/>
            <ac:spMk id="5123" creationId="{00000000-0000-0000-0000-000000000000}"/>
          </ac:spMkLst>
        </pc:spChg>
      </pc:sldChg>
      <pc:sldChg chg="modSp">
        <pc:chgData name="YoonYourim" userId="74fc6824-bb2c-4439-a579-54ddffc75522" providerId="ADAL" clId="{27704D06-4B55-477C-8A5C-6ACB30B8F0A5}" dt="2024-05-21T08:01:05.353" v="497" actId="20577"/>
        <pc:sldMkLst>
          <pc:docMk/>
          <pc:sldMk cId="0" sldId="281"/>
        </pc:sldMkLst>
        <pc:spChg chg="mod">
          <ac:chgData name="YoonYourim" userId="74fc6824-bb2c-4439-a579-54ddffc75522" providerId="ADAL" clId="{27704D06-4B55-477C-8A5C-6ACB30B8F0A5}" dt="2024-05-21T08:00:41.568" v="483" actId="20577"/>
          <ac:spMkLst>
            <pc:docMk/>
            <pc:sldMk cId="0" sldId="281"/>
            <ac:spMk id="6146" creationId="{00000000-0000-0000-0000-000000000000}"/>
          </ac:spMkLst>
        </pc:spChg>
        <pc:spChg chg="mod">
          <ac:chgData name="YoonYourim" userId="74fc6824-bb2c-4439-a579-54ddffc75522" providerId="ADAL" clId="{27704D06-4B55-477C-8A5C-6ACB30B8F0A5}" dt="2024-05-21T08:01:05.353" v="497" actId="20577"/>
          <ac:spMkLst>
            <pc:docMk/>
            <pc:sldMk cId="0" sldId="281"/>
            <ac:spMk id="6147" creationId="{00000000-0000-0000-0000-000000000000}"/>
          </ac:spMkLst>
        </pc:spChg>
      </pc:sldChg>
      <pc:sldChg chg="modSp">
        <pc:chgData name="YoonYourim" userId="74fc6824-bb2c-4439-a579-54ddffc75522" providerId="ADAL" clId="{27704D06-4B55-477C-8A5C-6ACB30B8F0A5}" dt="2024-05-21T07:53:58.843" v="29" actId="20577"/>
        <pc:sldMkLst>
          <pc:docMk/>
          <pc:sldMk cId="3090021969" sldId="282"/>
        </pc:sldMkLst>
        <pc:spChg chg="mod">
          <ac:chgData name="YoonYourim" userId="74fc6824-bb2c-4439-a579-54ddffc75522" providerId="ADAL" clId="{27704D06-4B55-477C-8A5C-6ACB30B8F0A5}" dt="2024-05-21T07:53:58.843" v="29" actId="20577"/>
          <ac:spMkLst>
            <pc:docMk/>
            <pc:sldMk cId="3090021969" sldId="282"/>
            <ac:spMk id="717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1EBF3-CA95-4951-887D-806A58A2120F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FDB4-2F1B-4E44-A052-BCBECDDD8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4BAB25E-1AE1-47A3-8055-6A4705BEA69F}" type="datetimeFigureOut">
              <a:rPr lang="ko-KR" altLang="en-US"/>
              <a:pPr>
                <a:defRPr/>
              </a:pPr>
              <a:t>2024-05-21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8FD60C8-5334-42A8-8373-AF093FFFF9E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542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D60C8-5334-42A8-8373-AF093FFFF9E7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47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505200" y="6172200"/>
            <a:ext cx="2133600" cy="365125"/>
          </a:xfrm>
        </p:spPr>
        <p:txBody>
          <a:bodyPr/>
          <a:lstStyle>
            <a:lvl1pPr algn="ctr">
              <a:defRPr sz="18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7A79588-4B72-4EAB-A459-AF6A261B017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979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1880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CABC5E1-D6D0-433D-95D6-F5D318EFE5D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Calibri" pitchFamily="34" charset="0"/>
                <a:ea typeface="굴림" pitchFamily="50" charset="-127"/>
              </a:rPr>
              <a:t>Assignment #2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ko-KR" sz="2800" dirty="0">
                <a:latin typeface="Calibri" pitchFamily="34" charset="0"/>
                <a:ea typeface="굴림" pitchFamily="50" charset="-127"/>
              </a:rPr>
              <a:t>Write a program that will solve </a:t>
            </a:r>
            <a:r>
              <a:rPr lang="en-US" altLang="ko-KR" sz="2800" dirty="0">
                <a:solidFill>
                  <a:srgbClr val="FF0000"/>
                </a:solidFill>
                <a:latin typeface="Calibri" pitchFamily="34" charset="0"/>
                <a:ea typeface="굴림" pitchFamily="50" charset="-127"/>
              </a:rPr>
              <a:t>the 0/1 knapsack problem</a:t>
            </a:r>
            <a:r>
              <a:rPr lang="en-US" altLang="ko-KR" sz="2800" dirty="0">
                <a:latin typeface="Calibri" pitchFamily="34" charset="0"/>
                <a:ea typeface="굴림" pitchFamily="50" charset="-127"/>
              </a:rPr>
              <a:t> using </a:t>
            </a:r>
            <a:r>
              <a:rPr lang="en-US" altLang="ko-KR" sz="2800" dirty="0">
                <a:solidFill>
                  <a:srgbClr val="FF0000"/>
                </a:solidFill>
                <a:latin typeface="Calibri" pitchFamily="34" charset="0"/>
                <a:ea typeface="굴림" pitchFamily="50" charset="-127"/>
              </a:rPr>
              <a:t>backtracking algorithm </a:t>
            </a:r>
            <a:r>
              <a:rPr lang="en-US" altLang="ko-KR" sz="2800" dirty="0">
                <a:latin typeface="Calibri" pitchFamily="34" charset="0"/>
                <a:ea typeface="굴림" pitchFamily="50" charset="-127"/>
              </a:rPr>
              <a:t>in Chapter 5.</a:t>
            </a:r>
          </a:p>
          <a:p>
            <a:r>
              <a:rPr lang="en-US" altLang="ko-KR" sz="2800" dirty="0">
                <a:latin typeface="Calibri" pitchFamily="34" charset="0"/>
                <a:ea typeface="굴림" pitchFamily="50" charset="-127"/>
              </a:rPr>
              <a:t>Text File (instance.txt) Input</a:t>
            </a:r>
          </a:p>
          <a:p>
            <a:pPr lvl="1"/>
            <a:r>
              <a:rPr lang="en-US" altLang="ko-KR" sz="2400" dirty="0">
                <a:latin typeface="Calibri" pitchFamily="34" charset="0"/>
                <a:ea typeface="굴림" pitchFamily="50" charset="-127"/>
              </a:rPr>
              <a:t>First line: # of items, maximum weight</a:t>
            </a:r>
          </a:p>
          <a:p>
            <a:pPr lvl="1"/>
            <a:r>
              <a:rPr lang="en-US" altLang="ko-KR" sz="2400" dirty="0">
                <a:latin typeface="Calibri" pitchFamily="34" charset="0"/>
                <a:ea typeface="굴림" pitchFamily="50" charset="-127"/>
              </a:rPr>
              <a:t>Second line: list of weights of items separated by space.</a:t>
            </a:r>
          </a:p>
          <a:p>
            <a:pPr lvl="1"/>
            <a:r>
              <a:rPr lang="en-US" altLang="ko-KR" sz="2400" dirty="0">
                <a:latin typeface="Calibri" pitchFamily="34" charset="0"/>
                <a:ea typeface="굴림" pitchFamily="50" charset="-127"/>
              </a:rPr>
              <a:t>Third line: list of profits of items </a:t>
            </a:r>
            <a:r>
              <a:rPr lang="en-US" altLang="ko-KR" sz="2400" dirty="0" err="1">
                <a:latin typeface="Calibri" pitchFamily="34" charset="0"/>
                <a:ea typeface="굴림" pitchFamily="50" charset="-127"/>
              </a:rPr>
              <a:t>separted</a:t>
            </a:r>
            <a:r>
              <a:rPr lang="en-US" altLang="ko-KR" sz="2400" dirty="0">
                <a:latin typeface="Calibri" pitchFamily="34" charset="0"/>
                <a:ea typeface="굴림" pitchFamily="50" charset="-127"/>
              </a:rPr>
              <a:t> by space.</a:t>
            </a:r>
          </a:p>
          <a:p>
            <a:r>
              <a:rPr lang="en-US" altLang="ko-KR" sz="2800" dirty="0">
                <a:latin typeface="Calibri" pitchFamily="34" charset="0"/>
                <a:ea typeface="굴림" pitchFamily="50" charset="-127"/>
              </a:rPr>
              <a:t>Standard Console Output</a:t>
            </a:r>
          </a:p>
          <a:p>
            <a:pPr lvl="1"/>
            <a:r>
              <a:rPr lang="en-US" altLang="ko-KR" sz="2400" dirty="0">
                <a:latin typeface="Calibri" pitchFamily="34" charset="0"/>
                <a:ea typeface="굴림" pitchFamily="50" charset="-127"/>
              </a:rPr>
              <a:t>The program should output the optimal solution and the maximum profit.</a:t>
            </a:r>
            <a:endParaRPr lang="en-US" altLang="ko-KR" dirty="0">
              <a:latin typeface="Calibri" pitchFamily="34" charset="0"/>
              <a:ea typeface="굴림" pitchFamily="50" charset="-127"/>
            </a:endParaRPr>
          </a:p>
          <a:p>
            <a:pPr lvl="1"/>
            <a:endParaRPr lang="en-US" altLang="ko-KR" sz="2400" b="1" dirty="0"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A79588-4B72-4EAB-A459-AF6A261B017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err="1">
                <a:latin typeface="Calibri" pitchFamily="34" charset="0"/>
                <a:ea typeface="굴림" pitchFamily="50" charset="-127"/>
              </a:rPr>
              <a:t>Input/Output</a:t>
            </a:r>
            <a:r>
              <a:rPr lang="en-US" altLang="ko-KR" dirty="0">
                <a:latin typeface="Calibri" pitchFamily="34" charset="0"/>
                <a:ea typeface="굴림" pitchFamily="50" charset="-127"/>
              </a:rPr>
              <a:t> Format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latin typeface="Calibri" pitchFamily="34" charset="0"/>
                <a:ea typeface="굴림" pitchFamily="50" charset="-127"/>
              </a:rPr>
              <a:t>Sample</a:t>
            </a:r>
            <a:r>
              <a:rPr lang="ko-KR" altLang="en-US" sz="2400" dirty="0">
                <a:latin typeface="Calibri" pitchFamily="34" charset="0"/>
                <a:ea typeface="굴림" pitchFamily="50" charset="-127"/>
              </a:rPr>
              <a:t> </a:t>
            </a:r>
            <a:r>
              <a:rPr lang="en-US" altLang="ko-KR" sz="2400" dirty="0">
                <a:latin typeface="Calibri" pitchFamily="34" charset="0"/>
                <a:ea typeface="굴림" pitchFamily="50" charset="-127"/>
              </a:rPr>
              <a:t>input file</a:t>
            </a:r>
          </a:p>
          <a:p>
            <a:pPr eaLnBrk="1" hangingPunct="1">
              <a:buFont typeface="Arial" charset="0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4 16</a:t>
            </a:r>
          </a:p>
          <a:p>
            <a:pPr eaLnBrk="1" hangingPunct="1">
              <a:buFont typeface="Arial" charset="0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2 5 10 5</a:t>
            </a:r>
          </a:p>
          <a:p>
            <a:pPr eaLnBrk="1" hangingPunct="1">
              <a:buFont typeface="Arial" charset="0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40 30 50 10</a:t>
            </a:r>
          </a:p>
          <a:p>
            <a:pPr eaLnBrk="1" hangingPunct="1"/>
            <a:endParaRPr lang="en-US" altLang="ko-KR" sz="2400" dirty="0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  <a:p>
            <a:pPr eaLnBrk="1" hangingPunct="1"/>
            <a:r>
              <a:rPr lang="en-US" altLang="ko-KR" sz="2400" dirty="0">
                <a:solidFill>
                  <a:srgbClr val="000000"/>
                </a:solidFill>
                <a:latin typeface="Calibri" pitchFamily="34" charset="0"/>
                <a:ea typeface="굴림" pitchFamily="50" charset="-127"/>
              </a:rPr>
              <a:t>Sample console output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Optimal solution: 1 0 1 0</a:t>
            </a:r>
          </a:p>
          <a:p>
            <a:pPr eaLnBrk="1" hangingPunct="1">
              <a:buFont typeface="Arial" charset="0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Maximum profit: 90</a:t>
            </a:r>
            <a:endParaRPr lang="en-US" altLang="ko-KR" sz="2400" dirty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 typeface="Arial" charset="0"/>
              <a:buNone/>
            </a:pPr>
            <a:endParaRPr lang="en-US" altLang="ko-KR" sz="2400" dirty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 typeface="Arial" charset="0"/>
              <a:buNone/>
            </a:pPr>
            <a:r>
              <a:rPr lang="en-US" altLang="ko-KR" sz="24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- You should follow the same input/output format as this example.</a:t>
            </a:r>
          </a:p>
          <a:p>
            <a:pPr eaLnBrk="1" hangingPunct="1"/>
            <a:endParaRPr lang="en-US" altLang="ko-KR" sz="2400" dirty="0"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A79588-4B72-4EAB-A459-AF6A261B017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itchFamily="34" charset="0"/>
                <a:ea typeface="굴림" pitchFamily="50" charset="-127"/>
              </a:rPr>
              <a:t>Due Date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pitchFamily="34" charset="0"/>
                <a:ea typeface="굴림" pitchFamily="50" charset="-127"/>
              </a:rPr>
              <a:t>Deadline: 23:00 </a:t>
            </a:r>
            <a:r>
              <a:rPr lang="en-US" altLang="ko-KR" b="1" dirty="0">
                <a:latin typeface="Calibri" pitchFamily="34" charset="0"/>
                <a:ea typeface="굴림" pitchFamily="50" charset="-127"/>
              </a:rPr>
              <a:t>June 4, 2024 (</a:t>
            </a:r>
            <a:r>
              <a:rPr lang="en-US" altLang="ko-KR" b="1" dirty="0">
                <a:solidFill>
                  <a:srgbClr val="FF0000"/>
                </a:solidFill>
                <a:latin typeface="Calibri" pitchFamily="34" charset="0"/>
                <a:ea typeface="굴림" pitchFamily="50" charset="-127"/>
              </a:rPr>
              <a:t>Tuesday</a:t>
            </a:r>
            <a:r>
              <a:rPr lang="en-US" altLang="ko-KR" b="1" dirty="0">
                <a:latin typeface="Calibri" pitchFamily="34" charset="0"/>
                <a:ea typeface="굴림" pitchFamily="50" charset="-127"/>
              </a:rPr>
              <a:t>)</a:t>
            </a:r>
            <a:endParaRPr lang="en-US" altLang="ko-KR" dirty="0">
              <a:latin typeface="Calibri" pitchFamily="34" charset="0"/>
              <a:ea typeface="굴림" pitchFamily="50" charset="-127"/>
            </a:endParaRPr>
          </a:p>
          <a:p>
            <a:pPr eaLnBrk="1" hangingPunct="1"/>
            <a:r>
              <a:rPr lang="en-US" altLang="ko-KR" dirty="0">
                <a:latin typeface="Calibri" pitchFamily="34" charset="0"/>
                <a:ea typeface="굴림" pitchFamily="50" charset="-127"/>
              </a:rPr>
              <a:t>Overdue submission is not allowed!</a:t>
            </a:r>
            <a:endParaRPr lang="en-US" altLang="ko-KR" sz="2400" dirty="0"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A79588-4B72-4EAB-A459-AF6A261B017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002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itchFamily="34" charset="0"/>
                <a:ea typeface="굴림" pitchFamily="50" charset="-127"/>
              </a:rPr>
              <a:t>Notice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800" dirty="0">
                <a:latin typeface="Calibri" pitchFamily="34" charset="0"/>
                <a:ea typeface="굴림" pitchFamily="50" charset="-127"/>
              </a:rPr>
              <a:t>You should observe the format of input &amp; output exactly.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 dirty="0">
                <a:latin typeface="Calibri" pitchFamily="34" charset="0"/>
                <a:ea typeface="굴림" pitchFamily="50" charset="-127"/>
              </a:rPr>
              <a:t>You </a:t>
            </a:r>
            <a:r>
              <a:rPr lang="en-US" altLang="ko-KR" sz="2800" dirty="0">
                <a:solidFill>
                  <a:srgbClr val="FF0000"/>
                </a:solidFill>
                <a:latin typeface="Calibri" pitchFamily="34" charset="0"/>
                <a:ea typeface="굴림" pitchFamily="50" charset="-127"/>
              </a:rPr>
              <a:t>must not </a:t>
            </a:r>
            <a:r>
              <a:rPr lang="en-US" altLang="ko-KR" sz="2800" dirty="0">
                <a:latin typeface="Calibri" pitchFamily="34" charset="0"/>
                <a:ea typeface="굴림" pitchFamily="50" charset="-127"/>
              </a:rPr>
              <a:t>solve the problem in any other method than backtracking. (So your algorithm must include a </a:t>
            </a:r>
            <a:r>
              <a:rPr lang="en-US" altLang="ko-KR" sz="2800" dirty="0">
                <a:solidFill>
                  <a:srgbClr val="FF0000"/>
                </a:solidFill>
                <a:latin typeface="Calibri" pitchFamily="34" charset="0"/>
                <a:ea typeface="굴림" pitchFamily="50" charset="-127"/>
              </a:rPr>
              <a:t>recursion</a:t>
            </a:r>
            <a:r>
              <a:rPr lang="en-US" altLang="ko-KR" sz="2800" dirty="0">
                <a:latin typeface="Calibri" pitchFamily="34" charset="0"/>
                <a:ea typeface="굴림" pitchFamily="50" charset="-127"/>
              </a:rPr>
              <a:t>.)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 dirty="0">
                <a:latin typeface="Calibri" pitchFamily="34" charset="0"/>
                <a:ea typeface="굴림" pitchFamily="50" charset="-127"/>
              </a:rPr>
              <a:t>You should submit a compressed file (</a:t>
            </a:r>
            <a:r>
              <a:rPr lang="en-US" altLang="ko-KR" sz="2800" b="1" dirty="0">
                <a:latin typeface="Calibri" pitchFamily="34" charset="0"/>
                <a:ea typeface="굴림" pitchFamily="50" charset="-127"/>
              </a:rPr>
              <a:t>A2_your-name.zip</a:t>
            </a:r>
            <a:r>
              <a:rPr lang="en-US" altLang="ko-KR" sz="2800" dirty="0">
                <a:latin typeface="Calibri" pitchFamily="34" charset="0"/>
                <a:ea typeface="굴림" pitchFamily="50" charset="-127"/>
              </a:rPr>
              <a:t>) containing the following files to the “Cyber campus” web-site (http://cyber.gachon.ac.kr).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b="1" dirty="0">
                <a:latin typeface="Calibri" pitchFamily="34" charset="0"/>
                <a:ea typeface="굴림" pitchFamily="50" charset="-127"/>
              </a:rPr>
              <a:t>A2_your-name.hwp/doc</a:t>
            </a:r>
            <a:r>
              <a:rPr lang="en-US" altLang="ko-KR" sz="2400" dirty="0">
                <a:latin typeface="Calibri" pitchFamily="34" charset="0"/>
                <a:ea typeface="굴림" pitchFamily="50" charset="-127"/>
              </a:rPr>
              <a:t> // report document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b="1" dirty="0">
                <a:latin typeface="Calibri" pitchFamily="34" charset="0"/>
                <a:ea typeface="굴림" pitchFamily="50" charset="-127"/>
              </a:rPr>
              <a:t>A2_your-name.cxx (or .c, .java, .</a:t>
            </a:r>
            <a:r>
              <a:rPr lang="en-US" altLang="ko-KR" sz="2400" b="1" dirty="0" err="1">
                <a:latin typeface="Calibri" pitchFamily="34" charset="0"/>
                <a:ea typeface="굴림" pitchFamily="50" charset="-127"/>
              </a:rPr>
              <a:t>py</a:t>
            </a:r>
            <a:r>
              <a:rPr lang="en-US" altLang="ko-KR" sz="2400" dirty="0">
                <a:latin typeface="Calibri" pitchFamily="34" charset="0"/>
                <a:ea typeface="굴림" pitchFamily="50" charset="-127"/>
              </a:rPr>
              <a:t>)</a:t>
            </a:r>
            <a:r>
              <a:rPr lang="en-US" altLang="ko-KR" sz="2400" b="1" dirty="0">
                <a:latin typeface="Calibri" pitchFamily="34" charset="0"/>
                <a:ea typeface="굴림" pitchFamily="50" charset="-127"/>
              </a:rPr>
              <a:t> </a:t>
            </a:r>
            <a:r>
              <a:rPr lang="en-US" altLang="ko-KR" sz="2400" dirty="0">
                <a:latin typeface="Calibri" pitchFamily="34" charset="0"/>
                <a:ea typeface="굴림" pitchFamily="50" charset="-127"/>
              </a:rPr>
              <a:t>// source code including main function</a:t>
            </a:r>
            <a:endParaRPr lang="en-US" altLang="ko-KR" sz="2400" u="sng" dirty="0">
              <a:latin typeface="Calibri" pitchFamily="34" charset="0"/>
              <a:ea typeface="굴림" pitchFamily="50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b="1" dirty="0">
                <a:latin typeface="Calibri" pitchFamily="34" charset="0"/>
                <a:ea typeface="굴림" pitchFamily="50" charset="-127"/>
              </a:rPr>
              <a:t>Other supplementary source codes </a:t>
            </a:r>
            <a:r>
              <a:rPr lang="en-US" altLang="ko-KR" sz="2400" dirty="0">
                <a:latin typeface="Calibri" pitchFamily="34" charset="0"/>
                <a:ea typeface="굴림" pitchFamily="50" charset="-127"/>
              </a:rPr>
              <a:t>(.c, .</a:t>
            </a:r>
            <a:r>
              <a:rPr lang="en-US" altLang="ko-KR" sz="2400" dirty="0" err="1">
                <a:latin typeface="Calibri" pitchFamily="34" charset="0"/>
                <a:ea typeface="굴림" pitchFamily="50" charset="-127"/>
              </a:rPr>
              <a:t>cpp</a:t>
            </a:r>
            <a:r>
              <a:rPr lang="en-US" altLang="ko-KR" sz="2400" dirty="0">
                <a:latin typeface="Calibri" pitchFamily="34" charset="0"/>
                <a:ea typeface="굴림" pitchFamily="50" charset="-127"/>
              </a:rPr>
              <a:t>, .h files and etc.)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A79588-4B72-4EAB-A459-AF6A261B017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itchFamily="34" charset="0"/>
                <a:ea typeface="굴림" pitchFamily="50" charset="-127"/>
              </a:rPr>
              <a:t>Notice (cont’d)</a:t>
            </a:r>
            <a:endParaRPr lang="ko-KR" altLang="en-US"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Calibri" pitchFamily="34" charset="0"/>
                <a:ea typeface="굴림" pitchFamily="50" charset="-127"/>
              </a:rPr>
              <a:t>Report</a:t>
            </a:r>
            <a:endParaRPr lang="en-US" altLang="ko-KR" sz="2400" dirty="0">
              <a:latin typeface="Calibri" pitchFamily="34" charset="0"/>
              <a:ea typeface="굴림" pitchFamily="50" charset="-127"/>
            </a:endParaRPr>
          </a:p>
          <a:p>
            <a:pPr lvl="1" eaLnBrk="1" hangingPunct="1"/>
            <a:r>
              <a:rPr lang="en-US" altLang="ko-KR" dirty="0">
                <a:latin typeface="Calibri" pitchFamily="34" charset="0"/>
                <a:ea typeface="굴림" pitchFamily="50" charset="-127"/>
              </a:rPr>
              <a:t>You should note your system environment in your report.</a:t>
            </a:r>
          </a:p>
          <a:p>
            <a:pPr lvl="2" eaLnBrk="1" hangingPunct="1"/>
            <a:r>
              <a:rPr lang="en-US" altLang="ko-KR" dirty="0">
                <a:latin typeface="Calibri" pitchFamily="34" charset="0"/>
                <a:ea typeface="굴림" pitchFamily="50" charset="-127"/>
              </a:rPr>
              <a:t>OS, Programming language, Compiler, IDE, CPU, Memory… </a:t>
            </a:r>
          </a:p>
          <a:p>
            <a:pPr lvl="1" eaLnBrk="1" hangingPunct="1"/>
            <a:r>
              <a:rPr lang="en-US" altLang="ko-KR" dirty="0">
                <a:latin typeface="Calibri" pitchFamily="34" charset="0"/>
                <a:ea typeface="굴림" pitchFamily="50" charset="-127"/>
              </a:rPr>
              <a:t>It must include several examples (capture images of the execution) for testing your program and your own discussion.</a:t>
            </a:r>
          </a:p>
          <a:p>
            <a:pPr lvl="1" eaLnBrk="1" hangingPunct="1"/>
            <a:r>
              <a:rPr lang="en-US" altLang="ko-KR" dirty="0">
                <a:latin typeface="Calibri" pitchFamily="34" charset="0"/>
                <a:ea typeface="굴림" pitchFamily="50" charset="-127"/>
              </a:rPr>
              <a:t>It will be an important factor for getting a good score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A79588-4B72-4EAB-A459-AF6A261B017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5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6ADC5907D950A46A6D67F2395B0E3C8" ma:contentTypeVersion="18" ma:contentTypeDescription="새 문서를 만듭니다." ma:contentTypeScope="" ma:versionID="64c559127d1494c9ff9671ff5dbbdaa2">
  <xsd:schema xmlns:xsd="http://www.w3.org/2001/XMLSchema" xmlns:xs="http://www.w3.org/2001/XMLSchema" xmlns:p="http://schemas.microsoft.com/office/2006/metadata/properties" xmlns:ns3="90999665-6213-4b81-8af3-e9c47e78ef5c" xmlns:ns4="3b15d8e2-bb6d-4d8e-ad0e-280e95433a88" targetNamespace="http://schemas.microsoft.com/office/2006/metadata/properties" ma:root="true" ma:fieldsID="ba20dbdbb117db097cbea16bfb460cbf" ns3:_="" ns4:_="">
    <xsd:import namespace="90999665-6213-4b81-8af3-e9c47e78ef5c"/>
    <xsd:import namespace="3b15d8e2-bb6d-4d8e-ad0e-280e95433a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999665-6213-4b81-8af3-e9c47e78ef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15d8e2-bb6d-4d8e-ad0e-280e95433a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0999665-6213-4b81-8af3-e9c47e78ef5c" xsi:nil="true"/>
  </documentManagement>
</p:properties>
</file>

<file path=customXml/itemProps1.xml><?xml version="1.0" encoding="utf-8"?>
<ds:datastoreItem xmlns:ds="http://schemas.openxmlformats.org/officeDocument/2006/customXml" ds:itemID="{D319DA4A-8DCD-4AB9-B247-119BA6BD94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999665-6213-4b81-8af3-e9c47e78ef5c"/>
    <ds:schemaRef ds:uri="3b15d8e2-bb6d-4d8e-ad0e-280e95433a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93F854-30DE-4341-BEA3-F9B3DC7132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5D0541-665F-471C-994C-D4108913E635}">
  <ds:schemaRefs>
    <ds:schemaRef ds:uri="http://purl.org/dc/elements/1.1/"/>
    <ds:schemaRef ds:uri="http://schemas.openxmlformats.org/package/2006/metadata/core-properties"/>
    <ds:schemaRef ds:uri="3b15d8e2-bb6d-4d8e-ad0e-280e95433a88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90999665-6213-4b81-8af3-e9c47e78ef5c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322</Words>
  <Application>Microsoft Office PowerPoint</Application>
  <PresentationFormat>화면 슬라이드 쇼(4:3)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Courier New</vt:lpstr>
      <vt:lpstr>Times New Roman</vt:lpstr>
      <vt:lpstr>5_Office Theme</vt:lpstr>
      <vt:lpstr>Assignment #2</vt:lpstr>
      <vt:lpstr>Input/Output Format</vt:lpstr>
      <vt:lpstr>Due Date</vt:lpstr>
      <vt:lpstr>Notice</vt:lpstr>
      <vt:lpstr>Notice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yryoon</dc:creator>
  <cp:lastModifiedBy>Y</cp:lastModifiedBy>
  <cp:revision>317</cp:revision>
  <cp:lastPrinted>2014-05-22T04:34:53Z</cp:lastPrinted>
  <dcterms:created xsi:type="dcterms:W3CDTF">2006-08-16T00:00:00Z</dcterms:created>
  <dcterms:modified xsi:type="dcterms:W3CDTF">2024-05-21T08:01:36Z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0x01010076ADC5907D950A46A6D67F2395B0E3C8</vt:lpwstr>
  </property>
</Properties>
</file>