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07" r:id="rId3"/>
    <p:sldId id="308" r:id="rId4"/>
    <p:sldId id="317" r:id="rId5"/>
    <p:sldId id="312" r:id="rId6"/>
    <p:sldId id="313" r:id="rId7"/>
    <p:sldId id="314" r:id="rId8"/>
    <p:sldId id="315" r:id="rId9"/>
    <p:sldId id="316" r:id="rId10"/>
    <p:sldId id="318" r:id="rId11"/>
    <p:sldId id="319" r:id="rId12"/>
    <p:sldId id="320" r:id="rId13"/>
    <p:sldId id="321" r:id="rId14"/>
    <p:sldId id="324" r:id="rId15"/>
    <p:sldId id="322" r:id="rId16"/>
    <p:sldId id="323" r:id="rId17"/>
    <p:sldId id="309" r:id="rId18"/>
    <p:sldId id="325" r:id="rId19"/>
    <p:sldId id="326" r:id="rId20"/>
    <p:sldId id="327" r:id="rId21"/>
    <p:sldId id="328" r:id="rId22"/>
    <p:sldId id="329" r:id="rId23"/>
    <p:sldId id="300" r:id="rId24"/>
    <p:sldId id="304" r:id="rId25"/>
    <p:sldId id="305" r:id="rId26"/>
    <p:sldId id="330" r:id="rId27"/>
    <p:sldId id="332" r:id="rId28"/>
    <p:sldId id="310" r:id="rId29"/>
    <p:sldId id="333" r:id="rId30"/>
    <p:sldId id="311" r:id="rId31"/>
    <p:sldId id="334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6A5D"/>
    <a:srgbClr val="A5FF61"/>
    <a:srgbClr val="00CC66"/>
    <a:srgbClr val="669900"/>
    <a:srgbClr val="CAD0AB"/>
    <a:srgbClr val="9FC400"/>
    <a:srgbClr val="C8CFA8"/>
    <a:srgbClr val="E5E5E5"/>
    <a:srgbClr val="CBBEB6"/>
    <a:srgbClr val="6A46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>
        <p:scale>
          <a:sx n="95" d="100"/>
          <a:sy n="95" d="100"/>
        </p:scale>
        <p:origin x="-211" y="-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348342" y="-2"/>
            <a:ext cx="11843657" cy="6858001"/>
          </a:xfrm>
          <a:prstGeom prst="rect">
            <a:avLst/>
          </a:prstGeom>
          <a:solidFill>
            <a:srgbClr val="E5E7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0" y="1378857"/>
            <a:ext cx="520700" cy="547914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361" y="0"/>
            <a:ext cx="755970" cy="1524132"/>
          </a:xfrm>
          <a:prstGeom prst="rect">
            <a:avLst/>
          </a:prstGeom>
        </p:spPr>
      </p:pic>
      <p:sp>
        <p:nvSpPr>
          <p:cNvPr id="5" name="양쪽 모서리가 둥근 사각형 4"/>
          <p:cNvSpPr/>
          <p:nvPr userDrawn="1"/>
        </p:nvSpPr>
        <p:spPr>
          <a:xfrm>
            <a:off x="217714" y="1016001"/>
            <a:ext cx="11756572" cy="5842000"/>
          </a:xfrm>
          <a:prstGeom prst="round2SameRect">
            <a:avLst>
              <a:gd name="adj1" fmla="val 8468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4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CD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1222" y="2974583"/>
            <a:ext cx="12193222" cy="388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9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26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292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574" userDrawn="1">
          <p15:clr>
            <a:srgbClr val="F26B43"/>
          </p15:clr>
        </p15:guide>
        <p15:guide id="2" pos="7106" userDrawn="1">
          <p15:clr>
            <a:srgbClr val="F26B43"/>
          </p15:clr>
        </p15:guide>
        <p15:guide id="3" orient="horz" pos="3974" userDrawn="1">
          <p15:clr>
            <a:srgbClr val="F26B43"/>
          </p15:clr>
        </p15:guide>
        <p15:guide id="4" orient="horz" pos="9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reait0000/MNDC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lyo.co.kr/?ac=article_view&amp;entry_id=402941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606059" y="1602003"/>
            <a:ext cx="4963468" cy="2041691"/>
            <a:chOff x="1087438" y="1300266"/>
            <a:chExt cx="4963468" cy="2041691"/>
          </a:xfrm>
        </p:grpSpPr>
        <p:sp>
          <p:nvSpPr>
            <p:cNvPr id="13" name="TextBox 12"/>
            <p:cNvSpPr txBox="1"/>
            <p:nvPr/>
          </p:nvSpPr>
          <p:spPr>
            <a:xfrm>
              <a:off x="1087438" y="1300266"/>
              <a:ext cx="4963468" cy="14157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defRPr/>
              </a:pPr>
              <a:r>
                <a:rPr lang="ko-KR" altLang="en-US" sz="4600" spc="-30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국방부 공공데이터</a:t>
              </a:r>
              <a:r>
                <a:rPr lang="en-US" altLang="ko-KR" sz="4600" spc="-30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/>
              </a:r>
              <a:br>
                <a:rPr lang="en-US" altLang="ko-KR" sz="4600" spc="-30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lang="ko-KR" altLang="en-US" sz="4600" spc="-30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활용 프로젝트</a:t>
              </a:r>
              <a:endParaRPr lang="ko-KR" altLang="en-US" sz="4600" spc="-3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56551" y="3003403"/>
              <a:ext cx="3225242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en-US" altLang="ko-KR" sz="2200" spc="-15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6A462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Team. ALMOND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569527" y="1452330"/>
            <a:ext cx="6209712" cy="5128542"/>
            <a:chOff x="5569527" y="1452330"/>
            <a:chExt cx="6209712" cy="5128542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10269" y="4182033"/>
              <a:ext cx="668970" cy="100550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38141" y="3305140"/>
              <a:ext cx="5685473" cy="2270099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69527" y="1452330"/>
              <a:ext cx="4539120" cy="461017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0">
              <a:off x="6584711" y="4099787"/>
              <a:ext cx="668970" cy="1005507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7005446" y="2460530"/>
              <a:ext cx="4507203" cy="395932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6738856" y="5056872"/>
              <a:ext cx="2146708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754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799552" y="3229626"/>
            <a:ext cx="3492855" cy="2884715"/>
            <a:chOff x="5569529" y="1452331"/>
            <a:chExt cx="6209712" cy="5128541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10271" y="4182035"/>
              <a:ext cx="668970" cy="1005507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38143" y="3305142"/>
              <a:ext cx="5685474" cy="2270099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69529" y="1452331"/>
              <a:ext cx="4539120" cy="4610175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0">
              <a:off x="6584711" y="4099789"/>
              <a:ext cx="668970" cy="1005507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7005446" y="2460531"/>
              <a:ext cx="4507202" cy="3959321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6738856" y="5056871"/>
              <a:ext cx="2146708" cy="1524001"/>
            </a:xfrm>
            <a:prstGeom prst="rect">
              <a:avLst/>
            </a:prstGeom>
          </p:spPr>
        </p:pic>
      </p:grpSp>
      <p:grpSp>
        <p:nvGrpSpPr>
          <p:cNvPr id="19" name="그룹 18"/>
          <p:cNvGrpSpPr/>
          <p:nvPr/>
        </p:nvGrpSpPr>
        <p:grpSpPr>
          <a:xfrm>
            <a:off x="6270171" y="2425386"/>
            <a:ext cx="2540918" cy="2511457"/>
            <a:chOff x="4603748" y="3768303"/>
            <a:chExt cx="2540918" cy="2511457"/>
          </a:xfrm>
        </p:grpSpPr>
        <p:sp>
          <p:nvSpPr>
            <p:cNvPr id="20" name="직사각형 19"/>
            <p:cNvSpPr/>
            <p:nvPr/>
          </p:nvSpPr>
          <p:spPr>
            <a:xfrm>
              <a:off x="4603748" y="3768303"/>
              <a:ext cx="291747" cy="251145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70000"/>
                </a:lnSpc>
              </a:pPr>
              <a:r>
                <a:rPr lang="en-US" altLang="ko-KR" sz="240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6A462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1)</a:t>
              </a:r>
            </a:p>
            <a:p>
              <a:pPr>
                <a:lnSpc>
                  <a:spcPct val="170000"/>
                </a:lnSpc>
              </a:pPr>
              <a:r>
                <a:rPr lang="en-US" altLang="ko-KR" sz="240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6A462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2)</a:t>
              </a:r>
            </a:p>
            <a:p>
              <a:pPr>
                <a:lnSpc>
                  <a:spcPct val="170000"/>
                </a:lnSpc>
              </a:pPr>
              <a:r>
                <a:rPr lang="en-US" altLang="ko-KR" sz="240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6A462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3)</a:t>
              </a:r>
            </a:p>
            <a:p>
              <a:pPr>
                <a:lnSpc>
                  <a:spcPct val="170000"/>
                </a:lnSpc>
              </a:pPr>
              <a:endParaRPr lang="ko-KR" altLang="en-US" sz="24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A46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079998" y="3768303"/>
              <a:ext cx="2064668" cy="251145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70000"/>
                </a:lnSpc>
              </a:pPr>
              <a:r>
                <a:rPr lang="ko-KR" altLang="en-US" sz="2400" spc="-15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제작  환경 및 툴</a:t>
              </a:r>
              <a:endParaRPr lang="en-US" altLang="ko-KR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70000"/>
                </a:lnSpc>
              </a:pPr>
              <a:r>
                <a:rPr lang="ko-KR" altLang="en-US" sz="2400" spc="-15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주요 기능</a:t>
              </a:r>
              <a:endParaRPr lang="en-US" altLang="ko-KR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70000"/>
                </a:lnSpc>
              </a:pPr>
              <a:r>
                <a:rPr lang="ko-KR" altLang="en-US" sz="2400" spc="-15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기대 효과</a:t>
              </a:r>
              <a:endParaRPr lang="en-US" altLang="ko-KR" sz="2400" spc="-15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70000"/>
                </a:lnSpc>
              </a:pPr>
              <a:endParaRPr lang="en-US" altLang="ko-KR" sz="2400" spc="-15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891902" y="1048329"/>
            <a:ext cx="6551858" cy="813459"/>
            <a:chOff x="1347400" y="2769823"/>
            <a:chExt cx="6551858" cy="813459"/>
          </a:xfrm>
        </p:grpSpPr>
        <p:sp>
          <p:nvSpPr>
            <p:cNvPr id="23" name="직사각형 22"/>
            <p:cNvSpPr/>
            <p:nvPr/>
          </p:nvSpPr>
          <p:spPr>
            <a:xfrm>
              <a:off x="2291843" y="2769823"/>
              <a:ext cx="5607415" cy="800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600" spc="-30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진</a:t>
              </a:r>
              <a:r>
                <a:rPr lang="ko-KR" altLang="en-US" sz="4600" spc="-3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행</a:t>
              </a:r>
            </a:p>
          </p:txBody>
        </p:sp>
        <p:sp>
          <p:nvSpPr>
            <p:cNvPr id="24" name="타원 23"/>
            <p:cNvSpPr/>
            <p:nvPr/>
          </p:nvSpPr>
          <p:spPr>
            <a:xfrm>
              <a:off x="1347400" y="2791282"/>
              <a:ext cx="792000" cy="792000"/>
            </a:xfrm>
            <a:prstGeom prst="ellipse">
              <a:avLst/>
            </a:prstGeom>
            <a:solidFill>
              <a:srgbClr val="225C46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ko-KR" sz="3600" spc="-15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02</a:t>
              </a:r>
              <a:endParaRPr lang="ko-KR" altLang="en-US" sz="3600" spc="-15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85631" y="910773"/>
            <a:ext cx="4963626" cy="1088571"/>
            <a:chOff x="885631" y="910773"/>
            <a:chExt cx="5384540" cy="1088571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885631" y="1999344"/>
              <a:ext cx="5384540" cy="0"/>
            </a:xfrm>
            <a:prstGeom prst="line">
              <a:avLst/>
            </a:prstGeom>
            <a:ln w="19050">
              <a:solidFill>
                <a:srgbClr val="6850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885631" y="910773"/>
              <a:ext cx="5384540" cy="0"/>
            </a:xfrm>
            <a:prstGeom prst="line">
              <a:avLst/>
            </a:prstGeom>
            <a:ln>
              <a:solidFill>
                <a:srgbClr val="6850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639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3493" y="413932"/>
            <a:ext cx="3363100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defRPr/>
            </a:pPr>
            <a:r>
              <a:rPr lang="en-US" altLang="ko-KR" sz="30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2-1. </a:t>
            </a:r>
            <a:r>
              <a:rPr lang="ko-KR" altLang="en-US" sz="30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제작 환경 및 툴</a:t>
            </a:r>
            <a:endParaRPr lang="ko-KR" altLang="en-US" sz="30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979814" y="3854245"/>
            <a:ext cx="1866572" cy="1307783"/>
            <a:chOff x="1370808" y="3638929"/>
            <a:chExt cx="1707442" cy="1196291"/>
          </a:xfrm>
        </p:grpSpPr>
        <p:sp>
          <p:nvSpPr>
            <p:cNvPr id="31" name="직사각형 30"/>
            <p:cNvSpPr/>
            <p:nvPr/>
          </p:nvSpPr>
          <p:spPr>
            <a:xfrm>
              <a:off x="1370808" y="3638929"/>
              <a:ext cx="307932" cy="33784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400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01</a:t>
              </a:r>
              <a:endPara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726657" y="4024391"/>
              <a:ext cx="851945" cy="8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t" anchorCtr="0">
              <a:spAutoFit/>
            </a:bodyPr>
            <a:lstStyle/>
            <a:p>
              <a:pPr marL="88900" indent="-88900" defTabSz="577332">
                <a:lnSpc>
                  <a:spcPct val="120000"/>
                </a:lnSpc>
                <a:buClr>
                  <a:schemeClr val="tx1">
                    <a:lumMod val="75000"/>
                    <a:lumOff val="25000"/>
                  </a:schemeClr>
                </a:buClr>
                <a:buSzPct val="90000"/>
                <a:buFont typeface="Wingdings" pitchFamily="2" charset="2"/>
                <a:buChar char="§"/>
              </a:pPr>
              <a:r>
                <a:rPr lang="en-US" altLang="ko-KR" sz="1600" kern="0" spc="-50" dirty="0" err="1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Git</a:t>
              </a:r>
              <a:r>
                <a:rPr lang="en-US" altLang="ko-KR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hub</a:t>
              </a:r>
            </a:p>
            <a:p>
              <a:pPr marL="88900" indent="-88900" defTabSz="577332">
                <a:lnSpc>
                  <a:spcPct val="120000"/>
                </a:lnSpc>
                <a:buClr>
                  <a:schemeClr val="tx1">
                    <a:lumMod val="75000"/>
                    <a:lumOff val="25000"/>
                  </a:schemeClr>
                </a:buClr>
                <a:buSzPct val="90000"/>
                <a:buFont typeface="Wingdings" pitchFamily="2" charset="2"/>
                <a:buChar char="§"/>
              </a:pPr>
              <a:r>
                <a:rPr lang="en-US" altLang="ko-KR" sz="1600" kern="0" spc="-50" dirty="0" err="1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Intellij</a:t>
              </a:r>
              <a:endParaRPr lang="en-US" altLang="ko-KR" sz="1600" kern="0" spc="-50" dirty="0" smtClean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88900" indent="-88900" defTabSz="577332">
                <a:lnSpc>
                  <a:spcPct val="120000"/>
                </a:lnSpc>
                <a:buClr>
                  <a:schemeClr val="tx1">
                    <a:lumMod val="75000"/>
                    <a:lumOff val="25000"/>
                  </a:schemeClr>
                </a:buClr>
                <a:buSzPct val="90000"/>
                <a:buFont typeface="Wingdings" pitchFamily="2" charset="2"/>
                <a:buChar char="§"/>
              </a:pPr>
              <a:r>
                <a:rPr lang="en-US" altLang="ko-KR" sz="1600" kern="0" spc="-50" dirty="0" err="1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HeidiSQL</a:t>
              </a:r>
              <a:endParaRPr lang="en-US" altLang="ko-KR" sz="1600" kern="0" spc="-50" dirty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726657" y="3662091"/>
              <a:ext cx="1351593" cy="2432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ko-KR"/>
              </a:defPPr>
              <a:lvl1pPr marL="114300" indent="-114300">
                <a:lnSpc>
                  <a:spcPct val="120000"/>
                </a:lnSpc>
                <a:spcBef>
                  <a:spcPts val="300"/>
                </a:spcBef>
                <a:buClr>
                  <a:srgbClr val="EA7F27"/>
                </a:buClr>
                <a:buFont typeface="Wingdings" panose="05000000000000000000" pitchFamily="2" charset="2"/>
                <a:buChar char="§"/>
                <a:defRPr sz="1100" spc="-60">
                  <a:ln w="317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defRPr>
              </a:lvl1pPr>
            </a:lstStyle>
            <a:p>
              <a:pPr marL="0" indent="0" defTabSz="913980">
                <a:buSzPct val="120000"/>
                <a:buNone/>
              </a:pPr>
              <a:r>
                <a:rPr lang="ko-KR" altLang="en-US" sz="1600" b="1" spc="-50" dirty="0" smtClean="0">
                  <a:ln w="3175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개발도</a:t>
              </a:r>
              <a:r>
                <a:rPr lang="ko-KR" altLang="en-US" sz="1600" b="1" spc="-50" dirty="0">
                  <a:ln w="3175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구</a:t>
              </a: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179775" y="3854245"/>
            <a:ext cx="1866572" cy="677867"/>
            <a:chOff x="1370808" y="3638929"/>
            <a:chExt cx="1707442" cy="620077"/>
          </a:xfrm>
        </p:grpSpPr>
        <p:sp>
          <p:nvSpPr>
            <p:cNvPr id="36" name="직사각형 35"/>
            <p:cNvSpPr/>
            <p:nvPr/>
          </p:nvSpPr>
          <p:spPr>
            <a:xfrm>
              <a:off x="1370808" y="3638929"/>
              <a:ext cx="307932" cy="33784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400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02</a:t>
              </a:r>
              <a:endPara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726657" y="4024391"/>
              <a:ext cx="1073363" cy="234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t" anchorCtr="0">
              <a:spAutoFit/>
            </a:bodyPr>
            <a:lstStyle/>
            <a:p>
              <a:pPr marL="88900" indent="-88900" defTabSz="577332">
                <a:lnSpc>
                  <a:spcPct val="120000"/>
                </a:lnSpc>
                <a:buClr>
                  <a:schemeClr val="tx1">
                    <a:lumMod val="75000"/>
                    <a:lumOff val="25000"/>
                  </a:schemeClr>
                </a:buClr>
                <a:buSzPct val="90000"/>
                <a:buFont typeface="Wingdings" pitchFamily="2" charset="2"/>
                <a:buChar char="§"/>
              </a:pPr>
              <a:r>
                <a:rPr lang="en-US" altLang="ko-KR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Power Point</a:t>
              </a:r>
              <a:endParaRPr lang="en-US" altLang="ko-KR" sz="1600" kern="0" spc="-50" dirty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726657" y="3662091"/>
              <a:ext cx="1351593" cy="2432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ko-KR"/>
              </a:defPPr>
              <a:lvl1pPr marL="114300" indent="-114300">
                <a:lnSpc>
                  <a:spcPct val="120000"/>
                </a:lnSpc>
                <a:spcBef>
                  <a:spcPts val="300"/>
                </a:spcBef>
                <a:buClr>
                  <a:srgbClr val="EA7F27"/>
                </a:buClr>
                <a:buFont typeface="Wingdings" panose="05000000000000000000" pitchFamily="2" charset="2"/>
                <a:buChar char="§"/>
                <a:defRPr sz="1100" spc="-60">
                  <a:ln w="317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defRPr>
              </a:lvl1pPr>
            </a:lstStyle>
            <a:p>
              <a:pPr marL="0" indent="0" defTabSz="913980">
                <a:buSzPct val="120000"/>
                <a:buNone/>
              </a:pPr>
              <a:r>
                <a:rPr lang="ko-KR" altLang="en-US" sz="1600" b="1" spc="-50" dirty="0" smtClean="0">
                  <a:ln w="3175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설</a:t>
              </a:r>
              <a:r>
                <a:rPr lang="ko-KR" altLang="en-US" sz="1600" b="1" spc="-50" dirty="0">
                  <a:ln w="3175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계</a:t>
              </a: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7379736" y="3854245"/>
            <a:ext cx="1866572" cy="973332"/>
            <a:chOff x="1370808" y="3638929"/>
            <a:chExt cx="1707442" cy="890353"/>
          </a:xfrm>
        </p:grpSpPr>
        <p:sp>
          <p:nvSpPr>
            <p:cNvPr id="40" name="직사각형 39"/>
            <p:cNvSpPr/>
            <p:nvPr/>
          </p:nvSpPr>
          <p:spPr>
            <a:xfrm>
              <a:off x="1370808" y="3638929"/>
              <a:ext cx="307932" cy="33784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400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03</a:t>
              </a:r>
              <a:endPara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726657" y="4024391"/>
              <a:ext cx="1073363" cy="504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t" anchorCtr="0">
              <a:spAutoFit/>
            </a:bodyPr>
            <a:lstStyle/>
            <a:p>
              <a:pPr marL="88900" indent="-88900" defTabSz="577332">
                <a:lnSpc>
                  <a:spcPct val="120000"/>
                </a:lnSpc>
                <a:buClr>
                  <a:schemeClr val="tx1">
                    <a:lumMod val="75000"/>
                    <a:lumOff val="25000"/>
                  </a:schemeClr>
                </a:buClr>
                <a:buSzPct val="90000"/>
                <a:buFont typeface="Wingdings" pitchFamily="2" charset="2"/>
                <a:buChar char="§"/>
              </a:pPr>
              <a:r>
                <a:rPr lang="en-US" altLang="ko-KR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Hwp2010</a:t>
              </a:r>
            </a:p>
            <a:p>
              <a:pPr marL="88900" indent="-88900" defTabSz="577332">
                <a:lnSpc>
                  <a:spcPct val="120000"/>
                </a:lnSpc>
                <a:buClr>
                  <a:schemeClr val="tx1">
                    <a:lumMod val="75000"/>
                    <a:lumOff val="25000"/>
                  </a:schemeClr>
                </a:buClr>
                <a:buSzPct val="90000"/>
                <a:buFont typeface="Wingdings" pitchFamily="2" charset="2"/>
                <a:buChar char="§"/>
              </a:pPr>
              <a:r>
                <a:rPr lang="en-US" altLang="ko-KR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Power Point</a:t>
              </a:r>
              <a:endParaRPr lang="en-US" altLang="ko-KR" sz="1600" kern="0" spc="-50" dirty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726657" y="3662091"/>
              <a:ext cx="1351593" cy="2432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ko-KR"/>
              </a:defPPr>
              <a:lvl1pPr marL="114300" indent="-114300">
                <a:lnSpc>
                  <a:spcPct val="120000"/>
                </a:lnSpc>
                <a:spcBef>
                  <a:spcPts val="300"/>
                </a:spcBef>
                <a:buClr>
                  <a:srgbClr val="EA7F27"/>
                </a:buClr>
                <a:buFont typeface="Wingdings" panose="05000000000000000000" pitchFamily="2" charset="2"/>
                <a:buChar char="§"/>
                <a:defRPr sz="1100" spc="-60">
                  <a:ln w="317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defRPr>
              </a:lvl1pPr>
            </a:lstStyle>
            <a:p>
              <a:pPr marL="0" indent="0" defTabSz="913980">
                <a:buSzPct val="120000"/>
                <a:buNone/>
              </a:pPr>
              <a:r>
                <a:rPr lang="ko-KR" altLang="en-US" sz="1600" b="1" spc="-50" dirty="0" smtClean="0">
                  <a:ln w="3175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문서작성</a:t>
              </a:r>
              <a:endParaRPr lang="ko-KR" altLang="en-US" sz="1600" b="1" spc="-50" dirty="0">
                <a:ln w="3175"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437130" y="1222811"/>
            <a:ext cx="7239000" cy="2631433"/>
            <a:chOff x="2476500" y="1795881"/>
            <a:chExt cx="7239000" cy="2631433"/>
          </a:xfrm>
        </p:grpSpPr>
        <p:grpSp>
          <p:nvGrpSpPr>
            <p:cNvPr id="13" name="그룹 12"/>
            <p:cNvGrpSpPr/>
            <p:nvPr/>
          </p:nvGrpSpPr>
          <p:grpSpPr>
            <a:xfrm>
              <a:off x="2636754" y="1795881"/>
              <a:ext cx="2631433" cy="2631433"/>
              <a:chOff x="2652374" y="2864761"/>
              <a:chExt cx="1998427" cy="1998427"/>
            </a:xfrm>
          </p:grpSpPr>
          <p:sp>
            <p:nvSpPr>
              <p:cNvPr id="10" name="타원 9"/>
              <p:cNvSpPr/>
              <p:nvPr/>
            </p:nvSpPr>
            <p:spPr>
              <a:xfrm>
                <a:off x="2652374" y="2864761"/>
                <a:ext cx="1998427" cy="1998427"/>
              </a:xfrm>
              <a:prstGeom prst="ellipse">
                <a:avLst/>
              </a:prstGeom>
              <a:solidFill>
                <a:srgbClr val="CCC2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2924513" y="3136900"/>
                <a:ext cx="1454150" cy="14541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4836715" y="1795881"/>
              <a:ext cx="2631433" cy="2631433"/>
              <a:chOff x="2652374" y="2864761"/>
              <a:chExt cx="1998427" cy="199842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2652374" y="2864761"/>
                <a:ext cx="1998427" cy="1998427"/>
              </a:xfrm>
              <a:prstGeom prst="ellipse">
                <a:avLst/>
              </a:prstGeom>
              <a:solidFill>
                <a:srgbClr val="4E78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2924513" y="3136900"/>
                <a:ext cx="1454150" cy="14541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7036676" y="1795881"/>
              <a:ext cx="2631433" cy="2631433"/>
              <a:chOff x="2652374" y="2864761"/>
              <a:chExt cx="1998427" cy="199842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2652374" y="2864761"/>
                <a:ext cx="1998427" cy="1998427"/>
              </a:xfrm>
              <a:prstGeom prst="ellipse">
                <a:avLst/>
              </a:prstGeom>
              <a:solidFill>
                <a:srgbClr val="6A46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2924513" y="3136900"/>
                <a:ext cx="1454150" cy="14541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2476500" y="2825063"/>
              <a:ext cx="7239000" cy="6802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374983" y="2905723"/>
              <a:ext cx="1154976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endPara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574944" y="2936500"/>
              <a:ext cx="1154976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ko-KR" altLang="en-US" sz="20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6262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설계</a:t>
              </a:r>
              <a:endPara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774906" y="2936500"/>
              <a:ext cx="1154976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ko-KR" altLang="en-US" sz="20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6262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문서작성</a:t>
              </a:r>
              <a:endPara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5" name="덧셈 기호 44"/>
            <p:cNvSpPr/>
            <p:nvPr/>
          </p:nvSpPr>
          <p:spPr>
            <a:xfrm>
              <a:off x="4787200" y="2899959"/>
              <a:ext cx="530503" cy="530503"/>
            </a:xfrm>
            <a:prstGeom prst="mathPlus">
              <a:avLst>
                <a:gd name="adj1" fmla="val 934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덧셈 기호 45"/>
            <p:cNvSpPr/>
            <p:nvPr/>
          </p:nvSpPr>
          <p:spPr>
            <a:xfrm>
              <a:off x="6987162" y="2899959"/>
              <a:ext cx="530503" cy="530503"/>
            </a:xfrm>
            <a:prstGeom prst="mathPlus">
              <a:avLst>
                <a:gd name="adj1" fmla="val 934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3316445" y="2392085"/>
            <a:ext cx="115497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개발도구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626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Freeform 115">
            <a:hlinkClick r:id="rId2"/>
          </p:cNvPr>
          <p:cNvSpPr>
            <a:spLocks noEditPoints="1"/>
          </p:cNvSpPr>
          <p:nvPr/>
        </p:nvSpPr>
        <p:spPr bwMode="auto">
          <a:xfrm>
            <a:off x="5963239" y="5806629"/>
            <a:ext cx="384496" cy="384496"/>
          </a:xfrm>
          <a:custGeom>
            <a:avLst/>
            <a:gdLst>
              <a:gd name="T0" fmla="*/ 240 w 346"/>
              <a:gd name="T1" fmla="*/ 13 h 346"/>
              <a:gd name="T2" fmla="*/ 307 w 346"/>
              <a:gd name="T3" fmla="*/ 63 h 346"/>
              <a:gd name="T4" fmla="*/ 345 w 346"/>
              <a:gd name="T5" fmla="*/ 156 h 346"/>
              <a:gd name="T6" fmla="*/ 333 w 346"/>
              <a:gd name="T7" fmla="*/ 241 h 346"/>
              <a:gd name="T8" fmla="*/ 283 w 346"/>
              <a:gd name="T9" fmla="*/ 307 h 346"/>
              <a:gd name="T10" fmla="*/ 190 w 346"/>
              <a:gd name="T11" fmla="*/ 346 h 346"/>
              <a:gd name="T12" fmla="*/ 105 w 346"/>
              <a:gd name="T13" fmla="*/ 333 h 346"/>
              <a:gd name="T14" fmla="*/ 39 w 346"/>
              <a:gd name="T15" fmla="*/ 283 h 346"/>
              <a:gd name="T16" fmla="*/ 0 w 346"/>
              <a:gd name="T17" fmla="*/ 191 h 346"/>
              <a:gd name="T18" fmla="*/ 13 w 346"/>
              <a:gd name="T19" fmla="*/ 106 h 346"/>
              <a:gd name="T20" fmla="*/ 63 w 346"/>
              <a:gd name="T21" fmla="*/ 39 h 346"/>
              <a:gd name="T22" fmla="*/ 155 w 346"/>
              <a:gd name="T23" fmla="*/ 1 h 346"/>
              <a:gd name="T24" fmla="*/ 153 w 346"/>
              <a:gd name="T25" fmla="*/ 264 h 346"/>
              <a:gd name="T26" fmla="*/ 114 w 346"/>
              <a:gd name="T27" fmla="*/ 275 h 346"/>
              <a:gd name="T28" fmla="*/ 149 w 346"/>
              <a:gd name="T29" fmla="*/ 318 h 346"/>
              <a:gd name="T30" fmla="*/ 273 w 346"/>
              <a:gd name="T31" fmla="*/ 67 h 346"/>
              <a:gd name="T32" fmla="*/ 264 w 346"/>
              <a:gd name="T33" fmla="*/ 120 h 346"/>
              <a:gd name="T34" fmla="*/ 315 w 346"/>
              <a:gd name="T35" fmla="*/ 138 h 346"/>
              <a:gd name="T36" fmla="*/ 276 w 346"/>
              <a:gd name="T37" fmla="*/ 70 h 346"/>
              <a:gd name="T38" fmla="*/ 230 w 346"/>
              <a:gd name="T39" fmla="*/ 38 h 346"/>
              <a:gd name="T40" fmla="*/ 260 w 346"/>
              <a:gd name="T41" fmla="*/ 56 h 346"/>
              <a:gd name="T42" fmla="*/ 180 w 346"/>
              <a:gd name="T43" fmla="*/ 83 h 346"/>
              <a:gd name="T44" fmla="*/ 232 w 346"/>
              <a:gd name="T45" fmla="*/ 71 h 346"/>
              <a:gd name="T46" fmla="*/ 205 w 346"/>
              <a:gd name="T47" fmla="*/ 35 h 346"/>
              <a:gd name="T48" fmla="*/ 149 w 346"/>
              <a:gd name="T49" fmla="*/ 29 h 346"/>
              <a:gd name="T50" fmla="*/ 114 w 346"/>
              <a:gd name="T51" fmla="*/ 71 h 346"/>
              <a:gd name="T52" fmla="*/ 153 w 346"/>
              <a:gd name="T53" fmla="*/ 82 h 346"/>
              <a:gd name="T54" fmla="*/ 100 w 346"/>
              <a:gd name="T55" fmla="*/ 46 h 346"/>
              <a:gd name="T56" fmla="*/ 103 w 346"/>
              <a:gd name="T57" fmla="*/ 57 h 346"/>
              <a:gd name="T58" fmla="*/ 70 w 346"/>
              <a:gd name="T59" fmla="*/ 70 h 346"/>
              <a:gd name="T60" fmla="*/ 35 w 346"/>
              <a:gd name="T61" fmla="*/ 125 h 346"/>
              <a:gd name="T62" fmla="*/ 78 w 346"/>
              <a:gd name="T63" fmla="*/ 142 h 346"/>
              <a:gd name="T64" fmla="*/ 73 w 346"/>
              <a:gd name="T65" fmla="*/ 67 h 346"/>
              <a:gd name="T66" fmla="*/ 35 w 346"/>
              <a:gd name="T67" fmla="*/ 221 h 346"/>
              <a:gd name="T68" fmla="*/ 73 w 346"/>
              <a:gd name="T69" fmla="*/ 281 h 346"/>
              <a:gd name="T70" fmla="*/ 82 w 346"/>
              <a:gd name="T71" fmla="*/ 228 h 346"/>
              <a:gd name="T72" fmla="*/ 86 w 346"/>
              <a:gd name="T73" fmla="*/ 291 h 346"/>
              <a:gd name="T74" fmla="*/ 103 w 346"/>
              <a:gd name="T75" fmla="*/ 291 h 346"/>
              <a:gd name="T76" fmla="*/ 180 w 346"/>
              <a:gd name="T77" fmla="*/ 320 h 346"/>
              <a:gd name="T78" fmla="*/ 228 w 346"/>
              <a:gd name="T79" fmla="*/ 283 h 346"/>
              <a:gd name="T80" fmla="*/ 215 w 346"/>
              <a:gd name="T81" fmla="*/ 269 h 346"/>
              <a:gd name="T82" fmla="*/ 230 w 346"/>
              <a:gd name="T83" fmla="*/ 308 h 346"/>
              <a:gd name="T84" fmla="*/ 246 w 346"/>
              <a:gd name="T85" fmla="*/ 282 h 346"/>
              <a:gd name="T86" fmla="*/ 273 w 346"/>
              <a:gd name="T87" fmla="*/ 281 h 346"/>
              <a:gd name="T88" fmla="*/ 307 w 346"/>
              <a:gd name="T89" fmla="*/ 234 h 346"/>
              <a:gd name="T90" fmla="*/ 268 w 346"/>
              <a:gd name="T91" fmla="*/ 181 h 346"/>
              <a:gd name="T92" fmla="*/ 263 w 346"/>
              <a:gd name="T93" fmla="*/ 273 h 346"/>
              <a:gd name="T94" fmla="*/ 232 w 346"/>
              <a:gd name="T95" fmla="*/ 88 h 346"/>
              <a:gd name="T96" fmla="*/ 252 w 346"/>
              <a:gd name="T97" fmla="*/ 166 h 346"/>
              <a:gd name="T98" fmla="*/ 238 w 346"/>
              <a:gd name="T99" fmla="*/ 86 h 346"/>
              <a:gd name="T100" fmla="*/ 114 w 346"/>
              <a:gd name="T101" fmla="*/ 88 h 346"/>
              <a:gd name="T102" fmla="*/ 95 w 346"/>
              <a:gd name="T103" fmla="*/ 144 h 346"/>
              <a:gd name="T104" fmla="*/ 165 w 346"/>
              <a:gd name="T105" fmla="*/ 181 h 346"/>
              <a:gd name="T106" fmla="*/ 108 w 346"/>
              <a:gd name="T107" fmla="*/ 260 h 346"/>
              <a:gd name="T108" fmla="*/ 151 w 346"/>
              <a:gd name="T109" fmla="*/ 248 h 346"/>
              <a:gd name="T110" fmla="*/ 207 w 346"/>
              <a:gd name="T111" fmla="*/ 250 h 346"/>
              <a:gd name="T112" fmla="*/ 243 w 346"/>
              <a:gd name="T113" fmla="*/ 243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46" h="346">
                <a:moveTo>
                  <a:pt x="173" y="0"/>
                </a:moveTo>
                <a:lnTo>
                  <a:pt x="173" y="0"/>
                </a:lnTo>
                <a:lnTo>
                  <a:pt x="190" y="1"/>
                </a:lnTo>
                <a:lnTo>
                  <a:pt x="208" y="4"/>
                </a:lnTo>
                <a:lnTo>
                  <a:pt x="224" y="8"/>
                </a:lnTo>
                <a:lnTo>
                  <a:pt x="240" y="13"/>
                </a:lnTo>
                <a:lnTo>
                  <a:pt x="255" y="21"/>
                </a:lnTo>
                <a:lnTo>
                  <a:pt x="270" y="30"/>
                </a:lnTo>
                <a:lnTo>
                  <a:pt x="283" y="39"/>
                </a:lnTo>
                <a:lnTo>
                  <a:pt x="296" y="50"/>
                </a:lnTo>
                <a:lnTo>
                  <a:pt x="296" y="50"/>
                </a:lnTo>
                <a:lnTo>
                  <a:pt x="307" y="63"/>
                </a:lnTo>
                <a:lnTo>
                  <a:pt x="316" y="76"/>
                </a:lnTo>
                <a:lnTo>
                  <a:pt x="325" y="91"/>
                </a:lnTo>
                <a:lnTo>
                  <a:pt x="333" y="106"/>
                </a:lnTo>
                <a:lnTo>
                  <a:pt x="338" y="122"/>
                </a:lnTo>
                <a:lnTo>
                  <a:pt x="342" y="138"/>
                </a:lnTo>
                <a:lnTo>
                  <a:pt x="345" y="156"/>
                </a:lnTo>
                <a:lnTo>
                  <a:pt x="346" y="173"/>
                </a:lnTo>
                <a:lnTo>
                  <a:pt x="346" y="173"/>
                </a:lnTo>
                <a:lnTo>
                  <a:pt x="345" y="191"/>
                </a:lnTo>
                <a:lnTo>
                  <a:pt x="342" y="208"/>
                </a:lnTo>
                <a:lnTo>
                  <a:pt x="338" y="224"/>
                </a:lnTo>
                <a:lnTo>
                  <a:pt x="333" y="241"/>
                </a:lnTo>
                <a:lnTo>
                  <a:pt x="325" y="256"/>
                </a:lnTo>
                <a:lnTo>
                  <a:pt x="316" y="270"/>
                </a:lnTo>
                <a:lnTo>
                  <a:pt x="307" y="283"/>
                </a:lnTo>
                <a:lnTo>
                  <a:pt x="296" y="296"/>
                </a:lnTo>
                <a:lnTo>
                  <a:pt x="296" y="296"/>
                </a:lnTo>
                <a:lnTo>
                  <a:pt x="283" y="307"/>
                </a:lnTo>
                <a:lnTo>
                  <a:pt x="270" y="317"/>
                </a:lnTo>
                <a:lnTo>
                  <a:pt x="255" y="325"/>
                </a:lnTo>
                <a:lnTo>
                  <a:pt x="240" y="333"/>
                </a:lnTo>
                <a:lnTo>
                  <a:pt x="224" y="338"/>
                </a:lnTo>
                <a:lnTo>
                  <a:pt x="208" y="343"/>
                </a:lnTo>
                <a:lnTo>
                  <a:pt x="190" y="346"/>
                </a:lnTo>
                <a:lnTo>
                  <a:pt x="173" y="346"/>
                </a:lnTo>
                <a:lnTo>
                  <a:pt x="173" y="346"/>
                </a:lnTo>
                <a:lnTo>
                  <a:pt x="155" y="346"/>
                </a:lnTo>
                <a:lnTo>
                  <a:pt x="138" y="343"/>
                </a:lnTo>
                <a:lnTo>
                  <a:pt x="122" y="338"/>
                </a:lnTo>
                <a:lnTo>
                  <a:pt x="105" y="333"/>
                </a:lnTo>
                <a:lnTo>
                  <a:pt x="90" y="325"/>
                </a:lnTo>
                <a:lnTo>
                  <a:pt x="76" y="317"/>
                </a:lnTo>
                <a:lnTo>
                  <a:pt x="63" y="307"/>
                </a:lnTo>
                <a:lnTo>
                  <a:pt x="50" y="296"/>
                </a:lnTo>
                <a:lnTo>
                  <a:pt x="50" y="296"/>
                </a:lnTo>
                <a:lnTo>
                  <a:pt x="39" y="283"/>
                </a:lnTo>
                <a:lnTo>
                  <a:pt x="29" y="270"/>
                </a:lnTo>
                <a:lnTo>
                  <a:pt x="21" y="256"/>
                </a:lnTo>
                <a:lnTo>
                  <a:pt x="13" y="241"/>
                </a:lnTo>
                <a:lnTo>
                  <a:pt x="8" y="224"/>
                </a:lnTo>
                <a:lnTo>
                  <a:pt x="3" y="208"/>
                </a:lnTo>
                <a:lnTo>
                  <a:pt x="0" y="191"/>
                </a:lnTo>
                <a:lnTo>
                  <a:pt x="0" y="173"/>
                </a:lnTo>
                <a:lnTo>
                  <a:pt x="0" y="173"/>
                </a:lnTo>
                <a:lnTo>
                  <a:pt x="0" y="156"/>
                </a:lnTo>
                <a:lnTo>
                  <a:pt x="3" y="138"/>
                </a:lnTo>
                <a:lnTo>
                  <a:pt x="8" y="122"/>
                </a:lnTo>
                <a:lnTo>
                  <a:pt x="13" y="106"/>
                </a:lnTo>
                <a:lnTo>
                  <a:pt x="21" y="91"/>
                </a:lnTo>
                <a:lnTo>
                  <a:pt x="29" y="76"/>
                </a:lnTo>
                <a:lnTo>
                  <a:pt x="39" y="63"/>
                </a:lnTo>
                <a:lnTo>
                  <a:pt x="50" y="50"/>
                </a:lnTo>
                <a:lnTo>
                  <a:pt x="50" y="50"/>
                </a:lnTo>
                <a:lnTo>
                  <a:pt x="63" y="39"/>
                </a:lnTo>
                <a:lnTo>
                  <a:pt x="76" y="30"/>
                </a:lnTo>
                <a:lnTo>
                  <a:pt x="90" y="21"/>
                </a:lnTo>
                <a:lnTo>
                  <a:pt x="105" y="13"/>
                </a:lnTo>
                <a:lnTo>
                  <a:pt x="122" y="8"/>
                </a:lnTo>
                <a:lnTo>
                  <a:pt x="138" y="4"/>
                </a:lnTo>
                <a:lnTo>
                  <a:pt x="155" y="1"/>
                </a:lnTo>
                <a:lnTo>
                  <a:pt x="173" y="0"/>
                </a:lnTo>
                <a:lnTo>
                  <a:pt x="173" y="0"/>
                </a:lnTo>
                <a:close/>
                <a:moveTo>
                  <a:pt x="165" y="320"/>
                </a:moveTo>
                <a:lnTo>
                  <a:pt x="165" y="263"/>
                </a:lnTo>
                <a:lnTo>
                  <a:pt x="165" y="263"/>
                </a:lnTo>
                <a:lnTo>
                  <a:pt x="153" y="264"/>
                </a:lnTo>
                <a:lnTo>
                  <a:pt x="141" y="267"/>
                </a:lnTo>
                <a:lnTo>
                  <a:pt x="130" y="269"/>
                </a:lnTo>
                <a:lnTo>
                  <a:pt x="120" y="273"/>
                </a:lnTo>
                <a:lnTo>
                  <a:pt x="120" y="273"/>
                </a:lnTo>
                <a:lnTo>
                  <a:pt x="114" y="275"/>
                </a:lnTo>
                <a:lnTo>
                  <a:pt x="114" y="275"/>
                </a:lnTo>
                <a:lnTo>
                  <a:pt x="117" y="283"/>
                </a:lnTo>
                <a:lnTo>
                  <a:pt x="117" y="283"/>
                </a:lnTo>
                <a:lnTo>
                  <a:pt x="124" y="294"/>
                </a:lnTo>
                <a:lnTo>
                  <a:pt x="132" y="304"/>
                </a:lnTo>
                <a:lnTo>
                  <a:pt x="140" y="311"/>
                </a:lnTo>
                <a:lnTo>
                  <a:pt x="149" y="318"/>
                </a:lnTo>
                <a:lnTo>
                  <a:pt x="149" y="318"/>
                </a:lnTo>
                <a:lnTo>
                  <a:pt x="165" y="320"/>
                </a:lnTo>
                <a:lnTo>
                  <a:pt x="165" y="320"/>
                </a:lnTo>
                <a:close/>
                <a:moveTo>
                  <a:pt x="276" y="70"/>
                </a:moveTo>
                <a:lnTo>
                  <a:pt x="276" y="70"/>
                </a:lnTo>
                <a:lnTo>
                  <a:pt x="273" y="67"/>
                </a:lnTo>
                <a:lnTo>
                  <a:pt x="273" y="67"/>
                </a:lnTo>
                <a:lnTo>
                  <a:pt x="263" y="73"/>
                </a:lnTo>
                <a:lnTo>
                  <a:pt x="252" y="79"/>
                </a:lnTo>
                <a:lnTo>
                  <a:pt x="252" y="79"/>
                </a:lnTo>
                <a:lnTo>
                  <a:pt x="259" y="98"/>
                </a:lnTo>
                <a:lnTo>
                  <a:pt x="264" y="120"/>
                </a:lnTo>
                <a:lnTo>
                  <a:pt x="267" y="142"/>
                </a:lnTo>
                <a:lnTo>
                  <a:pt x="268" y="166"/>
                </a:lnTo>
                <a:lnTo>
                  <a:pt x="320" y="166"/>
                </a:lnTo>
                <a:lnTo>
                  <a:pt x="320" y="166"/>
                </a:lnTo>
                <a:lnTo>
                  <a:pt x="317" y="151"/>
                </a:lnTo>
                <a:lnTo>
                  <a:pt x="315" y="138"/>
                </a:lnTo>
                <a:lnTo>
                  <a:pt x="311" y="125"/>
                </a:lnTo>
                <a:lnTo>
                  <a:pt x="307" y="112"/>
                </a:lnTo>
                <a:lnTo>
                  <a:pt x="300" y="101"/>
                </a:lnTo>
                <a:lnTo>
                  <a:pt x="293" y="89"/>
                </a:lnTo>
                <a:lnTo>
                  <a:pt x="285" y="80"/>
                </a:lnTo>
                <a:lnTo>
                  <a:pt x="276" y="70"/>
                </a:lnTo>
                <a:lnTo>
                  <a:pt x="276" y="70"/>
                </a:lnTo>
                <a:close/>
                <a:moveTo>
                  <a:pt x="260" y="56"/>
                </a:moveTo>
                <a:lnTo>
                  <a:pt x="260" y="56"/>
                </a:lnTo>
                <a:lnTo>
                  <a:pt x="246" y="46"/>
                </a:lnTo>
                <a:lnTo>
                  <a:pt x="230" y="38"/>
                </a:lnTo>
                <a:lnTo>
                  <a:pt x="230" y="38"/>
                </a:lnTo>
                <a:lnTo>
                  <a:pt x="236" y="47"/>
                </a:lnTo>
                <a:lnTo>
                  <a:pt x="242" y="57"/>
                </a:lnTo>
                <a:lnTo>
                  <a:pt x="242" y="57"/>
                </a:lnTo>
                <a:lnTo>
                  <a:pt x="246" y="64"/>
                </a:lnTo>
                <a:lnTo>
                  <a:pt x="246" y="64"/>
                </a:lnTo>
                <a:lnTo>
                  <a:pt x="260" y="56"/>
                </a:lnTo>
                <a:lnTo>
                  <a:pt x="260" y="56"/>
                </a:lnTo>
                <a:close/>
                <a:moveTo>
                  <a:pt x="197" y="29"/>
                </a:moveTo>
                <a:lnTo>
                  <a:pt x="197" y="29"/>
                </a:lnTo>
                <a:lnTo>
                  <a:pt x="180" y="26"/>
                </a:lnTo>
                <a:lnTo>
                  <a:pt x="180" y="83"/>
                </a:lnTo>
                <a:lnTo>
                  <a:pt x="180" y="83"/>
                </a:lnTo>
                <a:lnTo>
                  <a:pt x="192" y="82"/>
                </a:lnTo>
                <a:lnTo>
                  <a:pt x="204" y="80"/>
                </a:lnTo>
                <a:lnTo>
                  <a:pt x="215" y="78"/>
                </a:lnTo>
                <a:lnTo>
                  <a:pt x="226" y="74"/>
                </a:lnTo>
                <a:lnTo>
                  <a:pt x="226" y="74"/>
                </a:lnTo>
                <a:lnTo>
                  <a:pt x="232" y="71"/>
                </a:lnTo>
                <a:lnTo>
                  <a:pt x="232" y="71"/>
                </a:lnTo>
                <a:lnTo>
                  <a:pt x="228" y="64"/>
                </a:lnTo>
                <a:lnTo>
                  <a:pt x="228" y="64"/>
                </a:lnTo>
                <a:lnTo>
                  <a:pt x="221" y="53"/>
                </a:lnTo>
                <a:lnTo>
                  <a:pt x="213" y="43"/>
                </a:lnTo>
                <a:lnTo>
                  <a:pt x="205" y="35"/>
                </a:lnTo>
                <a:lnTo>
                  <a:pt x="197" y="29"/>
                </a:lnTo>
                <a:lnTo>
                  <a:pt x="197" y="29"/>
                </a:lnTo>
                <a:close/>
                <a:moveTo>
                  <a:pt x="165" y="26"/>
                </a:moveTo>
                <a:lnTo>
                  <a:pt x="165" y="26"/>
                </a:lnTo>
                <a:lnTo>
                  <a:pt x="149" y="29"/>
                </a:lnTo>
                <a:lnTo>
                  <a:pt x="149" y="29"/>
                </a:lnTo>
                <a:lnTo>
                  <a:pt x="140" y="35"/>
                </a:lnTo>
                <a:lnTo>
                  <a:pt x="132" y="43"/>
                </a:lnTo>
                <a:lnTo>
                  <a:pt x="124" y="53"/>
                </a:lnTo>
                <a:lnTo>
                  <a:pt x="117" y="64"/>
                </a:lnTo>
                <a:lnTo>
                  <a:pt x="117" y="64"/>
                </a:lnTo>
                <a:lnTo>
                  <a:pt x="114" y="71"/>
                </a:lnTo>
                <a:lnTo>
                  <a:pt x="114" y="71"/>
                </a:lnTo>
                <a:lnTo>
                  <a:pt x="120" y="74"/>
                </a:lnTo>
                <a:lnTo>
                  <a:pt x="120" y="74"/>
                </a:lnTo>
                <a:lnTo>
                  <a:pt x="130" y="78"/>
                </a:lnTo>
                <a:lnTo>
                  <a:pt x="141" y="80"/>
                </a:lnTo>
                <a:lnTo>
                  <a:pt x="153" y="82"/>
                </a:lnTo>
                <a:lnTo>
                  <a:pt x="165" y="83"/>
                </a:lnTo>
                <a:lnTo>
                  <a:pt x="165" y="26"/>
                </a:lnTo>
                <a:lnTo>
                  <a:pt x="165" y="26"/>
                </a:lnTo>
                <a:close/>
                <a:moveTo>
                  <a:pt x="115" y="38"/>
                </a:moveTo>
                <a:lnTo>
                  <a:pt x="115" y="38"/>
                </a:lnTo>
                <a:lnTo>
                  <a:pt x="100" y="46"/>
                </a:lnTo>
                <a:lnTo>
                  <a:pt x="86" y="56"/>
                </a:lnTo>
                <a:lnTo>
                  <a:pt x="86" y="56"/>
                </a:lnTo>
                <a:lnTo>
                  <a:pt x="99" y="64"/>
                </a:lnTo>
                <a:lnTo>
                  <a:pt x="99" y="64"/>
                </a:lnTo>
                <a:lnTo>
                  <a:pt x="103" y="57"/>
                </a:lnTo>
                <a:lnTo>
                  <a:pt x="103" y="57"/>
                </a:lnTo>
                <a:lnTo>
                  <a:pt x="109" y="47"/>
                </a:lnTo>
                <a:lnTo>
                  <a:pt x="115" y="38"/>
                </a:lnTo>
                <a:lnTo>
                  <a:pt x="115" y="38"/>
                </a:lnTo>
                <a:close/>
                <a:moveTo>
                  <a:pt x="73" y="67"/>
                </a:moveTo>
                <a:lnTo>
                  <a:pt x="73" y="67"/>
                </a:lnTo>
                <a:lnTo>
                  <a:pt x="70" y="70"/>
                </a:lnTo>
                <a:lnTo>
                  <a:pt x="70" y="70"/>
                </a:lnTo>
                <a:lnTo>
                  <a:pt x="60" y="80"/>
                </a:lnTo>
                <a:lnTo>
                  <a:pt x="52" y="89"/>
                </a:lnTo>
                <a:lnTo>
                  <a:pt x="46" y="101"/>
                </a:lnTo>
                <a:lnTo>
                  <a:pt x="39" y="112"/>
                </a:lnTo>
                <a:lnTo>
                  <a:pt x="35" y="125"/>
                </a:lnTo>
                <a:lnTo>
                  <a:pt x="30" y="138"/>
                </a:lnTo>
                <a:lnTo>
                  <a:pt x="28" y="151"/>
                </a:lnTo>
                <a:lnTo>
                  <a:pt x="26" y="166"/>
                </a:lnTo>
                <a:lnTo>
                  <a:pt x="77" y="166"/>
                </a:lnTo>
                <a:lnTo>
                  <a:pt x="77" y="166"/>
                </a:lnTo>
                <a:lnTo>
                  <a:pt x="78" y="142"/>
                </a:lnTo>
                <a:lnTo>
                  <a:pt x="82" y="120"/>
                </a:lnTo>
                <a:lnTo>
                  <a:pt x="87" y="98"/>
                </a:lnTo>
                <a:lnTo>
                  <a:pt x="93" y="79"/>
                </a:lnTo>
                <a:lnTo>
                  <a:pt x="93" y="79"/>
                </a:lnTo>
                <a:lnTo>
                  <a:pt x="83" y="73"/>
                </a:lnTo>
                <a:lnTo>
                  <a:pt x="73" y="67"/>
                </a:lnTo>
                <a:lnTo>
                  <a:pt x="73" y="67"/>
                </a:lnTo>
                <a:close/>
                <a:moveTo>
                  <a:pt x="26" y="181"/>
                </a:moveTo>
                <a:lnTo>
                  <a:pt x="26" y="181"/>
                </a:lnTo>
                <a:lnTo>
                  <a:pt x="28" y="195"/>
                </a:lnTo>
                <a:lnTo>
                  <a:pt x="30" y="208"/>
                </a:lnTo>
                <a:lnTo>
                  <a:pt x="35" y="221"/>
                </a:lnTo>
                <a:lnTo>
                  <a:pt x="39" y="234"/>
                </a:lnTo>
                <a:lnTo>
                  <a:pt x="46" y="246"/>
                </a:lnTo>
                <a:lnTo>
                  <a:pt x="52" y="257"/>
                </a:lnTo>
                <a:lnTo>
                  <a:pt x="60" y="267"/>
                </a:lnTo>
                <a:lnTo>
                  <a:pt x="70" y="276"/>
                </a:lnTo>
                <a:lnTo>
                  <a:pt x="73" y="281"/>
                </a:lnTo>
                <a:lnTo>
                  <a:pt x="73" y="281"/>
                </a:lnTo>
                <a:lnTo>
                  <a:pt x="83" y="273"/>
                </a:lnTo>
                <a:lnTo>
                  <a:pt x="93" y="268"/>
                </a:lnTo>
                <a:lnTo>
                  <a:pt x="93" y="268"/>
                </a:lnTo>
                <a:lnTo>
                  <a:pt x="87" y="248"/>
                </a:lnTo>
                <a:lnTo>
                  <a:pt x="82" y="228"/>
                </a:lnTo>
                <a:lnTo>
                  <a:pt x="78" y="205"/>
                </a:lnTo>
                <a:lnTo>
                  <a:pt x="77" y="181"/>
                </a:lnTo>
                <a:lnTo>
                  <a:pt x="26" y="181"/>
                </a:lnTo>
                <a:lnTo>
                  <a:pt x="26" y="181"/>
                </a:lnTo>
                <a:close/>
                <a:moveTo>
                  <a:pt x="86" y="291"/>
                </a:moveTo>
                <a:lnTo>
                  <a:pt x="86" y="291"/>
                </a:lnTo>
                <a:lnTo>
                  <a:pt x="100" y="300"/>
                </a:lnTo>
                <a:lnTo>
                  <a:pt x="115" y="308"/>
                </a:lnTo>
                <a:lnTo>
                  <a:pt x="115" y="308"/>
                </a:lnTo>
                <a:lnTo>
                  <a:pt x="109" y="299"/>
                </a:lnTo>
                <a:lnTo>
                  <a:pt x="103" y="291"/>
                </a:lnTo>
                <a:lnTo>
                  <a:pt x="103" y="291"/>
                </a:lnTo>
                <a:lnTo>
                  <a:pt x="99" y="282"/>
                </a:lnTo>
                <a:lnTo>
                  <a:pt x="99" y="282"/>
                </a:lnTo>
                <a:lnTo>
                  <a:pt x="86" y="291"/>
                </a:lnTo>
                <a:lnTo>
                  <a:pt x="86" y="291"/>
                </a:lnTo>
                <a:close/>
                <a:moveTo>
                  <a:pt x="180" y="320"/>
                </a:moveTo>
                <a:lnTo>
                  <a:pt x="180" y="320"/>
                </a:lnTo>
                <a:lnTo>
                  <a:pt x="197" y="318"/>
                </a:lnTo>
                <a:lnTo>
                  <a:pt x="197" y="318"/>
                </a:lnTo>
                <a:lnTo>
                  <a:pt x="205" y="311"/>
                </a:lnTo>
                <a:lnTo>
                  <a:pt x="213" y="304"/>
                </a:lnTo>
                <a:lnTo>
                  <a:pt x="221" y="294"/>
                </a:lnTo>
                <a:lnTo>
                  <a:pt x="228" y="283"/>
                </a:lnTo>
                <a:lnTo>
                  <a:pt x="228" y="283"/>
                </a:lnTo>
                <a:lnTo>
                  <a:pt x="232" y="275"/>
                </a:lnTo>
                <a:lnTo>
                  <a:pt x="232" y="275"/>
                </a:lnTo>
                <a:lnTo>
                  <a:pt x="226" y="273"/>
                </a:lnTo>
                <a:lnTo>
                  <a:pt x="226" y="273"/>
                </a:lnTo>
                <a:lnTo>
                  <a:pt x="215" y="269"/>
                </a:lnTo>
                <a:lnTo>
                  <a:pt x="204" y="267"/>
                </a:lnTo>
                <a:lnTo>
                  <a:pt x="192" y="264"/>
                </a:lnTo>
                <a:lnTo>
                  <a:pt x="180" y="263"/>
                </a:lnTo>
                <a:lnTo>
                  <a:pt x="180" y="320"/>
                </a:lnTo>
                <a:lnTo>
                  <a:pt x="180" y="320"/>
                </a:lnTo>
                <a:close/>
                <a:moveTo>
                  <a:pt x="230" y="308"/>
                </a:moveTo>
                <a:lnTo>
                  <a:pt x="230" y="308"/>
                </a:lnTo>
                <a:lnTo>
                  <a:pt x="246" y="300"/>
                </a:lnTo>
                <a:lnTo>
                  <a:pt x="260" y="291"/>
                </a:lnTo>
                <a:lnTo>
                  <a:pt x="260" y="291"/>
                </a:lnTo>
                <a:lnTo>
                  <a:pt x="246" y="282"/>
                </a:lnTo>
                <a:lnTo>
                  <a:pt x="246" y="282"/>
                </a:lnTo>
                <a:lnTo>
                  <a:pt x="242" y="291"/>
                </a:lnTo>
                <a:lnTo>
                  <a:pt x="242" y="291"/>
                </a:lnTo>
                <a:lnTo>
                  <a:pt x="236" y="299"/>
                </a:lnTo>
                <a:lnTo>
                  <a:pt x="230" y="308"/>
                </a:lnTo>
                <a:lnTo>
                  <a:pt x="230" y="308"/>
                </a:lnTo>
                <a:close/>
                <a:moveTo>
                  <a:pt x="273" y="281"/>
                </a:moveTo>
                <a:lnTo>
                  <a:pt x="276" y="276"/>
                </a:lnTo>
                <a:lnTo>
                  <a:pt x="276" y="276"/>
                </a:lnTo>
                <a:lnTo>
                  <a:pt x="285" y="267"/>
                </a:lnTo>
                <a:lnTo>
                  <a:pt x="293" y="257"/>
                </a:lnTo>
                <a:lnTo>
                  <a:pt x="300" y="246"/>
                </a:lnTo>
                <a:lnTo>
                  <a:pt x="307" y="234"/>
                </a:lnTo>
                <a:lnTo>
                  <a:pt x="311" y="221"/>
                </a:lnTo>
                <a:lnTo>
                  <a:pt x="315" y="208"/>
                </a:lnTo>
                <a:lnTo>
                  <a:pt x="317" y="195"/>
                </a:lnTo>
                <a:lnTo>
                  <a:pt x="320" y="181"/>
                </a:lnTo>
                <a:lnTo>
                  <a:pt x="268" y="181"/>
                </a:lnTo>
                <a:lnTo>
                  <a:pt x="268" y="181"/>
                </a:lnTo>
                <a:lnTo>
                  <a:pt x="267" y="205"/>
                </a:lnTo>
                <a:lnTo>
                  <a:pt x="264" y="228"/>
                </a:lnTo>
                <a:lnTo>
                  <a:pt x="259" y="248"/>
                </a:lnTo>
                <a:lnTo>
                  <a:pt x="252" y="268"/>
                </a:lnTo>
                <a:lnTo>
                  <a:pt x="252" y="268"/>
                </a:lnTo>
                <a:lnTo>
                  <a:pt x="263" y="273"/>
                </a:lnTo>
                <a:lnTo>
                  <a:pt x="273" y="281"/>
                </a:lnTo>
                <a:lnTo>
                  <a:pt x="273" y="281"/>
                </a:lnTo>
                <a:close/>
                <a:moveTo>
                  <a:pt x="238" y="86"/>
                </a:moveTo>
                <a:lnTo>
                  <a:pt x="238" y="86"/>
                </a:lnTo>
                <a:lnTo>
                  <a:pt x="232" y="88"/>
                </a:lnTo>
                <a:lnTo>
                  <a:pt x="232" y="88"/>
                </a:lnTo>
                <a:lnTo>
                  <a:pt x="220" y="93"/>
                </a:lnTo>
                <a:lnTo>
                  <a:pt x="207" y="96"/>
                </a:lnTo>
                <a:lnTo>
                  <a:pt x="193" y="98"/>
                </a:lnTo>
                <a:lnTo>
                  <a:pt x="180" y="99"/>
                </a:lnTo>
                <a:lnTo>
                  <a:pt x="180" y="166"/>
                </a:lnTo>
                <a:lnTo>
                  <a:pt x="252" y="166"/>
                </a:lnTo>
                <a:lnTo>
                  <a:pt x="252" y="166"/>
                </a:lnTo>
                <a:lnTo>
                  <a:pt x="251" y="144"/>
                </a:lnTo>
                <a:lnTo>
                  <a:pt x="248" y="123"/>
                </a:lnTo>
                <a:lnTo>
                  <a:pt x="243" y="104"/>
                </a:lnTo>
                <a:lnTo>
                  <a:pt x="238" y="86"/>
                </a:lnTo>
                <a:lnTo>
                  <a:pt x="238" y="86"/>
                </a:lnTo>
                <a:close/>
                <a:moveTo>
                  <a:pt x="165" y="99"/>
                </a:moveTo>
                <a:lnTo>
                  <a:pt x="165" y="99"/>
                </a:lnTo>
                <a:lnTo>
                  <a:pt x="151" y="98"/>
                </a:lnTo>
                <a:lnTo>
                  <a:pt x="139" y="96"/>
                </a:lnTo>
                <a:lnTo>
                  <a:pt x="126" y="93"/>
                </a:lnTo>
                <a:lnTo>
                  <a:pt x="114" y="88"/>
                </a:lnTo>
                <a:lnTo>
                  <a:pt x="114" y="88"/>
                </a:lnTo>
                <a:lnTo>
                  <a:pt x="108" y="86"/>
                </a:lnTo>
                <a:lnTo>
                  <a:pt x="108" y="86"/>
                </a:lnTo>
                <a:lnTo>
                  <a:pt x="102" y="104"/>
                </a:lnTo>
                <a:lnTo>
                  <a:pt x="98" y="123"/>
                </a:lnTo>
                <a:lnTo>
                  <a:pt x="95" y="144"/>
                </a:lnTo>
                <a:lnTo>
                  <a:pt x="92" y="166"/>
                </a:lnTo>
                <a:lnTo>
                  <a:pt x="165" y="166"/>
                </a:lnTo>
                <a:lnTo>
                  <a:pt x="165" y="99"/>
                </a:lnTo>
                <a:lnTo>
                  <a:pt x="165" y="99"/>
                </a:lnTo>
                <a:close/>
                <a:moveTo>
                  <a:pt x="165" y="247"/>
                </a:moveTo>
                <a:lnTo>
                  <a:pt x="165" y="181"/>
                </a:lnTo>
                <a:lnTo>
                  <a:pt x="92" y="181"/>
                </a:lnTo>
                <a:lnTo>
                  <a:pt x="92" y="181"/>
                </a:lnTo>
                <a:lnTo>
                  <a:pt x="95" y="203"/>
                </a:lnTo>
                <a:lnTo>
                  <a:pt x="98" y="223"/>
                </a:lnTo>
                <a:lnTo>
                  <a:pt x="102" y="243"/>
                </a:lnTo>
                <a:lnTo>
                  <a:pt x="108" y="260"/>
                </a:lnTo>
                <a:lnTo>
                  <a:pt x="108" y="260"/>
                </a:lnTo>
                <a:lnTo>
                  <a:pt x="114" y="258"/>
                </a:lnTo>
                <a:lnTo>
                  <a:pt x="114" y="258"/>
                </a:lnTo>
                <a:lnTo>
                  <a:pt x="126" y="254"/>
                </a:lnTo>
                <a:lnTo>
                  <a:pt x="139" y="250"/>
                </a:lnTo>
                <a:lnTo>
                  <a:pt x="151" y="248"/>
                </a:lnTo>
                <a:lnTo>
                  <a:pt x="165" y="247"/>
                </a:lnTo>
                <a:lnTo>
                  <a:pt x="165" y="247"/>
                </a:lnTo>
                <a:close/>
                <a:moveTo>
                  <a:pt x="180" y="247"/>
                </a:moveTo>
                <a:lnTo>
                  <a:pt x="180" y="247"/>
                </a:lnTo>
                <a:lnTo>
                  <a:pt x="193" y="248"/>
                </a:lnTo>
                <a:lnTo>
                  <a:pt x="207" y="250"/>
                </a:lnTo>
                <a:lnTo>
                  <a:pt x="220" y="254"/>
                </a:lnTo>
                <a:lnTo>
                  <a:pt x="232" y="258"/>
                </a:lnTo>
                <a:lnTo>
                  <a:pt x="232" y="258"/>
                </a:lnTo>
                <a:lnTo>
                  <a:pt x="238" y="260"/>
                </a:lnTo>
                <a:lnTo>
                  <a:pt x="238" y="260"/>
                </a:lnTo>
                <a:lnTo>
                  <a:pt x="243" y="243"/>
                </a:lnTo>
                <a:lnTo>
                  <a:pt x="248" y="223"/>
                </a:lnTo>
                <a:lnTo>
                  <a:pt x="251" y="203"/>
                </a:lnTo>
                <a:lnTo>
                  <a:pt x="252" y="181"/>
                </a:lnTo>
                <a:lnTo>
                  <a:pt x="180" y="181"/>
                </a:lnTo>
                <a:lnTo>
                  <a:pt x="180" y="24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8333" y="6214061"/>
            <a:ext cx="1792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more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0289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3493" y="413932"/>
            <a:ext cx="2414122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defRPr/>
            </a:pPr>
            <a:r>
              <a:rPr lang="en-US" altLang="ko-KR" sz="30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2-2. </a:t>
            </a:r>
            <a:r>
              <a:rPr lang="ko-KR" altLang="en-US" sz="30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기능</a:t>
            </a:r>
            <a:endParaRPr lang="ko-KR" altLang="en-US" sz="30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520282" y="1673709"/>
            <a:ext cx="5156994" cy="4635016"/>
            <a:chOff x="4043363" y="1820240"/>
            <a:chExt cx="4110831" cy="3694744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4043363" y="4629150"/>
              <a:ext cx="4105275" cy="61912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Benefits</a:t>
              </a:r>
              <a:endPara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 rot="3314596">
              <a:off x="5129201" y="3358049"/>
              <a:ext cx="3694743" cy="61912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Communication</a:t>
              </a:r>
              <a:endPara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18285404" flipH="1">
              <a:off x="3368057" y="3358050"/>
              <a:ext cx="3694743" cy="61912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Job Search</a:t>
              </a:r>
              <a:endPara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5784056" y="2093119"/>
              <a:ext cx="623888" cy="623888"/>
            </a:xfrm>
            <a:prstGeom prst="ellipse">
              <a:avLst/>
            </a:prstGeom>
            <a:solidFill>
              <a:srgbClr val="4E784D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5" name="타원 24"/>
            <p:cNvSpPr/>
            <p:nvPr/>
          </p:nvSpPr>
          <p:spPr>
            <a:xfrm>
              <a:off x="4044156" y="4614069"/>
              <a:ext cx="623888" cy="623888"/>
            </a:xfrm>
            <a:prstGeom prst="ellipse">
              <a:avLst/>
            </a:prstGeom>
            <a:solidFill>
              <a:srgbClr val="CCC28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6" name="타원 25"/>
            <p:cNvSpPr/>
            <p:nvPr/>
          </p:nvSpPr>
          <p:spPr>
            <a:xfrm>
              <a:off x="7530306" y="4614069"/>
              <a:ext cx="623888" cy="623888"/>
            </a:xfrm>
            <a:prstGeom prst="ellipse">
              <a:avLst/>
            </a:prstGeom>
            <a:solidFill>
              <a:srgbClr val="68503D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0413" y="5349085"/>
            <a:ext cx="404388" cy="473428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0360" y="2190664"/>
            <a:ext cx="249866" cy="443838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5991" y="5282955"/>
            <a:ext cx="219908" cy="526542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6851685" y="1398351"/>
            <a:ext cx="2482164" cy="892158"/>
            <a:chOff x="1397656" y="2138751"/>
            <a:chExt cx="2482164" cy="892158"/>
          </a:xfrm>
        </p:grpSpPr>
        <p:sp>
          <p:nvSpPr>
            <p:cNvPr id="34" name="직사각형 33"/>
            <p:cNvSpPr/>
            <p:nvPr/>
          </p:nvSpPr>
          <p:spPr>
            <a:xfrm>
              <a:off x="1397656" y="2138751"/>
              <a:ext cx="2197141" cy="2769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altLang="ko-KR" spc="-15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4E784D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Communication</a:t>
              </a:r>
              <a:endParaRPr lang="ko-KR" altLang="en-US" spc="-15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4E78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397656" y="2528870"/>
              <a:ext cx="2482164" cy="5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/>
            <a:lstStyle/>
            <a:p>
              <a:pPr algn="just" defTabSz="577332">
                <a:spcBef>
                  <a:spcPts val="192"/>
                </a:spcBef>
                <a:buClr>
                  <a:schemeClr val="tx1">
                    <a:lumMod val="75000"/>
                    <a:lumOff val="25000"/>
                  </a:schemeClr>
                </a:buClr>
                <a:buSzPct val="90000"/>
              </a:pPr>
              <a:r>
                <a:rPr lang="ko-KR" altLang="en-US" sz="1200" kern="0" spc="-50" dirty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국군장병들 간의 원활한 소통을 위한 커뮤니티를 개설하여</a:t>
              </a:r>
              <a:r>
                <a:rPr lang="en-US" altLang="ko-KR" sz="1200" kern="0" spc="-50" dirty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200" kern="0" spc="-50" dirty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서로 부대 주변 </a:t>
              </a:r>
              <a:r>
                <a:rPr lang="ko-KR" altLang="en-US" sz="1200" kern="0" spc="-50" dirty="0" err="1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맛집</a:t>
              </a:r>
              <a:r>
                <a:rPr lang="ko-KR" altLang="en-US" sz="1200" kern="0" spc="-50" dirty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200" kern="0" spc="-50" dirty="0" err="1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정보같은</a:t>
              </a:r>
              <a:r>
                <a:rPr lang="ko-KR" altLang="en-US" sz="12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200" kern="0" spc="-50" dirty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군인간의 정보공유를 넘어</a:t>
              </a:r>
              <a:r>
                <a:rPr lang="en-US" altLang="ko-KR" sz="1200" kern="0" spc="-50" dirty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200" kern="0" spc="-50" dirty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장병의 가족 및 </a:t>
              </a:r>
              <a:r>
                <a:rPr lang="ko-KR" altLang="en-US" sz="1200" kern="0" spc="-50" dirty="0" err="1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애인같은</a:t>
              </a:r>
              <a:r>
                <a:rPr lang="ko-KR" altLang="en-US" sz="12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200" kern="0" spc="-50" dirty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사람 주변인들과의 소통 창구를 </a:t>
              </a:r>
              <a:r>
                <a:rPr lang="ko-KR" altLang="en-US" sz="12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개방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8798611" y="4832140"/>
            <a:ext cx="2482164" cy="892158"/>
            <a:chOff x="1397656" y="2138751"/>
            <a:chExt cx="2482164" cy="892158"/>
          </a:xfrm>
        </p:grpSpPr>
        <p:sp>
          <p:nvSpPr>
            <p:cNvPr id="37" name="직사각형 36"/>
            <p:cNvSpPr/>
            <p:nvPr/>
          </p:nvSpPr>
          <p:spPr>
            <a:xfrm>
              <a:off x="1397656" y="2138751"/>
              <a:ext cx="2197141" cy="2769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altLang="ko-KR" spc="-15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68503D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Benefits</a:t>
              </a:r>
              <a:endParaRPr lang="ko-KR" altLang="en-US" spc="-15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850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397656" y="2528870"/>
              <a:ext cx="2482164" cy="5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/>
            <a:lstStyle/>
            <a:p>
              <a:pPr algn="just" defTabSz="577332">
                <a:spcBef>
                  <a:spcPts val="192"/>
                </a:spcBef>
                <a:buClr>
                  <a:schemeClr val="tx1">
                    <a:lumMod val="75000"/>
                    <a:lumOff val="25000"/>
                  </a:schemeClr>
                </a:buClr>
                <a:buSzPct val="90000"/>
              </a:pPr>
              <a:r>
                <a:rPr lang="ko-KR" altLang="en-US" sz="12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2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1. </a:t>
              </a:r>
              <a:r>
                <a:rPr lang="ko-KR" altLang="en-US" sz="12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헌혈 및 특급전사 지표를 활용하여 긍정적 경쟁심리를 유발하는 서비스</a:t>
              </a:r>
              <a:r>
                <a:rPr lang="en-US" altLang="ko-KR" sz="12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algn="just" defTabSz="577332">
                <a:spcBef>
                  <a:spcPts val="192"/>
                </a:spcBef>
                <a:buClr>
                  <a:schemeClr val="tx1">
                    <a:lumMod val="75000"/>
                    <a:lumOff val="25000"/>
                  </a:schemeClr>
                </a:buClr>
                <a:buSzPct val="90000"/>
              </a:pPr>
              <a:r>
                <a:rPr lang="en-US" altLang="ko-KR" sz="12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2. </a:t>
              </a:r>
              <a:r>
                <a:rPr lang="ko-KR" altLang="en-US" sz="12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군인 가족 및 </a:t>
              </a:r>
              <a:r>
                <a:rPr lang="ko-KR" altLang="en-US" sz="1200" kern="0" spc="-50" dirty="0" err="1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곰신들을</a:t>
              </a:r>
              <a:r>
                <a:rPr lang="ko-KR" altLang="en-US" sz="12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위한 서비스</a:t>
              </a:r>
              <a:r>
                <a:rPr lang="en-US" altLang="ko-KR" sz="12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algn="just" defTabSz="577332">
                <a:spcBef>
                  <a:spcPts val="192"/>
                </a:spcBef>
                <a:buClr>
                  <a:schemeClr val="tx1">
                    <a:lumMod val="75000"/>
                    <a:lumOff val="25000"/>
                  </a:schemeClr>
                </a:buClr>
                <a:buSzPct val="90000"/>
              </a:pPr>
              <a:r>
                <a:rPr lang="en-US" altLang="ko-KR" sz="1200" kern="0" spc="-50" dirty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2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3. </a:t>
              </a:r>
              <a:r>
                <a:rPr lang="ko-KR" altLang="en-US" sz="12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휴가중인 국군 장병들에게 서비스 제공</a:t>
              </a: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038118" y="4893435"/>
            <a:ext cx="2482164" cy="887423"/>
            <a:chOff x="1673828" y="2143486"/>
            <a:chExt cx="2482164" cy="887423"/>
          </a:xfrm>
        </p:grpSpPr>
        <p:sp>
          <p:nvSpPr>
            <p:cNvPr id="40" name="직사각형 39"/>
            <p:cNvSpPr/>
            <p:nvPr/>
          </p:nvSpPr>
          <p:spPr>
            <a:xfrm>
              <a:off x="1673828" y="2143486"/>
              <a:ext cx="2197141" cy="2769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altLang="ko-KR" spc="-15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BDAF5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Job Search</a:t>
              </a:r>
              <a:endParaRPr lang="ko-KR" altLang="en-US" spc="-15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BDAF5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673828" y="2528870"/>
              <a:ext cx="2482164" cy="5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/>
            <a:lstStyle/>
            <a:p>
              <a:pPr algn="just" defTabSz="577332">
                <a:spcBef>
                  <a:spcPts val="192"/>
                </a:spcBef>
                <a:buClr>
                  <a:schemeClr val="tx1">
                    <a:lumMod val="75000"/>
                    <a:lumOff val="25000"/>
                  </a:schemeClr>
                </a:buClr>
                <a:buSzPct val="90000"/>
              </a:pPr>
              <a:r>
                <a:rPr lang="en-US" altLang="ko-KR" sz="1200" kern="0" spc="-50" dirty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2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1. </a:t>
              </a:r>
              <a:r>
                <a:rPr lang="ko-KR" altLang="en-US" sz="1200" kern="0" spc="-50" dirty="0" err="1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부사관을</a:t>
              </a:r>
              <a:r>
                <a:rPr lang="ko-KR" altLang="en-US" sz="12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준비하는 과정 및 방법 등을 제시</a:t>
              </a:r>
              <a:r>
                <a:rPr lang="en-US" altLang="ko-KR" sz="12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algn="just" defTabSz="577332">
                <a:spcBef>
                  <a:spcPts val="192"/>
                </a:spcBef>
                <a:buClr>
                  <a:schemeClr val="tx1">
                    <a:lumMod val="75000"/>
                    <a:lumOff val="25000"/>
                  </a:schemeClr>
                </a:buClr>
                <a:buSzPct val="90000"/>
              </a:pPr>
              <a:r>
                <a:rPr lang="en-US" altLang="ko-KR" sz="1200" kern="0" spc="-50" dirty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2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2. </a:t>
              </a:r>
              <a:r>
                <a:rPr lang="ko-KR" altLang="en-US" sz="12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전역자들에게 구인 구직을 제공</a:t>
              </a:r>
            </a:p>
          </p:txBody>
        </p:sp>
      </p:grpSp>
      <p:pic>
        <p:nvPicPr>
          <p:cNvPr id="44" name="그림 4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020488" y="3447390"/>
            <a:ext cx="2306857" cy="175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6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3493" y="413932"/>
            <a:ext cx="2414122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defRPr/>
            </a:pPr>
            <a:r>
              <a:rPr lang="en-US" altLang="ko-KR" sz="30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2-3. </a:t>
            </a:r>
            <a:r>
              <a:rPr lang="ko-KR" altLang="en-US" sz="30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기대 효과</a:t>
            </a:r>
            <a:endParaRPr lang="ko-KR" altLang="en-US" sz="30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520282" y="1673709"/>
            <a:ext cx="5156994" cy="4635016"/>
            <a:chOff x="4043363" y="1820240"/>
            <a:chExt cx="4110831" cy="3694744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4043363" y="4629150"/>
              <a:ext cx="4105275" cy="61912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Benefits</a:t>
              </a:r>
              <a:endPara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 rot="3314596">
              <a:off x="5129201" y="3358049"/>
              <a:ext cx="3694743" cy="61912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Communication</a:t>
              </a:r>
              <a:endPara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18285404" flipH="1">
              <a:off x="3368057" y="3358050"/>
              <a:ext cx="3694743" cy="61912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Job Search</a:t>
              </a:r>
              <a:endPara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5784056" y="2093119"/>
              <a:ext cx="623888" cy="623888"/>
            </a:xfrm>
            <a:prstGeom prst="ellipse">
              <a:avLst/>
            </a:prstGeom>
            <a:solidFill>
              <a:srgbClr val="4E784D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5" name="타원 24"/>
            <p:cNvSpPr/>
            <p:nvPr/>
          </p:nvSpPr>
          <p:spPr>
            <a:xfrm>
              <a:off x="4044156" y="4614069"/>
              <a:ext cx="623888" cy="623888"/>
            </a:xfrm>
            <a:prstGeom prst="ellipse">
              <a:avLst/>
            </a:prstGeom>
            <a:solidFill>
              <a:srgbClr val="CCC28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6" name="타원 25"/>
            <p:cNvSpPr/>
            <p:nvPr/>
          </p:nvSpPr>
          <p:spPr>
            <a:xfrm>
              <a:off x="7530306" y="4614069"/>
              <a:ext cx="623888" cy="623888"/>
            </a:xfrm>
            <a:prstGeom prst="ellipse">
              <a:avLst/>
            </a:prstGeom>
            <a:solidFill>
              <a:srgbClr val="68503D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0413" y="5349085"/>
            <a:ext cx="404388" cy="473428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0360" y="2190664"/>
            <a:ext cx="249866" cy="443838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5991" y="5282955"/>
            <a:ext cx="219908" cy="526542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6851685" y="1398351"/>
            <a:ext cx="2482164" cy="892158"/>
            <a:chOff x="1397656" y="2138751"/>
            <a:chExt cx="2482164" cy="892158"/>
          </a:xfrm>
        </p:grpSpPr>
        <p:sp>
          <p:nvSpPr>
            <p:cNvPr id="34" name="직사각형 33"/>
            <p:cNvSpPr/>
            <p:nvPr/>
          </p:nvSpPr>
          <p:spPr>
            <a:xfrm>
              <a:off x="1397656" y="2138751"/>
              <a:ext cx="2197141" cy="2769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altLang="ko-KR" spc="-15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4E784D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Communication</a:t>
              </a:r>
              <a:endParaRPr lang="ko-KR" altLang="en-US" spc="-15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4E78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397656" y="2528870"/>
              <a:ext cx="2482164" cy="5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/>
            <a:lstStyle/>
            <a:p>
              <a:pPr algn="just" defTabSz="577332">
                <a:spcBef>
                  <a:spcPts val="192"/>
                </a:spcBef>
                <a:buClr>
                  <a:schemeClr val="tx1">
                    <a:lumMod val="75000"/>
                    <a:lumOff val="25000"/>
                  </a:schemeClr>
                </a:buClr>
                <a:buSzPct val="90000"/>
              </a:pPr>
              <a:r>
                <a:rPr lang="en-US" altLang="ko-KR" sz="12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2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수직적 상호체계인 군 조직에서는 의사소통이 많이 결여되어 있어 그 부분을 해소하게 된다면 군인들을 우울증 등을 개선 할 수 있다</a:t>
              </a:r>
              <a:r>
                <a:rPr lang="en-US" altLang="ko-KR" sz="12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endParaRPr lang="ko-KR" altLang="en-US" sz="1200" kern="0" spc="-50" dirty="0" smtClean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8798611" y="4832140"/>
            <a:ext cx="2482164" cy="892158"/>
            <a:chOff x="1397656" y="2138751"/>
            <a:chExt cx="2482164" cy="892158"/>
          </a:xfrm>
        </p:grpSpPr>
        <p:sp>
          <p:nvSpPr>
            <p:cNvPr id="37" name="직사각형 36"/>
            <p:cNvSpPr/>
            <p:nvPr/>
          </p:nvSpPr>
          <p:spPr>
            <a:xfrm>
              <a:off x="1397656" y="2138751"/>
              <a:ext cx="2197141" cy="2769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altLang="ko-KR" spc="-15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68503D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Benefits</a:t>
              </a:r>
              <a:endParaRPr lang="ko-KR" altLang="en-US" spc="-15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850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397656" y="2528870"/>
              <a:ext cx="2482164" cy="5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/>
            <a:lstStyle/>
            <a:p>
              <a:pPr algn="just" defTabSz="577332">
                <a:spcBef>
                  <a:spcPts val="192"/>
                </a:spcBef>
                <a:buClr>
                  <a:schemeClr val="tx1">
                    <a:lumMod val="75000"/>
                    <a:lumOff val="25000"/>
                  </a:schemeClr>
                </a:buClr>
                <a:buSzPct val="90000"/>
              </a:pPr>
              <a:r>
                <a:rPr lang="ko-KR" altLang="en-US" sz="12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긍정적 경쟁심리 유발을 통해 부대간의 사기증진이 가능하며</a:t>
              </a:r>
              <a:r>
                <a:rPr lang="en-US" altLang="ko-KR" sz="12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</a:p>
            <a:p>
              <a:pPr algn="just" defTabSz="577332">
                <a:spcBef>
                  <a:spcPts val="192"/>
                </a:spcBef>
                <a:buClr>
                  <a:schemeClr val="tx1">
                    <a:lumMod val="75000"/>
                    <a:lumOff val="25000"/>
                  </a:schemeClr>
                </a:buClr>
                <a:buSzPct val="90000"/>
              </a:pPr>
              <a:r>
                <a:rPr lang="en-US" altLang="ko-KR" sz="1200" kern="0" spc="-50" dirty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2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군인 가족 및 </a:t>
              </a:r>
              <a:r>
                <a:rPr lang="ko-KR" altLang="en-US" sz="1200" kern="0" spc="-50" dirty="0" err="1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곰신들을</a:t>
              </a:r>
              <a:r>
                <a:rPr lang="ko-KR" altLang="en-US" sz="12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위한 서비스</a:t>
              </a:r>
              <a:r>
                <a:rPr lang="en-US" altLang="ko-KR" sz="12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2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군인 혜택 등을 통해 군인들의 사기증진이 가능하다</a:t>
              </a:r>
              <a:r>
                <a:rPr lang="en-US" altLang="ko-KR" sz="12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r>
                <a:rPr lang="ko-KR" altLang="en-US" sz="12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en-US" altLang="ko-KR" sz="1200" kern="0" spc="-50" dirty="0" smtClean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038118" y="4893435"/>
            <a:ext cx="2482164" cy="887423"/>
            <a:chOff x="1673828" y="2143486"/>
            <a:chExt cx="2482164" cy="887423"/>
          </a:xfrm>
        </p:grpSpPr>
        <p:sp>
          <p:nvSpPr>
            <p:cNvPr id="40" name="직사각형 39"/>
            <p:cNvSpPr/>
            <p:nvPr/>
          </p:nvSpPr>
          <p:spPr>
            <a:xfrm>
              <a:off x="1673828" y="2143486"/>
              <a:ext cx="2197141" cy="2769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altLang="ko-KR" spc="-15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BDAF5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Job Search</a:t>
              </a:r>
              <a:endParaRPr lang="ko-KR" altLang="en-US" spc="-15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BDAF5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673828" y="2528870"/>
              <a:ext cx="2482164" cy="5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/>
            <a:lstStyle/>
            <a:p>
              <a:pPr algn="just" defTabSz="577332">
                <a:spcBef>
                  <a:spcPts val="192"/>
                </a:spcBef>
                <a:buClr>
                  <a:schemeClr val="tx1">
                    <a:lumMod val="75000"/>
                    <a:lumOff val="25000"/>
                  </a:schemeClr>
                </a:buClr>
                <a:buSzPct val="90000"/>
              </a:pPr>
              <a:r>
                <a:rPr lang="en-US" altLang="ko-KR" sz="1200" kern="0" spc="-50" dirty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2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전역을 앞둔 군인이라면 한 번쯤 사회에 나가면 무슨 일을 할지 부터 고민할 것이다</a:t>
              </a:r>
              <a:r>
                <a:rPr lang="en-US" altLang="ko-KR" sz="12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2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그 고민을 해결할 수 있다</a:t>
              </a:r>
              <a:r>
                <a:rPr lang="en-US" altLang="ko-KR" sz="12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</p:grpSp>
      <p:pic>
        <p:nvPicPr>
          <p:cNvPr id="44" name="그림 4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020488" y="3447390"/>
            <a:ext cx="2306857" cy="175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7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799552" y="3229626"/>
            <a:ext cx="3492855" cy="2884715"/>
            <a:chOff x="5569529" y="1452331"/>
            <a:chExt cx="6209712" cy="5128541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10271" y="4182035"/>
              <a:ext cx="668970" cy="1005507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38143" y="3305142"/>
              <a:ext cx="5685474" cy="2270099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69529" y="1452331"/>
              <a:ext cx="4539120" cy="4610175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0">
              <a:off x="6584711" y="4099789"/>
              <a:ext cx="668970" cy="1005507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7005446" y="2460531"/>
              <a:ext cx="4507202" cy="3959321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6738856" y="5056871"/>
              <a:ext cx="2146708" cy="1524001"/>
            </a:xfrm>
            <a:prstGeom prst="rect">
              <a:avLst/>
            </a:prstGeom>
          </p:spPr>
        </p:pic>
      </p:grpSp>
      <p:grpSp>
        <p:nvGrpSpPr>
          <p:cNvPr id="19" name="그룹 18"/>
          <p:cNvGrpSpPr/>
          <p:nvPr/>
        </p:nvGrpSpPr>
        <p:grpSpPr>
          <a:xfrm>
            <a:off x="6270171" y="2425386"/>
            <a:ext cx="3323183" cy="2511457"/>
            <a:chOff x="4603748" y="3768303"/>
            <a:chExt cx="3323183" cy="2511457"/>
          </a:xfrm>
        </p:grpSpPr>
        <p:sp>
          <p:nvSpPr>
            <p:cNvPr id="20" name="직사각형 19"/>
            <p:cNvSpPr/>
            <p:nvPr/>
          </p:nvSpPr>
          <p:spPr>
            <a:xfrm>
              <a:off x="4603748" y="3768303"/>
              <a:ext cx="291747" cy="251145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70000"/>
                </a:lnSpc>
              </a:pPr>
              <a:r>
                <a:rPr lang="en-US" altLang="ko-KR" sz="240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6A462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1)</a:t>
              </a:r>
            </a:p>
            <a:p>
              <a:pPr>
                <a:lnSpc>
                  <a:spcPct val="170000"/>
                </a:lnSpc>
              </a:pPr>
              <a:r>
                <a:rPr lang="en-US" altLang="ko-KR" sz="240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6A462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2)</a:t>
              </a:r>
            </a:p>
            <a:p>
              <a:pPr>
                <a:lnSpc>
                  <a:spcPct val="170000"/>
                </a:lnSpc>
              </a:pPr>
              <a:endParaRPr lang="en-US" altLang="ko-KR" sz="240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A46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70000"/>
                </a:lnSpc>
              </a:pPr>
              <a:endParaRPr lang="ko-KR" altLang="en-US" sz="24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A46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079998" y="3768303"/>
              <a:ext cx="2846933" cy="125572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70000"/>
                </a:lnSpc>
              </a:pPr>
              <a:r>
                <a:rPr lang="ko-KR" altLang="en-US" sz="2400" spc="-15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팀원 구성 및 역할분담</a:t>
              </a:r>
              <a:endParaRPr lang="en-US" altLang="ko-KR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70000"/>
                </a:lnSpc>
              </a:pPr>
              <a:r>
                <a:rPr lang="ko-KR" altLang="en-US" sz="2400" spc="-15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팀 관리</a:t>
              </a:r>
              <a:endParaRPr lang="en-US" altLang="ko-KR" sz="2400" spc="-15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891902" y="1048329"/>
            <a:ext cx="6551858" cy="813459"/>
            <a:chOff x="1347400" y="2769823"/>
            <a:chExt cx="6551858" cy="813459"/>
          </a:xfrm>
        </p:grpSpPr>
        <p:sp>
          <p:nvSpPr>
            <p:cNvPr id="23" name="직사각형 22"/>
            <p:cNvSpPr/>
            <p:nvPr/>
          </p:nvSpPr>
          <p:spPr>
            <a:xfrm>
              <a:off x="2291843" y="2769823"/>
              <a:ext cx="5607415" cy="800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600" spc="-30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</a:t>
              </a:r>
              <a:r>
                <a:rPr lang="ko-KR" altLang="en-US" sz="4600" spc="-3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성</a:t>
              </a:r>
            </a:p>
          </p:txBody>
        </p:sp>
        <p:sp>
          <p:nvSpPr>
            <p:cNvPr id="24" name="타원 23"/>
            <p:cNvSpPr/>
            <p:nvPr/>
          </p:nvSpPr>
          <p:spPr>
            <a:xfrm>
              <a:off x="1347400" y="2791282"/>
              <a:ext cx="792000" cy="792000"/>
            </a:xfrm>
            <a:prstGeom prst="ellipse">
              <a:avLst/>
            </a:prstGeom>
            <a:solidFill>
              <a:srgbClr val="225C46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ko-KR" sz="3600" spc="-15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03</a:t>
              </a:r>
              <a:endParaRPr lang="ko-KR" altLang="en-US" sz="3600" spc="-15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85631" y="910773"/>
            <a:ext cx="4963626" cy="1088571"/>
            <a:chOff x="885631" y="910773"/>
            <a:chExt cx="5384540" cy="1088571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885631" y="1999344"/>
              <a:ext cx="5384540" cy="0"/>
            </a:xfrm>
            <a:prstGeom prst="line">
              <a:avLst/>
            </a:prstGeom>
            <a:ln w="19050">
              <a:solidFill>
                <a:srgbClr val="6850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885631" y="910773"/>
              <a:ext cx="5384540" cy="0"/>
            </a:xfrm>
            <a:prstGeom prst="line">
              <a:avLst/>
            </a:prstGeom>
            <a:ln>
              <a:solidFill>
                <a:srgbClr val="6850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964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 114"/>
          <p:cNvGrpSpPr/>
          <p:nvPr/>
        </p:nvGrpSpPr>
        <p:grpSpPr>
          <a:xfrm>
            <a:off x="9059917" y="1525402"/>
            <a:ext cx="2225304" cy="1080441"/>
            <a:chOff x="9059917" y="1525403"/>
            <a:chExt cx="2225304" cy="1058958"/>
          </a:xfrm>
        </p:grpSpPr>
        <p:sp>
          <p:nvSpPr>
            <p:cNvPr id="112" name="직사각형 111"/>
            <p:cNvSpPr/>
            <p:nvPr/>
          </p:nvSpPr>
          <p:spPr>
            <a:xfrm>
              <a:off x="9059917" y="1525403"/>
              <a:ext cx="2225304" cy="10589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9630578" y="1569232"/>
              <a:ext cx="1602571" cy="971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33493" y="413932"/>
            <a:ext cx="4459554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defRPr/>
            </a:pPr>
            <a:r>
              <a:rPr lang="en-US" altLang="ko-KR" sz="30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3-1. </a:t>
            </a:r>
            <a:r>
              <a:rPr lang="ko-KR" altLang="en-US" sz="30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 구성 및 역할분담</a:t>
            </a:r>
            <a:endParaRPr lang="ko-KR" altLang="en-US" sz="30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456717" y="1593782"/>
            <a:ext cx="1278566" cy="1278566"/>
            <a:chOff x="5480374" y="2309657"/>
            <a:chExt cx="1324286" cy="1324286"/>
          </a:xfrm>
        </p:grpSpPr>
        <p:sp>
          <p:nvSpPr>
            <p:cNvPr id="10" name="타원 9"/>
            <p:cNvSpPr/>
            <p:nvPr/>
          </p:nvSpPr>
          <p:spPr>
            <a:xfrm>
              <a:off x="5480374" y="2309657"/>
              <a:ext cx="1324286" cy="1324286"/>
            </a:xfrm>
            <a:prstGeom prst="ellipse">
              <a:avLst/>
            </a:prstGeom>
            <a:solidFill>
              <a:srgbClr val="6A462F"/>
            </a:solidFill>
            <a:ln w="57150">
              <a:solidFill>
                <a:srgbClr val="CBBE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7" name="Freeform 52"/>
            <p:cNvSpPr>
              <a:spLocks noEditPoints="1"/>
            </p:cNvSpPr>
            <p:nvPr/>
          </p:nvSpPr>
          <p:spPr bwMode="auto">
            <a:xfrm>
              <a:off x="5822950" y="2493420"/>
              <a:ext cx="639134" cy="724986"/>
            </a:xfrm>
            <a:custGeom>
              <a:avLst/>
              <a:gdLst>
                <a:gd name="T0" fmla="*/ 39 w 106"/>
                <a:gd name="T1" fmla="*/ 81 h 120"/>
                <a:gd name="T2" fmla="*/ 36 w 106"/>
                <a:gd name="T3" fmla="*/ 72 h 120"/>
                <a:gd name="T4" fmla="*/ 42 w 106"/>
                <a:gd name="T5" fmla="*/ 63 h 120"/>
                <a:gd name="T6" fmla="*/ 64 w 106"/>
                <a:gd name="T7" fmla="*/ 62 h 120"/>
                <a:gd name="T8" fmla="*/ 69 w 106"/>
                <a:gd name="T9" fmla="*/ 72 h 120"/>
                <a:gd name="T10" fmla="*/ 67 w 106"/>
                <a:gd name="T11" fmla="*/ 81 h 120"/>
                <a:gd name="T12" fmla="*/ 51 w 106"/>
                <a:gd name="T13" fmla="*/ 104 h 120"/>
                <a:gd name="T14" fmla="*/ 67 w 106"/>
                <a:gd name="T15" fmla="*/ 23 h 120"/>
                <a:gd name="T16" fmla="*/ 71 w 106"/>
                <a:gd name="T17" fmla="*/ 28 h 120"/>
                <a:gd name="T18" fmla="*/ 37 w 106"/>
                <a:gd name="T19" fmla="*/ 27 h 120"/>
                <a:gd name="T20" fmla="*/ 25 w 106"/>
                <a:gd name="T21" fmla="*/ 11 h 120"/>
                <a:gd name="T22" fmla="*/ 34 w 106"/>
                <a:gd name="T23" fmla="*/ 13 h 120"/>
                <a:gd name="T24" fmla="*/ 37 w 106"/>
                <a:gd name="T25" fmla="*/ 20 h 120"/>
                <a:gd name="T26" fmla="*/ 70 w 106"/>
                <a:gd name="T27" fmla="*/ 13 h 120"/>
                <a:gd name="T28" fmla="*/ 74 w 106"/>
                <a:gd name="T29" fmla="*/ 17 h 120"/>
                <a:gd name="T30" fmla="*/ 67 w 106"/>
                <a:gd name="T31" fmla="*/ 100 h 120"/>
                <a:gd name="T32" fmla="*/ 78 w 106"/>
                <a:gd name="T33" fmla="*/ 104 h 120"/>
                <a:gd name="T34" fmla="*/ 66 w 106"/>
                <a:gd name="T35" fmla="*/ 104 h 120"/>
                <a:gd name="T36" fmla="*/ 21 w 106"/>
                <a:gd name="T37" fmla="*/ 62 h 120"/>
                <a:gd name="T38" fmla="*/ 25 w 106"/>
                <a:gd name="T39" fmla="*/ 63 h 120"/>
                <a:gd name="T40" fmla="*/ 25 w 106"/>
                <a:gd name="T41" fmla="*/ 67 h 120"/>
                <a:gd name="T42" fmla="*/ 24 w 106"/>
                <a:gd name="T43" fmla="*/ 69 h 120"/>
                <a:gd name="T44" fmla="*/ 21 w 106"/>
                <a:gd name="T45" fmla="*/ 70 h 120"/>
                <a:gd name="T46" fmla="*/ 18 w 106"/>
                <a:gd name="T47" fmla="*/ 67 h 120"/>
                <a:gd name="T48" fmla="*/ 21 w 106"/>
                <a:gd name="T49" fmla="*/ 65 h 120"/>
                <a:gd name="T50" fmla="*/ 84 w 106"/>
                <a:gd name="T51" fmla="*/ 62 h 120"/>
                <a:gd name="T52" fmla="*/ 80 w 106"/>
                <a:gd name="T53" fmla="*/ 63 h 120"/>
                <a:gd name="T54" fmla="*/ 80 w 106"/>
                <a:gd name="T55" fmla="*/ 67 h 120"/>
                <a:gd name="T56" fmla="*/ 82 w 106"/>
                <a:gd name="T57" fmla="*/ 69 h 120"/>
                <a:gd name="T58" fmla="*/ 84 w 106"/>
                <a:gd name="T59" fmla="*/ 70 h 120"/>
                <a:gd name="T60" fmla="*/ 87 w 106"/>
                <a:gd name="T61" fmla="*/ 67 h 120"/>
                <a:gd name="T62" fmla="*/ 85 w 106"/>
                <a:gd name="T63" fmla="*/ 65 h 120"/>
                <a:gd name="T64" fmla="*/ 79 w 106"/>
                <a:gd name="T65" fmla="*/ 117 h 120"/>
                <a:gd name="T66" fmla="*/ 84 w 106"/>
                <a:gd name="T67" fmla="*/ 106 h 120"/>
                <a:gd name="T68" fmla="*/ 104 w 106"/>
                <a:gd name="T69" fmla="*/ 110 h 120"/>
                <a:gd name="T70" fmla="*/ 95 w 106"/>
                <a:gd name="T71" fmla="*/ 73 h 120"/>
                <a:gd name="T72" fmla="*/ 79 w 106"/>
                <a:gd name="T73" fmla="*/ 73 h 120"/>
                <a:gd name="T74" fmla="*/ 68 w 106"/>
                <a:gd name="T75" fmla="*/ 78 h 120"/>
                <a:gd name="T76" fmla="*/ 55 w 106"/>
                <a:gd name="T77" fmla="*/ 108 h 120"/>
                <a:gd name="T78" fmla="*/ 35 w 106"/>
                <a:gd name="T79" fmla="*/ 80 h 120"/>
                <a:gd name="T80" fmla="*/ 33 w 106"/>
                <a:gd name="T81" fmla="*/ 74 h 120"/>
                <a:gd name="T82" fmla="*/ 12 w 106"/>
                <a:gd name="T83" fmla="*/ 77 h 120"/>
                <a:gd name="T84" fmla="*/ 0 w 106"/>
                <a:gd name="T85" fmla="*/ 107 h 120"/>
                <a:gd name="T86" fmla="*/ 18 w 106"/>
                <a:gd name="T87" fmla="*/ 113 h 120"/>
                <a:gd name="T88" fmla="*/ 24 w 106"/>
                <a:gd name="T89" fmla="*/ 115 h 120"/>
                <a:gd name="T90" fmla="*/ 94 w 106"/>
                <a:gd name="T91" fmla="*/ 65 h 120"/>
                <a:gd name="T92" fmla="*/ 71 w 106"/>
                <a:gd name="T93" fmla="*/ 66 h 120"/>
                <a:gd name="T94" fmla="*/ 92 w 106"/>
                <a:gd name="T95" fmla="*/ 74 h 120"/>
                <a:gd name="T96" fmla="*/ 11 w 106"/>
                <a:gd name="T97" fmla="*/ 65 h 120"/>
                <a:gd name="T98" fmla="*/ 35 w 106"/>
                <a:gd name="T99" fmla="*/ 66 h 120"/>
                <a:gd name="T100" fmla="*/ 14 w 106"/>
                <a:gd name="T101" fmla="*/ 74 h 120"/>
                <a:gd name="T102" fmla="*/ 56 w 106"/>
                <a:gd name="T103" fmla="*/ 56 h 120"/>
                <a:gd name="T104" fmla="*/ 48 w 106"/>
                <a:gd name="T105" fmla="*/ 64 h 120"/>
                <a:gd name="T106" fmla="*/ 57 w 106"/>
                <a:gd name="T107" fmla="*/ 64 h 120"/>
                <a:gd name="T108" fmla="*/ 56 w 106"/>
                <a:gd name="T109" fmla="*/ 67 h 120"/>
                <a:gd name="T110" fmla="*/ 54 w 106"/>
                <a:gd name="T111" fmla="*/ 80 h 120"/>
                <a:gd name="T112" fmla="*/ 48 w 106"/>
                <a:gd name="T113" fmla="*/ 70 h 120"/>
                <a:gd name="T114" fmla="*/ 55 w 106"/>
                <a:gd name="T115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6" h="120">
                  <a:moveTo>
                    <a:pt x="51" y="104"/>
                  </a:moveTo>
                  <a:cubicBezTo>
                    <a:pt x="47" y="97"/>
                    <a:pt x="43" y="89"/>
                    <a:pt x="38" y="82"/>
                  </a:cubicBezTo>
                  <a:cubicBezTo>
                    <a:pt x="38" y="82"/>
                    <a:pt x="38" y="81"/>
                    <a:pt x="39" y="81"/>
                  </a:cubicBezTo>
                  <a:cubicBezTo>
                    <a:pt x="40" y="80"/>
                    <a:pt x="41" y="78"/>
                    <a:pt x="42" y="77"/>
                  </a:cubicBezTo>
                  <a:cubicBezTo>
                    <a:pt x="43" y="76"/>
                    <a:pt x="43" y="76"/>
                    <a:pt x="42" y="75"/>
                  </a:cubicBezTo>
                  <a:cubicBezTo>
                    <a:pt x="40" y="74"/>
                    <a:pt x="38" y="73"/>
                    <a:pt x="36" y="72"/>
                  </a:cubicBezTo>
                  <a:cubicBezTo>
                    <a:pt x="34" y="71"/>
                    <a:pt x="34" y="71"/>
                    <a:pt x="35" y="70"/>
                  </a:cubicBezTo>
                  <a:cubicBezTo>
                    <a:pt x="36" y="67"/>
                    <a:pt x="38" y="65"/>
                    <a:pt x="39" y="63"/>
                  </a:cubicBezTo>
                  <a:cubicBezTo>
                    <a:pt x="40" y="60"/>
                    <a:pt x="41" y="60"/>
                    <a:pt x="42" y="63"/>
                  </a:cubicBezTo>
                  <a:cubicBezTo>
                    <a:pt x="45" y="69"/>
                    <a:pt x="48" y="76"/>
                    <a:pt x="51" y="83"/>
                  </a:cubicBezTo>
                  <a:cubicBezTo>
                    <a:pt x="52" y="86"/>
                    <a:pt x="53" y="85"/>
                    <a:pt x="54" y="82"/>
                  </a:cubicBezTo>
                  <a:cubicBezTo>
                    <a:pt x="58" y="76"/>
                    <a:pt x="61" y="69"/>
                    <a:pt x="64" y="62"/>
                  </a:cubicBezTo>
                  <a:cubicBezTo>
                    <a:pt x="65" y="61"/>
                    <a:pt x="65" y="60"/>
                    <a:pt x="66" y="62"/>
                  </a:cubicBezTo>
                  <a:cubicBezTo>
                    <a:pt x="67" y="65"/>
                    <a:pt x="69" y="67"/>
                    <a:pt x="70" y="69"/>
                  </a:cubicBezTo>
                  <a:cubicBezTo>
                    <a:pt x="71" y="71"/>
                    <a:pt x="71" y="71"/>
                    <a:pt x="69" y="72"/>
                  </a:cubicBezTo>
                  <a:cubicBezTo>
                    <a:pt x="68" y="73"/>
                    <a:pt x="66" y="74"/>
                    <a:pt x="64" y="75"/>
                  </a:cubicBezTo>
                  <a:cubicBezTo>
                    <a:pt x="62" y="76"/>
                    <a:pt x="62" y="76"/>
                    <a:pt x="63" y="77"/>
                  </a:cubicBezTo>
                  <a:cubicBezTo>
                    <a:pt x="65" y="78"/>
                    <a:pt x="66" y="80"/>
                    <a:pt x="67" y="81"/>
                  </a:cubicBezTo>
                  <a:cubicBezTo>
                    <a:pt x="67" y="81"/>
                    <a:pt x="67" y="82"/>
                    <a:pt x="67" y="82"/>
                  </a:cubicBezTo>
                  <a:cubicBezTo>
                    <a:pt x="63" y="89"/>
                    <a:pt x="59" y="97"/>
                    <a:pt x="55" y="104"/>
                  </a:cubicBezTo>
                  <a:cubicBezTo>
                    <a:pt x="53" y="107"/>
                    <a:pt x="53" y="107"/>
                    <a:pt x="51" y="104"/>
                  </a:cubicBezTo>
                  <a:moveTo>
                    <a:pt x="38" y="24"/>
                  </a:moveTo>
                  <a:cubicBezTo>
                    <a:pt x="46" y="30"/>
                    <a:pt x="60" y="30"/>
                    <a:pt x="68" y="24"/>
                  </a:cubicBezTo>
                  <a:cubicBezTo>
                    <a:pt x="69" y="23"/>
                    <a:pt x="69" y="23"/>
                    <a:pt x="67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7" y="23"/>
                    <a:pt x="36" y="23"/>
                    <a:pt x="38" y="24"/>
                  </a:cubicBezTo>
                  <a:moveTo>
                    <a:pt x="71" y="28"/>
                  </a:moveTo>
                  <a:cubicBezTo>
                    <a:pt x="72" y="39"/>
                    <a:pt x="65" y="50"/>
                    <a:pt x="53" y="50"/>
                  </a:cubicBezTo>
                  <a:cubicBezTo>
                    <a:pt x="41" y="50"/>
                    <a:pt x="33" y="39"/>
                    <a:pt x="34" y="28"/>
                  </a:cubicBezTo>
                  <a:cubicBezTo>
                    <a:pt x="34" y="27"/>
                    <a:pt x="36" y="26"/>
                    <a:pt x="37" y="27"/>
                  </a:cubicBezTo>
                  <a:cubicBezTo>
                    <a:pt x="46" y="33"/>
                    <a:pt x="60" y="33"/>
                    <a:pt x="69" y="27"/>
                  </a:cubicBezTo>
                  <a:cubicBezTo>
                    <a:pt x="70" y="26"/>
                    <a:pt x="71" y="27"/>
                    <a:pt x="71" y="28"/>
                  </a:cubicBezTo>
                  <a:moveTo>
                    <a:pt x="25" y="11"/>
                  </a:moveTo>
                  <a:cubicBezTo>
                    <a:pt x="25" y="13"/>
                    <a:pt x="29" y="16"/>
                    <a:pt x="32" y="17"/>
                  </a:cubicBezTo>
                  <a:cubicBezTo>
                    <a:pt x="33" y="18"/>
                    <a:pt x="34" y="18"/>
                    <a:pt x="34" y="16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2"/>
                    <a:pt x="35" y="12"/>
                    <a:pt x="35" y="13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20"/>
                    <a:pt x="36" y="20"/>
                    <a:pt x="37" y="20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70" y="20"/>
                    <a:pt x="70" y="20"/>
                    <a:pt x="70" y="19"/>
                  </a:cubicBezTo>
                  <a:cubicBezTo>
                    <a:pt x="70" y="13"/>
                    <a:pt x="70" y="13"/>
                    <a:pt x="70" y="13"/>
                  </a:cubicBezTo>
                  <a:cubicBezTo>
                    <a:pt x="70" y="12"/>
                    <a:pt x="72" y="12"/>
                    <a:pt x="72" y="13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2" y="18"/>
                    <a:pt x="72" y="18"/>
                    <a:pt x="74" y="17"/>
                  </a:cubicBezTo>
                  <a:cubicBezTo>
                    <a:pt x="77" y="16"/>
                    <a:pt x="80" y="13"/>
                    <a:pt x="80" y="11"/>
                  </a:cubicBezTo>
                  <a:cubicBezTo>
                    <a:pt x="80" y="0"/>
                    <a:pt x="25" y="0"/>
                    <a:pt x="25" y="11"/>
                  </a:cubicBezTo>
                  <a:moveTo>
                    <a:pt x="67" y="100"/>
                  </a:moveTo>
                  <a:cubicBezTo>
                    <a:pt x="77" y="100"/>
                    <a:pt x="77" y="100"/>
                    <a:pt x="77" y="100"/>
                  </a:cubicBezTo>
                  <a:cubicBezTo>
                    <a:pt x="78" y="100"/>
                    <a:pt x="78" y="101"/>
                    <a:pt x="78" y="101"/>
                  </a:cubicBezTo>
                  <a:cubicBezTo>
                    <a:pt x="78" y="104"/>
                    <a:pt x="78" y="104"/>
                    <a:pt x="78" y="104"/>
                  </a:cubicBezTo>
                  <a:cubicBezTo>
                    <a:pt x="78" y="104"/>
                    <a:pt x="78" y="105"/>
                    <a:pt x="77" y="105"/>
                  </a:cubicBezTo>
                  <a:cubicBezTo>
                    <a:pt x="67" y="105"/>
                    <a:pt x="67" y="105"/>
                    <a:pt x="67" y="105"/>
                  </a:cubicBezTo>
                  <a:cubicBezTo>
                    <a:pt x="67" y="105"/>
                    <a:pt x="66" y="104"/>
                    <a:pt x="66" y="104"/>
                  </a:cubicBezTo>
                  <a:cubicBezTo>
                    <a:pt x="66" y="101"/>
                    <a:pt x="66" y="101"/>
                    <a:pt x="66" y="101"/>
                  </a:cubicBezTo>
                  <a:cubicBezTo>
                    <a:pt x="66" y="101"/>
                    <a:pt x="67" y="100"/>
                    <a:pt x="67" y="100"/>
                  </a:cubicBezTo>
                  <a:moveTo>
                    <a:pt x="21" y="62"/>
                  </a:moveTo>
                  <a:cubicBezTo>
                    <a:pt x="22" y="63"/>
                    <a:pt x="22" y="63"/>
                    <a:pt x="23" y="64"/>
                  </a:cubicBezTo>
                  <a:cubicBezTo>
                    <a:pt x="23" y="64"/>
                    <a:pt x="23" y="64"/>
                    <a:pt x="24" y="64"/>
                  </a:cubicBezTo>
                  <a:cubicBezTo>
                    <a:pt x="24" y="64"/>
                    <a:pt x="25" y="64"/>
                    <a:pt x="25" y="63"/>
                  </a:cubicBezTo>
                  <a:cubicBezTo>
                    <a:pt x="26" y="63"/>
                    <a:pt x="27" y="63"/>
                    <a:pt x="26" y="64"/>
                  </a:cubicBezTo>
                  <a:cubicBezTo>
                    <a:pt x="26" y="65"/>
                    <a:pt x="25" y="65"/>
                    <a:pt x="25" y="66"/>
                  </a:cubicBezTo>
                  <a:cubicBezTo>
                    <a:pt x="25" y="66"/>
                    <a:pt x="25" y="66"/>
                    <a:pt x="25" y="67"/>
                  </a:cubicBezTo>
                  <a:cubicBezTo>
                    <a:pt x="25" y="67"/>
                    <a:pt x="26" y="68"/>
                    <a:pt x="26" y="68"/>
                  </a:cubicBezTo>
                  <a:cubicBezTo>
                    <a:pt x="27" y="69"/>
                    <a:pt x="27" y="69"/>
                    <a:pt x="26" y="69"/>
                  </a:cubicBezTo>
                  <a:cubicBezTo>
                    <a:pt x="25" y="69"/>
                    <a:pt x="24" y="69"/>
                    <a:pt x="24" y="69"/>
                  </a:cubicBezTo>
                  <a:cubicBezTo>
                    <a:pt x="24" y="68"/>
                    <a:pt x="23" y="69"/>
                    <a:pt x="23" y="69"/>
                  </a:cubicBezTo>
                  <a:cubicBezTo>
                    <a:pt x="23" y="69"/>
                    <a:pt x="22" y="70"/>
                    <a:pt x="22" y="71"/>
                  </a:cubicBezTo>
                  <a:cubicBezTo>
                    <a:pt x="21" y="72"/>
                    <a:pt x="21" y="71"/>
                    <a:pt x="21" y="70"/>
                  </a:cubicBezTo>
                  <a:cubicBezTo>
                    <a:pt x="21" y="70"/>
                    <a:pt x="21" y="69"/>
                    <a:pt x="21" y="68"/>
                  </a:cubicBezTo>
                  <a:cubicBezTo>
                    <a:pt x="21" y="68"/>
                    <a:pt x="21" y="68"/>
                    <a:pt x="20" y="68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17" y="67"/>
                    <a:pt x="17" y="67"/>
                    <a:pt x="18" y="66"/>
                  </a:cubicBezTo>
                  <a:cubicBezTo>
                    <a:pt x="19" y="66"/>
                    <a:pt x="20" y="66"/>
                    <a:pt x="20" y="65"/>
                  </a:cubicBezTo>
                  <a:cubicBezTo>
                    <a:pt x="20" y="65"/>
                    <a:pt x="21" y="65"/>
                    <a:pt x="21" y="65"/>
                  </a:cubicBezTo>
                  <a:cubicBezTo>
                    <a:pt x="21" y="64"/>
                    <a:pt x="21" y="63"/>
                    <a:pt x="21" y="63"/>
                  </a:cubicBezTo>
                  <a:cubicBezTo>
                    <a:pt x="20" y="62"/>
                    <a:pt x="21" y="62"/>
                    <a:pt x="21" y="62"/>
                  </a:cubicBezTo>
                  <a:moveTo>
                    <a:pt x="84" y="62"/>
                  </a:moveTo>
                  <a:cubicBezTo>
                    <a:pt x="84" y="63"/>
                    <a:pt x="83" y="63"/>
                    <a:pt x="83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1" y="64"/>
                    <a:pt x="81" y="64"/>
                    <a:pt x="80" y="63"/>
                  </a:cubicBezTo>
                  <a:cubicBezTo>
                    <a:pt x="79" y="63"/>
                    <a:pt x="79" y="63"/>
                    <a:pt x="79" y="64"/>
                  </a:cubicBezTo>
                  <a:cubicBezTo>
                    <a:pt x="80" y="65"/>
                    <a:pt x="80" y="65"/>
                    <a:pt x="80" y="66"/>
                  </a:cubicBezTo>
                  <a:cubicBezTo>
                    <a:pt x="81" y="66"/>
                    <a:pt x="81" y="66"/>
                    <a:pt x="80" y="67"/>
                  </a:cubicBezTo>
                  <a:cubicBezTo>
                    <a:pt x="80" y="67"/>
                    <a:pt x="80" y="68"/>
                    <a:pt x="79" y="68"/>
                  </a:cubicBezTo>
                  <a:cubicBezTo>
                    <a:pt x="79" y="69"/>
                    <a:pt x="79" y="69"/>
                    <a:pt x="80" y="69"/>
                  </a:cubicBezTo>
                  <a:cubicBezTo>
                    <a:pt x="80" y="69"/>
                    <a:pt x="81" y="69"/>
                    <a:pt x="82" y="69"/>
                  </a:cubicBezTo>
                  <a:cubicBezTo>
                    <a:pt x="82" y="68"/>
                    <a:pt x="82" y="69"/>
                    <a:pt x="82" y="69"/>
                  </a:cubicBezTo>
                  <a:cubicBezTo>
                    <a:pt x="83" y="69"/>
                    <a:pt x="83" y="70"/>
                    <a:pt x="83" y="71"/>
                  </a:cubicBezTo>
                  <a:cubicBezTo>
                    <a:pt x="84" y="72"/>
                    <a:pt x="84" y="71"/>
                    <a:pt x="84" y="70"/>
                  </a:cubicBezTo>
                  <a:cubicBezTo>
                    <a:pt x="84" y="70"/>
                    <a:pt x="84" y="69"/>
                    <a:pt x="85" y="68"/>
                  </a:cubicBezTo>
                  <a:cubicBezTo>
                    <a:pt x="85" y="68"/>
                    <a:pt x="85" y="68"/>
                    <a:pt x="85" y="68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8" y="67"/>
                    <a:pt x="88" y="67"/>
                    <a:pt x="87" y="66"/>
                  </a:cubicBezTo>
                  <a:cubicBezTo>
                    <a:pt x="86" y="66"/>
                    <a:pt x="86" y="66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85" y="64"/>
                    <a:pt x="85" y="63"/>
                    <a:pt x="85" y="63"/>
                  </a:cubicBezTo>
                  <a:cubicBezTo>
                    <a:pt x="85" y="62"/>
                    <a:pt x="85" y="62"/>
                    <a:pt x="84" y="62"/>
                  </a:cubicBezTo>
                  <a:moveTo>
                    <a:pt x="79" y="117"/>
                  </a:moveTo>
                  <a:cubicBezTo>
                    <a:pt x="80" y="117"/>
                    <a:pt x="81" y="116"/>
                    <a:pt x="81" y="115"/>
                  </a:cubicBezTo>
                  <a:cubicBezTo>
                    <a:pt x="81" y="112"/>
                    <a:pt x="81" y="109"/>
                    <a:pt x="82" y="106"/>
                  </a:cubicBezTo>
                  <a:cubicBezTo>
                    <a:pt x="82" y="103"/>
                    <a:pt x="83" y="103"/>
                    <a:pt x="84" y="106"/>
                  </a:cubicBezTo>
                  <a:cubicBezTo>
                    <a:pt x="85" y="108"/>
                    <a:pt x="86" y="111"/>
                    <a:pt x="87" y="113"/>
                  </a:cubicBezTo>
                  <a:cubicBezTo>
                    <a:pt x="88" y="114"/>
                    <a:pt x="89" y="115"/>
                    <a:pt x="90" y="115"/>
                  </a:cubicBezTo>
                  <a:cubicBezTo>
                    <a:pt x="95" y="113"/>
                    <a:pt x="100" y="112"/>
                    <a:pt x="104" y="110"/>
                  </a:cubicBezTo>
                  <a:cubicBezTo>
                    <a:pt x="105" y="110"/>
                    <a:pt x="106" y="108"/>
                    <a:pt x="106" y="107"/>
                  </a:cubicBezTo>
                  <a:cubicBezTo>
                    <a:pt x="104" y="95"/>
                    <a:pt x="102" y="83"/>
                    <a:pt x="97" y="73"/>
                  </a:cubicBezTo>
                  <a:cubicBezTo>
                    <a:pt x="96" y="71"/>
                    <a:pt x="96" y="71"/>
                    <a:pt x="95" y="73"/>
                  </a:cubicBezTo>
                  <a:cubicBezTo>
                    <a:pt x="94" y="74"/>
                    <a:pt x="94" y="76"/>
                    <a:pt x="93" y="77"/>
                  </a:cubicBezTo>
                  <a:cubicBezTo>
                    <a:pt x="93" y="78"/>
                    <a:pt x="92" y="78"/>
                    <a:pt x="92" y="78"/>
                  </a:cubicBezTo>
                  <a:cubicBezTo>
                    <a:pt x="87" y="76"/>
                    <a:pt x="83" y="75"/>
                    <a:pt x="79" y="73"/>
                  </a:cubicBezTo>
                  <a:cubicBezTo>
                    <a:pt x="76" y="72"/>
                    <a:pt x="76" y="72"/>
                    <a:pt x="73" y="73"/>
                  </a:cubicBezTo>
                  <a:cubicBezTo>
                    <a:pt x="71" y="74"/>
                    <a:pt x="70" y="75"/>
                    <a:pt x="68" y="76"/>
                  </a:cubicBezTo>
                  <a:cubicBezTo>
                    <a:pt x="67" y="76"/>
                    <a:pt x="67" y="77"/>
                    <a:pt x="68" y="78"/>
                  </a:cubicBezTo>
                  <a:cubicBezTo>
                    <a:pt x="68" y="79"/>
                    <a:pt x="69" y="79"/>
                    <a:pt x="70" y="80"/>
                  </a:cubicBezTo>
                  <a:cubicBezTo>
                    <a:pt x="70" y="81"/>
                    <a:pt x="71" y="81"/>
                    <a:pt x="70" y="82"/>
                  </a:cubicBezTo>
                  <a:cubicBezTo>
                    <a:pt x="65" y="91"/>
                    <a:pt x="60" y="100"/>
                    <a:pt x="55" y="108"/>
                  </a:cubicBezTo>
                  <a:cubicBezTo>
                    <a:pt x="53" y="112"/>
                    <a:pt x="53" y="113"/>
                    <a:pt x="50" y="108"/>
                  </a:cubicBezTo>
                  <a:cubicBezTo>
                    <a:pt x="45" y="100"/>
                    <a:pt x="40" y="91"/>
                    <a:pt x="35" y="82"/>
                  </a:cubicBezTo>
                  <a:cubicBezTo>
                    <a:pt x="35" y="81"/>
                    <a:pt x="35" y="81"/>
                    <a:pt x="35" y="80"/>
                  </a:cubicBezTo>
                  <a:cubicBezTo>
                    <a:pt x="36" y="79"/>
                    <a:pt x="37" y="79"/>
                    <a:pt x="38" y="78"/>
                  </a:cubicBezTo>
                  <a:cubicBezTo>
                    <a:pt x="39" y="77"/>
                    <a:pt x="39" y="77"/>
                    <a:pt x="37" y="76"/>
                  </a:cubicBezTo>
                  <a:cubicBezTo>
                    <a:pt x="36" y="75"/>
                    <a:pt x="34" y="74"/>
                    <a:pt x="33" y="74"/>
                  </a:cubicBezTo>
                  <a:cubicBezTo>
                    <a:pt x="29" y="72"/>
                    <a:pt x="29" y="72"/>
                    <a:pt x="26" y="73"/>
                  </a:cubicBezTo>
                  <a:cubicBezTo>
                    <a:pt x="22" y="75"/>
                    <a:pt x="18" y="76"/>
                    <a:pt x="14" y="78"/>
                  </a:cubicBezTo>
                  <a:cubicBezTo>
                    <a:pt x="13" y="78"/>
                    <a:pt x="12" y="78"/>
                    <a:pt x="12" y="77"/>
                  </a:cubicBezTo>
                  <a:cubicBezTo>
                    <a:pt x="11" y="76"/>
                    <a:pt x="11" y="74"/>
                    <a:pt x="10" y="73"/>
                  </a:cubicBezTo>
                  <a:cubicBezTo>
                    <a:pt x="10" y="71"/>
                    <a:pt x="9" y="71"/>
                    <a:pt x="8" y="73"/>
                  </a:cubicBezTo>
                  <a:cubicBezTo>
                    <a:pt x="3" y="83"/>
                    <a:pt x="1" y="95"/>
                    <a:pt x="0" y="107"/>
                  </a:cubicBezTo>
                  <a:cubicBezTo>
                    <a:pt x="0" y="109"/>
                    <a:pt x="0" y="110"/>
                    <a:pt x="1" y="110"/>
                  </a:cubicBezTo>
                  <a:cubicBezTo>
                    <a:pt x="6" y="112"/>
                    <a:pt x="11" y="113"/>
                    <a:pt x="16" y="115"/>
                  </a:cubicBezTo>
                  <a:cubicBezTo>
                    <a:pt x="17" y="115"/>
                    <a:pt x="18" y="114"/>
                    <a:pt x="18" y="113"/>
                  </a:cubicBezTo>
                  <a:cubicBezTo>
                    <a:pt x="19" y="111"/>
                    <a:pt x="20" y="108"/>
                    <a:pt x="21" y="106"/>
                  </a:cubicBezTo>
                  <a:cubicBezTo>
                    <a:pt x="23" y="103"/>
                    <a:pt x="24" y="103"/>
                    <a:pt x="24" y="106"/>
                  </a:cubicBezTo>
                  <a:cubicBezTo>
                    <a:pt x="24" y="109"/>
                    <a:pt x="24" y="112"/>
                    <a:pt x="24" y="115"/>
                  </a:cubicBezTo>
                  <a:cubicBezTo>
                    <a:pt x="24" y="116"/>
                    <a:pt x="25" y="117"/>
                    <a:pt x="26" y="117"/>
                  </a:cubicBezTo>
                  <a:cubicBezTo>
                    <a:pt x="43" y="120"/>
                    <a:pt x="63" y="120"/>
                    <a:pt x="79" y="117"/>
                  </a:cubicBezTo>
                  <a:moveTo>
                    <a:pt x="94" y="65"/>
                  </a:moveTo>
                  <a:cubicBezTo>
                    <a:pt x="88" y="62"/>
                    <a:pt x="82" y="60"/>
                    <a:pt x="75" y="57"/>
                  </a:cubicBezTo>
                  <a:cubicBezTo>
                    <a:pt x="75" y="57"/>
                    <a:pt x="74" y="57"/>
                    <a:pt x="74" y="58"/>
                  </a:cubicBezTo>
                  <a:cubicBezTo>
                    <a:pt x="73" y="60"/>
                    <a:pt x="72" y="63"/>
                    <a:pt x="71" y="66"/>
                  </a:cubicBezTo>
                  <a:cubicBezTo>
                    <a:pt x="70" y="66"/>
                    <a:pt x="71" y="67"/>
                    <a:pt x="71" y="67"/>
                  </a:cubicBezTo>
                  <a:cubicBezTo>
                    <a:pt x="78" y="70"/>
                    <a:pt x="84" y="72"/>
                    <a:pt x="90" y="75"/>
                  </a:cubicBezTo>
                  <a:cubicBezTo>
                    <a:pt x="91" y="75"/>
                    <a:pt x="92" y="75"/>
                    <a:pt x="92" y="74"/>
                  </a:cubicBezTo>
                  <a:cubicBezTo>
                    <a:pt x="93" y="72"/>
                    <a:pt x="94" y="69"/>
                    <a:pt x="95" y="66"/>
                  </a:cubicBezTo>
                  <a:cubicBezTo>
                    <a:pt x="95" y="66"/>
                    <a:pt x="95" y="65"/>
                    <a:pt x="94" y="65"/>
                  </a:cubicBezTo>
                  <a:moveTo>
                    <a:pt x="11" y="65"/>
                  </a:moveTo>
                  <a:cubicBezTo>
                    <a:pt x="17" y="62"/>
                    <a:pt x="24" y="60"/>
                    <a:pt x="30" y="57"/>
                  </a:cubicBezTo>
                  <a:cubicBezTo>
                    <a:pt x="31" y="57"/>
                    <a:pt x="31" y="57"/>
                    <a:pt x="32" y="58"/>
                  </a:cubicBezTo>
                  <a:cubicBezTo>
                    <a:pt x="33" y="60"/>
                    <a:pt x="34" y="63"/>
                    <a:pt x="35" y="66"/>
                  </a:cubicBezTo>
                  <a:cubicBezTo>
                    <a:pt x="35" y="66"/>
                    <a:pt x="35" y="67"/>
                    <a:pt x="34" y="67"/>
                  </a:cubicBezTo>
                  <a:cubicBezTo>
                    <a:pt x="28" y="70"/>
                    <a:pt x="21" y="72"/>
                    <a:pt x="15" y="75"/>
                  </a:cubicBezTo>
                  <a:cubicBezTo>
                    <a:pt x="14" y="75"/>
                    <a:pt x="14" y="75"/>
                    <a:pt x="14" y="74"/>
                  </a:cubicBezTo>
                  <a:cubicBezTo>
                    <a:pt x="13" y="72"/>
                    <a:pt x="11" y="69"/>
                    <a:pt x="10" y="66"/>
                  </a:cubicBezTo>
                  <a:cubicBezTo>
                    <a:pt x="10" y="66"/>
                    <a:pt x="11" y="65"/>
                    <a:pt x="11" y="65"/>
                  </a:cubicBezTo>
                  <a:moveTo>
                    <a:pt x="56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49" y="56"/>
                    <a:pt x="48" y="57"/>
                    <a:pt x="48" y="57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8" y="65"/>
                    <a:pt x="49" y="65"/>
                    <a:pt x="49" y="65"/>
                  </a:cubicBezTo>
                  <a:cubicBezTo>
                    <a:pt x="56" y="65"/>
                    <a:pt x="56" y="65"/>
                    <a:pt x="56" y="65"/>
                  </a:cubicBezTo>
                  <a:cubicBezTo>
                    <a:pt x="57" y="65"/>
                    <a:pt x="57" y="65"/>
                    <a:pt x="57" y="64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7" y="57"/>
                    <a:pt x="57" y="56"/>
                    <a:pt x="56" y="56"/>
                  </a:cubicBezTo>
                  <a:moveTo>
                    <a:pt x="56" y="67"/>
                  </a:moveTo>
                  <a:cubicBezTo>
                    <a:pt x="57" y="68"/>
                    <a:pt x="57" y="69"/>
                    <a:pt x="58" y="70"/>
                  </a:cubicBezTo>
                  <a:cubicBezTo>
                    <a:pt x="58" y="70"/>
                    <a:pt x="58" y="71"/>
                    <a:pt x="58" y="72"/>
                  </a:cubicBezTo>
                  <a:cubicBezTo>
                    <a:pt x="57" y="75"/>
                    <a:pt x="56" y="77"/>
                    <a:pt x="54" y="80"/>
                  </a:cubicBezTo>
                  <a:cubicBezTo>
                    <a:pt x="53" y="82"/>
                    <a:pt x="53" y="83"/>
                    <a:pt x="51" y="80"/>
                  </a:cubicBezTo>
                  <a:cubicBezTo>
                    <a:pt x="50" y="77"/>
                    <a:pt x="49" y="75"/>
                    <a:pt x="48" y="72"/>
                  </a:cubicBezTo>
                  <a:cubicBezTo>
                    <a:pt x="47" y="71"/>
                    <a:pt x="47" y="70"/>
                    <a:pt x="48" y="70"/>
                  </a:cubicBezTo>
                  <a:cubicBezTo>
                    <a:pt x="48" y="69"/>
                    <a:pt x="48" y="68"/>
                    <a:pt x="49" y="67"/>
                  </a:cubicBezTo>
                  <a:cubicBezTo>
                    <a:pt x="49" y="67"/>
                    <a:pt x="50" y="66"/>
                    <a:pt x="51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6" y="67"/>
                    <a:pt x="56" y="67"/>
                  </a:cubicBezTo>
                </a:path>
              </a:pathLst>
            </a:custGeom>
            <a:solidFill>
              <a:srgbClr val="CBBEB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817757" y="3214457"/>
              <a:ext cx="649520" cy="2869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spc="-50" dirty="0" smtClean="0">
                  <a:ln w="3175"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이준</a:t>
              </a:r>
              <a:r>
                <a:rPr lang="ko-KR" altLang="en-US" sz="1200" spc="-50" dirty="0">
                  <a:ln w="3175"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형</a:t>
              </a:r>
              <a:endParaRPr lang="en-US" altLang="ko-KR" sz="1200" spc="-50" dirty="0">
                <a:ln w="3175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473674" y="3880942"/>
            <a:ext cx="1599752" cy="582664"/>
            <a:chOff x="2294068" y="3474321"/>
            <a:chExt cx="1599752" cy="582664"/>
          </a:xfrm>
        </p:grpSpPr>
        <p:grpSp>
          <p:nvGrpSpPr>
            <p:cNvPr id="43" name="그룹 42"/>
            <p:cNvGrpSpPr/>
            <p:nvPr/>
          </p:nvGrpSpPr>
          <p:grpSpPr>
            <a:xfrm>
              <a:off x="2294068" y="3474321"/>
              <a:ext cx="1599752" cy="319243"/>
              <a:chOff x="3611880" y="3909857"/>
              <a:chExt cx="1599752" cy="319243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3611880" y="3909857"/>
                <a:ext cx="1599752" cy="319243"/>
              </a:xfrm>
              <a:prstGeom prst="roundRect">
                <a:avLst>
                  <a:gd name="adj" fmla="val 50000"/>
                </a:avLst>
              </a:prstGeom>
              <a:solidFill>
                <a:srgbClr val="A7C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Ins="36000" rtlCol="0" anchor="ctr"/>
              <a:lstStyle/>
              <a:p>
                <a:r>
                  <a:rPr lang="ko-KR" altLang="en-US" sz="1200" b="1" spc="-50" dirty="0" smtClean="0">
                    <a:ln w="3175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김성</a:t>
                </a:r>
                <a:r>
                  <a:rPr lang="ko-KR" altLang="en-US" sz="1200" b="1" spc="-50" dirty="0">
                    <a:ln w="3175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욱</a:t>
                </a:r>
                <a:endParaRPr lang="en-US" altLang="ko-KR" sz="1200" b="1" spc="-50" dirty="0">
                  <a:ln w="3175"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3649980" y="3943034"/>
                <a:ext cx="252890" cy="2528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44" name="Freeform 32"/>
            <p:cNvSpPr>
              <a:spLocks noEditPoints="1"/>
            </p:cNvSpPr>
            <p:nvPr/>
          </p:nvSpPr>
          <p:spPr bwMode="auto">
            <a:xfrm>
              <a:off x="2378574" y="3531546"/>
              <a:ext cx="158750" cy="185738"/>
            </a:xfrm>
            <a:custGeom>
              <a:avLst/>
              <a:gdLst>
                <a:gd name="T0" fmla="*/ 51 w 106"/>
                <a:gd name="T1" fmla="*/ 77 h 124"/>
                <a:gd name="T2" fmla="*/ 63 w 106"/>
                <a:gd name="T3" fmla="*/ 63 h 124"/>
                <a:gd name="T4" fmla="*/ 67 w 106"/>
                <a:gd name="T5" fmla="*/ 71 h 124"/>
                <a:gd name="T6" fmla="*/ 55 w 106"/>
                <a:gd name="T7" fmla="*/ 79 h 124"/>
                <a:gd name="T8" fmla="*/ 39 w 106"/>
                <a:gd name="T9" fmla="*/ 73 h 124"/>
                <a:gd name="T10" fmla="*/ 40 w 106"/>
                <a:gd name="T11" fmla="*/ 63 h 124"/>
                <a:gd name="T12" fmla="*/ 75 w 106"/>
                <a:gd name="T13" fmla="*/ 22 h 124"/>
                <a:gd name="T14" fmla="*/ 77 w 106"/>
                <a:gd name="T15" fmla="*/ 27 h 124"/>
                <a:gd name="T16" fmla="*/ 25 w 106"/>
                <a:gd name="T17" fmla="*/ 26 h 124"/>
                <a:gd name="T18" fmla="*/ 29 w 106"/>
                <a:gd name="T19" fmla="*/ 21 h 124"/>
                <a:gd name="T20" fmla="*/ 74 w 106"/>
                <a:gd name="T21" fmla="*/ 20 h 124"/>
                <a:gd name="T22" fmla="*/ 74 w 106"/>
                <a:gd name="T23" fmla="*/ 31 h 124"/>
                <a:gd name="T24" fmla="*/ 32 w 106"/>
                <a:gd name="T25" fmla="*/ 31 h 124"/>
                <a:gd name="T26" fmla="*/ 72 w 106"/>
                <a:gd name="T27" fmla="*/ 29 h 124"/>
                <a:gd name="T28" fmla="*/ 60 w 106"/>
                <a:gd name="T29" fmla="*/ 104 h 124"/>
                <a:gd name="T30" fmla="*/ 79 w 106"/>
                <a:gd name="T31" fmla="*/ 105 h 124"/>
                <a:gd name="T32" fmla="*/ 77 w 106"/>
                <a:gd name="T33" fmla="*/ 110 h 124"/>
                <a:gd name="T34" fmla="*/ 59 w 106"/>
                <a:gd name="T35" fmla="*/ 109 h 124"/>
                <a:gd name="T36" fmla="*/ 60 w 106"/>
                <a:gd name="T37" fmla="*/ 104 h 124"/>
                <a:gd name="T38" fmla="*/ 81 w 106"/>
                <a:gd name="T39" fmla="*/ 119 h 124"/>
                <a:gd name="T40" fmla="*/ 84 w 106"/>
                <a:gd name="T41" fmla="*/ 110 h 124"/>
                <a:gd name="T42" fmla="*/ 90 w 106"/>
                <a:gd name="T43" fmla="*/ 119 h 124"/>
                <a:gd name="T44" fmla="*/ 106 w 106"/>
                <a:gd name="T45" fmla="*/ 112 h 124"/>
                <a:gd name="T46" fmla="*/ 95 w 106"/>
                <a:gd name="T47" fmla="*/ 77 h 124"/>
                <a:gd name="T48" fmla="*/ 92 w 106"/>
                <a:gd name="T49" fmla="*/ 82 h 124"/>
                <a:gd name="T50" fmla="*/ 69 w 106"/>
                <a:gd name="T51" fmla="*/ 74 h 124"/>
                <a:gd name="T52" fmla="*/ 50 w 106"/>
                <a:gd name="T53" fmla="*/ 82 h 124"/>
                <a:gd name="T54" fmla="*/ 34 w 106"/>
                <a:gd name="T55" fmla="*/ 74 h 124"/>
                <a:gd name="T56" fmla="*/ 12 w 106"/>
                <a:gd name="T57" fmla="*/ 82 h 124"/>
                <a:gd name="T58" fmla="*/ 8 w 106"/>
                <a:gd name="T59" fmla="*/ 77 h 124"/>
                <a:gd name="T60" fmla="*/ 1 w 106"/>
                <a:gd name="T61" fmla="*/ 114 h 124"/>
                <a:gd name="T62" fmla="*/ 18 w 106"/>
                <a:gd name="T63" fmla="*/ 118 h 124"/>
                <a:gd name="T64" fmla="*/ 24 w 106"/>
                <a:gd name="T65" fmla="*/ 111 h 124"/>
                <a:gd name="T66" fmla="*/ 26 w 106"/>
                <a:gd name="T67" fmla="*/ 121 h 124"/>
                <a:gd name="T68" fmla="*/ 94 w 106"/>
                <a:gd name="T69" fmla="*/ 70 h 124"/>
                <a:gd name="T70" fmla="*/ 73 w 106"/>
                <a:gd name="T71" fmla="*/ 63 h 124"/>
                <a:gd name="T72" fmla="*/ 71 w 106"/>
                <a:gd name="T73" fmla="*/ 72 h 124"/>
                <a:gd name="T74" fmla="*/ 92 w 106"/>
                <a:gd name="T75" fmla="*/ 79 h 124"/>
                <a:gd name="T76" fmla="*/ 94 w 106"/>
                <a:gd name="T77" fmla="*/ 70 h 124"/>
                <a:gd name="T78" fmla="*/ 31 w 106"/>
                <a:gd name="T79" fmla="*/ 63 h 124"/>
                <a:gd name="T80" fmla="*/ 35 w 106"/>
                <a:gd name="T81" fmla="*/ 70 h 124"/>
                <a:gd name="T82" fmla="*/ 15 w 106"/>
                <a:gd name="T83" fmla="*/ 79 h 124"/>
                <a:gd name="T84" fmla="*/ 11 w 106"/>
                <a:gd name="T85" fmla="*/ 7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" h="124">
                  <a:moveTo>
                    <a:pt x="42" y="63"/>
                  </a:moveTo>
                  <a:cubicBezTo>
                    <a:pt x="45" y="67"/>
                    <a:pt x="48" y="72"/>
                    <a:pt x="51" y="77"/>
                  </a:cubicBezTo>
                  <a:cubicBezTo>
                    <a:pt x="52" y="79"/>
                    <a:pt x="53" y="79"/>
                    <a:pt x="55" y="77"/>
                  </a:cubicBezTo>
                  <a:cubicBezTo>
                    <a:pt x="58" y="72"/>
                    <a:pt x="60" y="67"/>
                    <a:pt x="63" y="63"/>
                  </a:cubicBezTo>
                  <a:cubicBezTo>
                    <a:pt x="64" y="61"/>
                    <a:pt x="65" y="61"/>
                    <a:pt x="65" y="63"/>
                  </a:cubicBezTo>
                  <a:cubicBezTo>
                    <a:pt x="66" y="66"/>
                    <a:pt x="66" y="68"/>
                    <a:pt x="67" y="71"/>
                  </a:cubicBezTo>
                  <a:cubicBezTo>
                    <a:pt x="67" y="72"/>
                    <a:pt x="67" y="72"/>
                    <a:pt x="66" y="73"/>
                  </a:cubicBezTo>
                  <a:cubicBezTo>
                    <a:pt x="62" y="75"/>
                    <a:pt x="58" y="77"/>
                    <a:pt x="55" y="79"/>
                  </a:cubicBezTo>
                  <a:cubicBezTo>
                    <a:pt x="53" y="80"/>
                    <a:pt x="52" y="80"/>
                    <a:pt x="51" y="79"/>
                  </a:cubicBezTo>
                  <a:cubicBezTo>
                    <a:pt x="47" y="77"/>
                    <a:pt x="43" y="75"/>
                    <a:pt x="39" y="73"/>
                  </a:cubicBezTo>
                  <a:cubicBezTo>
                    <a:pt x="39" y="72"/>
                    <a:pt x="38" y="72"/>
                    <a:pt x="38" y="71"/>
                  </a:cubicBezTo>
                  <a:cubicBezTo>
                    <a:pt x="39" y="68"/>
                    <a:pt x="39" y="66"/>
                    <a:pt x="40" y="63"/>
                  </a:cubicBezTo>
                  <a:cubicBezTo>
                    <a:pt x="40" y="61"/>
                    <a:pt x="41" y="61"/>
                    <a:pt x="42" y="63"/>
                  </a:cubicBezTo>
                  <a:moveTo>
                    <a:pt x="75" y="22"/>
                  </a:moveTo>
                  <a:cubicBezTo>
                    <a:pt x="76" y="23"/>
                    <a:pt x="77" y="24"/>
                    <a:pt x="79" y="25"/>
                  </a:cubicBezTo>
                  <a:cubicBezTo>
                    <a:pt x="80" y="27"/>
                    <a:pt x="79" y="27"/>
                    <a:pt x="77" y="27"/>
                  </a:cubicBezTo>
                  <a:cubicBezTo>
                    <a:pt x="61" y="24"/>
                    <a:pt x="42" y="24"/>
                    <a:pt x="26" y="28"/>
                  </a:cubicBezTo>
                  <a:cubicBezTo>
                    <a:pt x="24" y="28"/>
                    <a:pt x="23" y="28"/>
                    <a:pt x="25" y="26"/>
                  </a:cubicBezTo>
                  <a:cubicBezTo>
                    <a:pt x="26" y="25"/>
                    <a:pt x="27" y="24"/>
                    <a:pt x="28" y="23"/>
                  </a:cubicBezTo>
                  <a:cubicBezTo>
                    <a:pt x="29" y="23"/>
                    <a:pt x="29" y="22"/>
                    <a:pt x="29" y="21"/>
                  </a:cubicBezTo>
                  <a:cubicBezTo>
                    <a:pt x="30" y="9"/>
                    <a:pt x="37" y="0"/>
                    <a:pt x="52" y="0"/>
                  </a:cubicBezTo>
                  <a:cubicBezTo>
                    <a:pt x="66" y="0"/>
                    <a:pt x="72" y="9"/>
                    <a:pt x="74" y="20"/>
                  </a:cubicBezTo>
                  <a:cubicBezTo>
                    <a:pt x="74" y="21"/>
                    <a:pt x="74" y="22"/>
                    <a:pt x="75" y="22"/>
                  </a:cubicBezTo>
                  <a:moveTo>
                    <a:pt x="74" y="31"/>
                  </a:moveTo>
                  <a:cubicBezTo>
                    <a:pt x="76" y="43"/>
                    <a:pt x="66" y="55"/>
                    <a:pt x="53" y="55"/>
                  </a:cubicBezTo>
                  <a:cubicBezTo>
                    <a:pt x="40" y="55"/>
                    <a:pt x="30" y="44"/>
                    <a:pt x="32" y="31"/>
                  </a:cubicBezTo>
                  <a:cubicBezTo>
                    <a:pt x="32" y="30"/>
                    <a:pt x="33" y="29"/>
                    <a:pt x="33" y="29"/>
                  </a:cubicBezTo>
                  <a:cubicBezTo>
                    <a:pt x="46" y="27"/>
                    <a:pt x="59" y="27"/>
                    <a:pt x="72" y="29"/>
                  </a:cubicBezTo>
                  <a:cubicBezTo>
                    <a:pt x="73" y="29"/>
                    <a:pt x="73" y="30"/>
                    <a:pt x="74" y="31"/>
                  </a:cubicBezTo>
                  <a:moveTo>
                    <a:pt x="60" y="104"/>
                  </a:moveTo>
                  <a:cubicBezTo>
                    <a:pt x="66" y="105"/>
                    <a:pt x="72" y="104"/>
                    <a:pt x="77" y="104"/>
                  </a:cubicBezTo>
                  <a:cubicBezTo>
                    <a:pt x="78" y="104"/>
                    <a:pt x="79" y="104"/>
                    <a:pt x="79" y="105"/>
                  </a:cubicBezTo>
                  <a:cubicBezTo>
                    <a:pt x="79" y="106"/>
                    <a:pt x="79" y="107"/>
                    <a:pt x="79" y="108"/>
                  </a:cubicBezTo>
                  <a:cubicBezTo>
                    <a:pt x="79" y="109"/>
                    <a:pt x="78" y="110"/>
                    <a:pt x="77" y="110"/>
                  </a:cubicBezTo>
                  <a:cubicBezTo>
                    <a:pt x="72" y="110"/>
                    <a:pt x="66" y="110"/>
                    <a:pt x="60" y="110"/>
                  </a:cubicBezTo>
                  <a:cubicBezTo>
                    <a:pt x="59" y="110"/>
                    <a:pt x="59" y="110"/>
                    <a:pt x="59" y="109"/>
                  </a:cubicBezTo>
                  <a:cubicBezTo>
                    <a:pt x="59" y="108"/>
                    <a:pt x="59" y="107"/>
                    <a:pt x="59" y="105"/>
                  </a:cubicBezTo>
                  <a:cubicBezTo>
                    <a:pt x="59" y="105"/>
                    <a:pt x="59" y="104"/>
                    <a:pt x="60" y="104"/>
                  </a:cubicBezTo>
                  <a:moveTo>
                    <a:pt x="79" y="121"/>
                  </a:moveTo>
                  <a:cubicBezTo>
                    <a:pt x="80" y="121"/>
                    <a:pt x="81" y="120"/>
                    <a:pt x="81" y="119"/>
                  </a:cubicBezTo>
                  <a:cubicBezTo>
                    <a:pt x="82" y="111"/>
                    <a:pt x="82" y="111"/>
                    <a:pt x="82" y="111"/>
                  </a:cubicBezTo>
                  <a:cubicBezTo>
                    <a:pt x="82" y="108"/>
                    <a:pt x="82" y="107"/>
                    <a:pt x="84" y="110"/>
                  </a:cubicBezTo>
                  <a:cubicBezTo>
                    <a:pt x="85" y="113"/>
                    <a:pt x="86" y="115"/>
                    <a:pt x="87" y="118"/>
                  </a:cubicBezTo>
                  <a:cubicBezTo>
                    <a:pt x="88" y="119"/>
                    <a:pt x="89" y="119"/>
                    <a:pt x="90" y="119"/>
                  </a:cubicBezTo>
                  <a:cubicBezTo>
                    <a:pt x="95" y="118"/>
                    <a:pt x="99" y="116"/>
                    <a:pt x="104" y="114"/>
                  </a:cubicBezTo>
                  <a:cubicBezTo>
                    <a:pt x="105" y="114"/>
                    <a:pt x="106" y="113"/>
                    <a:pt x="106" y="112"/>
                  </a:cubicBezTo>
                  <a:cubicBezTo>
                    <a:pt x="104" y="99"/>
                    <a:pt x="102" y="87"/>
                    <a:pt x="97" y="77"/>
                  </a:cubicBezTo>
                  <a:cubicBezTo>
                    <a:pt x="96" y="76"/>
                    <a:pt x="96" y="76"/>
                    <a:pt x="95" y="77"/>
                  </a:cubicBezTo>
                  <a:cubicBezTo>
                    <a:pt x="94" y="79"/>
                    <a:pt x="94" y="80"/>
                    <a:pt x="93" y="82"/>
                  </a:cubicBezTo>
                  <a:cubicBezTo>
                    <a:pt x="93" y="82"/>
                    <a:pt x="92" y="83"/>
                    <a:pt x="92" y="82"/>
                  </a:cubicBezTo>
                  <a:cubicBezTo>
                    <a:pt x="85" y="80"/>
                    <a:pt x="78" y="77"/>
                    <a:pt x="71" y="74"/>
                  </a:cubicBezTo>
                  <a:cubicBezTo>
                    <a:pt x="70" y="74"/>
                    <a:pt x="69" y="74"/>
                    <a:pt x="69" y="74"/>
                  </a:cubicBezTo>
                  <a:cubicBezTo>
                    <a:pt x="64" y="77"/>
                    <a:pt x="60" y="79"/>
                    <a:pt x="55" y="82"/>
                  </a:cubicBezTo>
                  <a:cubicBezTo>
                    <a:pt x="53" y="83"/>
                    <a:pt x="52" y="83"/>
                    <a:pt x="50" y="82"/>
                  </a:cubicBezTo>
                  <a:cubicBezTo>
                    <a:pt x="46" y="79"/>
                    <a:pt x="41" y="77"/>
                    <a:pt x="37" y="74"/>
                  </a:cubicBezTo>
                  <a:cubicBezTo>
                    <a:pt x="36" y="74"/>
                    <a:pt x="35" y="74"/>
                    <a:pt x="34" y="74"/>
                  </a:cubicBezTo>
                  <a:cubicBezTo>
                    <a:pt x="27" y="77"/>
                    <a:pt x="21" y="80"/>
                    <a:pt x="14" y="82"/>
                  </a:cubicBezTo>
                  <a:cubicBezTo>
                    <a:pt x="13" y="83"/>
                    <a:pt x="12" y="82"/>
                    <a:pt x="12" y="82"/>
                  </a:cubicBezTo>
                  <a:cubicBezTo>
                    <a:pt x="12" y="80"/>
                    <a:pt x="11" y="79"/>
                    <a:pt x="10" y="77"/>
                  </a:cubicBezTo>
                  <a:cubicBezTo>
                    <a:pt x="10" y="76"/>
                    <a:pt x="9" y="76"/>
                    <a:pt x="8" y="77"/>
                  </a:cubicBezTo>
                  <a:cubicBezTo>
                    <a:pt x="3" y="87"/>
                    <a:pt x="1" y="99"/>
                    <a:pt x="0" y="112"/>
                  </a:cubicBezTo>
                  <a:cubicBezTo>
                    <a:pt x="0" y="113"/>
                    <a:pt x="0" y="114"/>
                    <a:pt x="1" y="114"/>
                  </a:cubicBezTo>
                  <a:cubicBezTo>
                    <a:pt x="6" y="116"/>
                    <a:pt x="11" y="118"/>
                    <a:pt x="16" y="119"/>
                  </a:cubicBezTo>
                  <a:cubicBezTo>
                    <a:pt x="17" y="119"/>
                    <a:pt x="18" y="119"/>
                    <a:pt x="18" y="118"/>
                  </a:cubicBezTo>
                  <a:cubicBezTo>
                    <a:pt x="19" y="115"/>
                    <a:pt x="20" y="113"/>
                    <a:pt x="22" y="110"/>
                  </a:cubicBezTo>
                  <a:cubicBezTo>
                    <a:pt x="23" y="107"/>
                    <a:pt x="24" y="108"/>
                    <a:pt x="24" y="111"/>
                  </a:cubicBezTo>
                  <a:cubicBezTo>
                    <a:pt x="24" y="114"/>
                    <a:pt x="24" y="116"/>
                    <a:pt x="24" y="119"/>
                  </a:cubicBezTo>
                  <a:cubicBezTo>
                    <a:pt x="24" y="120"/>
                    <a:pt x="25" y="121"/>
                    <a:pt x="26" y="121"/>
                  </a:cubicBezTo>
                  <a:cubicBezTo>
                    <a:pt x="43" y="124"/>
                    <a:pt x="63" y="124"/>
                    <a:pt x="79" y="121"/>
                  </a:cubicBezTo>
                  <a:moveTo>
                    <a:pt x="94" y="70"/>
                  </a:moveTo>
                  <a:cubicBezTo>
                    <a:pt x="88" y="68"/>
                    <a:pt x="81" y="65"/>
                    <a:pt x="75" y="63"/>
                  </a:cubicBezTo>
                  <a:cubicBezTo>
                    <a:pt x="74" y="62"/>
                    <a:pt x="74" y="63"/>
                    <a:pt x="73" y="63"/>
                  </a:cubicBezTo>
                  <a:cubicBezTo>
                    <a:pt x="71" y="70"/>
                    <a:pt x="71" y="70"/>
                    <a:pt x="71" y="70"/>
                  </a:cubicBezTo>
                  <a:cubicBezTo>
                    <a:pt x="70" y="71"/>
                    <a:pt x="71" y="71"/>
                    <a:pt x="71" y="72"/>
                  </a:cubicBezTo>
                  <a:cubicBezTo>
                    <a:pt x="78" y="74"/>
                    <a:pt x="84" y="77"/>
                    <a:pt x="90" y="79"/>
                  </a:cubicBezTo>
                  <a:cubicBezTo>
                    <a:pt x="91" y="79"/>
                    <a:pt x="91" y="79"/>
                    <a:pt x="92" y="79"/>
                  </a:cubicBezTo>
                  <a:cubicBezTo>
                    <a:pt x="93" y="76"/>
                    <a:pt x="94" y="74"/>
                    <a:pt x="94" y="72"/>
                  </a:cubicBezTo>
                  <a:cubicBezTo>
                    <a:pt x="95" y="71"/>
                    <a:pt x="94" y="70"/>
                    <a:pt x="94" y="70"/>
                  </a:cubicBezTo>
                  <a:moveTo>
                    <a:pt x="11" y="70"/>
                  </a:moveTo>
                  <a:cubicBezTo>
                    <a:pt x="18" y="68"/>
                    <a:pt x="24" y="65"/>
                    <a:pt x="31" y="63"/>
                  </a:cubicBezTo>
                  <a:cubicBezTo>
                    <a:pt x="31" y="62"/>
                    <a:pt x="32" y="63"/>
                    <a:pt x="32" y="63"/>
                  </a:cubicBezTo>
                  <a:cubicBezTo>
                    <a:pt x="33" y="66"/>
                    <a:pt x="34" y="68"/>
                    <a:pt x="35" y="70"/>
                  </a:cubicBezTo>
                  <a:cubicBezTo>
                    <a:pt x="35" y="71"/>
                    <a:pt x="35" y="71"/>
                    <a:pt x="34" y="72"/>
                  </a:cubicBezTo>
                  <a:cubicBezTo>
                    <a:pt x="28" y="74"/>
                    <a:pt x="21" y="77"/>
                    <a:pt x="15" y="79"/>
                  </a:cubicBezTo>
                  <a:cubicBezTo>
                    <a:pt x="14" y="79"/>
                    <a:pt x="14" y="79"/>
                    <a:pt x="14" y="79"/>
                  </a:cubicBezTo>
                  <a:cubicBezTo>
                    <a:pt x="11" y="72"/>
                    <a:pt x="11" y="72"/>
                    <a:pt x="11" y="72"/>
                  </a:cubicBezTo>
                  <a:cubicBezTo>
                    <a:pt x="11" y="71"/>
                    <a:pt x="11" y="70"/>
                    <a:pt x="11" y="70"/>
                  </a:cubicBezTo>
                </a:path>
              </a:pathLst>
            </a:custGeom>
            <a:solidFill>
              <a:srgbClr val="5E915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378574" y="3896685"/>
              <a:ext cx="979435" cy="160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t" anchorCtr="0">
              <a:spAutoFit/>
            </a:bodyPr>
            <a:lstStyle/>
            <a:p>
              <a:pPr marL="88900" indent="-88900" defTabSz="577332">
                <a:lnSpc>
                  <a:spcPct val="120000"/>
                </a:lnSpc>
                <a:buClr>
                  <a:schemeClr val="tx1">
                    <a:lumMod val="75000"/>
                    <a:lumOff val="25000"/>
                  </a:schemeClr>
                </a:buClr>
                <a:buSzPct val="90000"/>
                <a:buFont typeface="Wingdings" pitchFamily="2" charset="2"/>
                <a:buChar char="§"/>
              </a:pPr>
              <a:r>
                <a:rPr lang="ko-KR" altLang="en-US" sz="10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개발 프로그래머</a:t>
              </a:r>
              <a:endParaRPr lang="en-US" altLang="ko-KR" sz="1000" kern="0" spc="-50" dirty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7118574" y="3880942"/>
            <a:ext cx="1599752" cy="582664"/>
            <a:chOff x="2294068" y="3474321"/>
            <a:chExt cx="1599752" cy="582664"/>
          </a:xfrm>
        </p:grpSpPr>
        <p:grpSp>
          <p:nvGrpSpPr>
            <p:cNvPr id="56" name="그룹 55"/>
            <p:cNvGrpSpPr/>
            <p:nvPr/>
          </p:nvGrpSpPr>
          <p:grpSpPr>
            <a:xfrm>
              <a:off x="2294068" y="3474321"/>
              <a:ext cx="1599752" cy="319243"/>
              <a:chOff x="3611880" y="3909857"/>
              <a:chExt cx="1599752" cy="319243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3611880" y="3909857"/>
                <a:ext cx="1599752" cy="319243"/>
              </a:xfrm>
              <a:prstGeom prst="roundRect">
                <a:avLst>
                  <a:gd name="adj" fmla="val 50000"/>
                </a:avLst>
              </a:prstGeom>
              <a:solidFill>
                <a:srgbClr val="A7C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Ins="36000" rtlCol="0" anchor="ctr"/>
              <a:lstStyle/>
              <a:p>
                <a:r>
                  <a:rPr lang="ko-KR" altLang="en-US" sz="1200" b="1" spc="-50" dirty="0" smtClean="0">
                    <a:ln w="3175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조현</a:t>
                </a:r>
                <a:r>
                  <a:rPr lang="ko-KR" altLang="en-US" sz="1200" b="1" spc="-50" dirty="0">
                    <a:ln w="3175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민</a:t>
                </a:r>
                <a:endParaRPr lang="en-US" altLang="ko-KR" sz="1200" b="1" spc="-50" dirty="0">
                  <a:ln w="3175"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3649980" y="3943034"/>
                <a:ext cx="252890" cy="2528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57" name="Freeform 32"/>
            <p:cNvSpPr>
              <a:spLocks noEditPoints="1"/>
            </p:cNvSpPr>
            <p:nvPr/>
          </p:nvSpPr>
          <p:spPr bwMode="auto">
            <a:xfrm>
              <a:off x="2378574" y="3531546"/>
              <a:ext cx="158750" cy="185738"/>
            </a:xfrm>
            <a:custGeom>
              <a:avLst/>
              <a:gdLst>
                <a:gd name="T0" fmla="*/ 51 w 106"/>
                <a:gd name="T1" fmla="*/ 77 h 124"/>
                <a:gd name="T2" fmla="*/ 63 w 106"/>
                <a:gd name="T3" fmla="*/ 63 h 124"/>
                <a:gd name="T4" fmla="*/ 67 w 106"/>
                <a:gd name="T5" fmla="*/ 71 h 124"/>
                <a:gd name="T6" fmla="*/ 55 w 106"/>
                <a:gd name="T7" fmla="*/ 79 h 124"/>
                <a:gd name="T8" fmla="*/ 39 w 106"/>
                <a:gd name="T9" fmla="*/ 73 h 124"/>
                <a:gd name="T10" fmla="*/ 40 w 106"/>
                <a:gd name="T11" fmla="*/ 63 h 124"/>
                <a:gd name="T12" fmla="*/ 75 w 106"/>
                <a:gd name="T13" fmla="*/ 22 h 124"/>
                <a:gd name="T14" fmla="*/ 77 w 106"/>
                <a:gd name="T15" fmla="*/ 27 h 124"/>
                <a:gd name="T16" fmla="*/ 25 w 106"/>
                <a:gd name="T17" fmla="*/ 26 h 124"/>
                <a:gd name="T18" fmla="*/ 29 w 106"/>
                <a:gd name="T19" fmla="*/ 21 h 124"/>
                <a:gd name="T20" fmla="*/ 74 w 106"/>
                <a:gd name="T21" fmla="*/ 20 h 124"/>
                <a:gd name="T22" fmla="*/ 74 w 106"/>
                <a:gd name="T23" fmla="*/ 31 h 124"/>
                <a:gd name="T24" fmla="*/ 32 w 106"/>
                <a:gd name="T25" fmla="*/ 31 h 124"/>
                <a:gd name="T26" fmla="*/ 72 w 106"/>
                <a:gd name="T27" fmla="*/ 29 h 124"/>
                <a:gd name="T28" fmla="*/ 60 w 106"/>
                <a:gd name="T29" fmla="*/ 104 h 124"/>
                <a:gd name="T30" fmla="*/ 79 w 106"/>
                <a:gd name="T31" fmla="*/ 105 h 124"/>
                <a:gd name="T32" fmla="*/ 77 w 106"/>
                <a:gd name="T33" fmla="*/ 110 h 124"/>
                <a:gd name="T34" fmla="*/ 59 w 106"/>
                <a:gd name="T35" fmla="*/ 109 h 124"/>
                <a:gd name="T36" fmla="*/ 60 w 106"/>
                <a:gd name="T37" fmla="*/ 104 h 124"/>
                <a:gd name="T38" fmla="*/ 81 w 106"/>
                <a:gd name="T39" fmla="*/ 119 h 124"/>
                <a:gd name="T40" fmla="*/ 84 w 106"/>
                <a:gd name="T41" fmla="*/ 110 h 124"/>
                <a:gd name="T42" fmla="*/ 90 w 106"/>
                <a:gd name="T43" fmla="*/ 119 h 124"/>
                <a:gd name="T44" fmla="*/ 106 w 106"/>
                <a:gd name="T45" fmla="*/ 112 h 124"/>
                <a:gd name="T46" fmla="*/ 95 w 106"/>
                <a:gd name="T47" fmla="*/ 77 h 124"/>
                <a:gd name="T48" fmla="*/ 92 w 106"/>
                <a:gd name="T49" fmla="*/ 82 h 124"/>
                <a:gd name="T50" fmla="*/ 69 w 106"/>
                <a:gd name="T51" fmla="*/ 74 h 124"/>
                <a:gd name="T52" fmla="*/ 50 w 106"/>
                <a:gd name="T53" fmla="*/ 82 h 124"/>
                <a:gd name="T54" fmla="*/ 34 w 106"/>
                <a:gd name="T55" fmla="*/ 74 h 124"/>
                <a:gd name="T56" fmla="*/ 12 w 106"/>
                <a:gd name="T57" fmla="*/ 82 h 124"/>
                <a:gd name="T58" fmla="*/ 8 w 106"/>
                <a:gd name="T59" fmla="*/ 77 h 124"/>
                <a:gd name="T60" fmla="*/ 1 w 106"/>
                <a:gd name="T61" fmla="*/ 114 h 124"/>
                <a:gd name="T62" fmla="*/ 18 w 106"/>
                <a:gd name="T63" fmla="*/ 118 h 124"/>
                <a:gd name="T64" fmla="*/ 24 w 106"/>
                <a:gd name="T65" fmla="*/ 111 h 124"/>
                <a:gd name="T66" fmla="*/ 26 w 106"/>
                <a:gd name="T67" fmla="*/ 121 h 124"/>
                <a:gd name="T68" fmla="*/ 94 w 106"/>
                <a:gd name="T69" fmla="*/ 70 h 124"/>
                <a:gd name="T70" fmla="*/ 73 w 106"/>
                <a:gd name="T71" fmla="*/ 63 h 124"/>
                <a:gd name="T72" fmla="*/ 71 w 106"/>
                <a:gd name="T73" fmla="*/ 72 h 124"/>
                <a:gd name="T74" fmla="*/ 92 w 106"/>
                <a:gd name="T75" fmla="*/ 79 h 124"/>
                <a:gd name="T76" fmla="*/ 94 w 106"/>
                <a:gd name="T77" fmla="*/ 70 h 124"/>
                <a:gd name="T78" fmla="*/ 31 w 106"/>
                <a:gd name="T79" fmla="*/ 63 h 124"/>
                <a:gd name="T80" fmla="*/ 35 w 106"/>
                <a:gd name="T81" fmla="*/ 70 h 124"/>
                <a:gd name="T82" fmla="*/ 15 w 106"/>
                <a:gd name="T83" fmla="*/ 79 h 124"/>
                <a:gd name="T84" fmla="*/ 11 w 106"/>
                <a:gd name="T85" fmla="*/ 7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" h="124">
                  <a:moveTo>
                    <a:pt x="42" y="63"/>
                  </a:moveTo>
                  <a:cubicBezTo>
                    <a:pt x="45" y="67"/>
                    <a:pt x="48" y="72"/>
                    <a:pt x="51" y="77"/>
                  </a:cubicBezTo>
                  <a:cubicBezTo>
                    <a:pt x="52" y="79"/>
                    <a:pt x="53" y="79"/>
                    <a:pt x="55" y="77"/>
                  </a:cubicBezTo>
                  <a:cubicBezTo>
                    <a:pt x="58" y="72"/>
                    <a:pt x="60" y="67"/>
                    <a:pt x="63" y="63"/>
                  </a:cubicBezTo>
                  <a:cubicBezTo>
                    <a:pt x="64" y="61"/>
                    <a:pt x="65" y="61"/>
                    <a:pt x="65" y="63"/>
                  </a:cubicBezTo>
                  <a:cubicBezTo>
                    <a:pt x="66" y="66"/>
                    <a:pt x="66" y="68"/>
                    <a:pt x="67" y="71"/>
                  </a:cubicBezTo>
                  <a:cubicBezTo>
                    <a:pt x="67" y="72"/>
                    <a:pt x="67" y="72"/>
                    <a:pt x="66" y="73"/>
                  </a:cubicBezTo>
                  <a:cubicBezTo>
                    <a:pt x="62" y="75"/>
                    <a:pt x="58" y="77"/>
                    <a:pt x="55" y="79"/>
                  </a:cubicBezTo>
                  <a:cubicBezTo>
                    <a:pt x="53" y="80"/>
                    <a:pt x="52" y="80"/>
                    <a:pt x="51" y="79"/>
                  </a:cubicBezTo>
                  <a:cubicBezTo>
                    <a:pt x="47" y="77"/>
                    <a:pt x="43" y="75"/>
                    <a:pt x="39" y="73"/>
                  </a:cubicBezTo>
                  <a:cubicBezTo>
                    <a:pt x="39" y="72"/>
                    <a:pt x="38" y="72"/>
                    <a:pt x="38" y="71"/>
                  </a:cubicBezTo>
                  <a:cubicBezTo>
                    <a:pt x="39" y="68"/>
                    <a:pt x="39" y="66"/>
                    <a:pt x="40" y="63"/>
                  </a:cubicBezTo>
                  <a:cubicBezTo>
                    <a:pt x="40" y="61"/>
                    <a:pt x="41" y="61"/>
                    <a:pt x="42" y="63"/>
                  </a:cubicBezTo>
                  <a:moveTo>
                    <a:pt x="75" y="22"/>
                  </a:moveTo>
                  <a:cubicBezTo>
                    <a:pt x="76" y="23"/>
                    <a:pt x="77" y="24"/>
                    <a:pt x="79" y="25"/>
                  </a:cubicBezTo>
                  <a:cubicBezTo>
                    <a:pt x="80" y="27"/>
                    <a:pt x="79" y="27"/>
                    <a:pt x="77" y="27"/>
                  </a:cubicBezTo>
                  <a:cubicBezTo>
                    <a:pt x="61" y="24"/>
                    <a:pt x="42" y="24"/>
                    <a:pt x="26" y="28"/>
                  </a:cubicBezTo>
                  <a:cubicBezTo>
                    <a:pt x="24" y="28"/>
                    <a:pt x="23" y="28"/>
                    <a:pt x="25" y="26"/>
                  </a:cubicBezTo>
                  <a:cubicBezTo>
                    <a:pt x="26" y="25"/>
                    <a:pt x="27" y="24"/>
                    <a:pt x="28" y="23"/>
                  </a:cubicBezTo>
                  <a:cubicBezTo>
                    <a:pt x="29" y="23"/>
                    <a:pt x="29" y="22"/>
                    <a:pt x="29" y="21"/>
                  </a:cubicBezTo>
                  <a:cubicBezTo>
                    <a:pt x="30" y="9"/>
                    <a:pt x="37" y="0"/>
                    <a:pt x="52" y="0"/>
                  </a:cubicBezTo>
                  <a:cubicBezTo>
                    <a:pt x="66" y="0"/>
                    <a:pt x="72" y="9"/>
                    <a:pt x="74" y="20"/>
                  </a:cubicBezTo>
                  <a:cubicBezTo>
                    <a:pt x="74" y="21"/>
                    <a:pt x="74" y="22"/>
                    <a:pt x="75" y="22"/>
                  </a:cubicBezTo>
                  <a:moveTo>
                    <a:pt x="74" y="31"/>
                  </a:moveTo>
                  <a:cubicBezTo>
                    <a:pt x="76" y="43"/>
                    <a:pt x="66" y="55"/>
                    <a:pt x="53" y="55"/>
                  </a:cubicBezTo>
                  <a:cubicBezTo>
                    <a:pt x="40" y="55"/>
                    <a:pt x="30" y="44"/>
                    <a:pt x="32" y="31"/>
                  </a:cubicBezTo>
                  <a:cubicBezTo>
                    <a:pt x="32" y="30"/>
                    <a:pt x="33" y="29"/>
                    <a:pt x="33" y="29"/>
                  </a:cubicBezTo>
                  <a:cubicBezTo>
                    <a:pt x="46" y="27"/>
                    <a:pt x="59" y="27"/>
                    <a:pt x="72" y="29"/>
                  </a:cubicBezTo>
                  <a:cubicBezTo>
                    <a:pt x="73" y="29"/>
                    <a:pt x="73" y="30"/>
                    <a:pt x="74" y="31"/>
                  </a:cubicBezTo>
                  <a:moveTo>
                    <a:pt x="60" y="104"/>
                  </a:moveTo>
                  <a:cubicBezTo>
                    <a:pt x="66" y="105"/>
                    <a:pt x="72" y="104"/>
                    <a:pt x="77" y="104"/>
                  </a:cubicBezTo>
                  <a:cubicBezTo>
                    <a:pt x="78" y="104"/>
                    <a:pt x="79" y="104"/>
                    <a:pt x="79" y="105"/>
                  </a:cubicBezTo>
                  <a:cubicBezTo>
                    <a:pt x="79" y="106"/>
                    <a:pt x="79" y="107"/>
                    <a:pt x="79" y="108"/>
                  </a:cubicBezTo>
                  <a:cubicBezTo>
                    <a:pt x="79" y="109"/>
                    <a:pt x="78" y="110"/>
                    <a:pt x="77" y="110"/>
                  </a:cubicBezTo>
                  <a:cubicBezTo>
                    <a:pt x="72" y="110"/>
                    <a:pt x="66" y="110"/>
                    <a:pt x="60" y="110"/>
                  </a:cubicBezTo>
                  <a:cubicBezTo>
                    <a:pt x="59" y="110"/>
                    <a:pt x="59" y="110"/>
                    <a:pt x="59" y="109"/>
                  </a:cubicBezTo>
                  <a:cubicBezTo>
                    <a:pt x="59" y="108"/>
                    <a:pt x="59" y="107"/>
                    <a:pt x="59" y="105"/>
                  </a:cubicBezTo>
                  <a:cubicBezTo>
                    <a:pt x="59" y="105"/>
                    <a:pt x="59" y="104"/>
                    <a:pt x="60" y="104"/>
                  </a:cubicBezTo>
                  <a:moveTo>
                    <a:pt x="79" y="121"/>
                  </a:moveTo>
                  <a:cubicBezTo>
                    <a:pt x="80" y="121"/>
                    <a:pt x="81" y="120"/>
                    <a:pt x="81" y="119"/>
                  </a:cubicBezTo>
                  <a:cubicBezTo>
                    <a:pt x="82" y="111"/>
                    <a:pt x="82" y="111"/>
                    <a:pt x="82" y="111"/>
                  </a:cubicBezTo>
                  <a:cubicBezTo>
                    <a:pt x="82" y="108"/>
                    <a:pt x="82" y="107"/>
                    <a:pt x="84" y="110"/>
                  </a:cubicBezTo>
                  <a:cubicBezTo>
                    <a:pt x="85" y="113"/>
                    <a:pt x="86" y="115"/>
                    <a:pt x="87" y="118"/>
                  </a:cubicBezTo>
                  <a:cubicBezTo>
                    <a:pt x="88" y="119"/>
                    <a:pt x="89" y="119"/>
                    <a:pt x="90" y="119"/>
                  </a:cubicBezTo>
                  <a:cubicBezTo>
                    <a:pt x="95" y="118"/>
                    <a:pt x="99" y="116"/>
                    <a:pt x="104" y="114"/>
                  </a:cubicBezTo>
                  <a:cubicBezTo>
                    <a:pt x="105" y="114"/>
                    <a:pt x="106" y="113"/>
                    <a:pt x="106" y="112"/>
                  </a:cubicBezTo>
                  <a:cubicBezTo>
                    <a:pt x="104" y="99"/>
                    <a:pt x="102" y="87"/>
                    <a:pt x="97" y="77"/>
                  </a:cubicBezTo>
                  <a:cubicBezTo>
                    <a:pt x="96" y="76"/>
                    <a:pt x="96" y="76"/>
                    <a:pt x="95" y="77"/>
                  </a:cubicBezTo>
                  <a:cubicBezTo>
                    <a:pt x="94" y="79"/>
                    <a:pt x="94" y="80"/>
                    <a:pt x="93" y="82"/>
                  </a:cubicBezTo>
                  <a:cubicBezTo>
                    <a:pt x="93" y="82"/>
                    <a:pt x="92" y="83"/>
                    <a:pt x="92" y="82"/>
                  </a:cubicBezTo>
                  <a:cubicBezTo>
                    <a:pt x="85" y="80"/>
                    <a:pt x="78" y="77"/>
                    <a:pt x="71" y="74"/>
                  </a:cubicBezTo>
                  <a:cubicBezTo>
                    <a:pt x="70" y="74"/>
                    <a:pt x="69" y="74"/>
                    <a:pt x="69" y="74"/>
                  </a:cubicBezTo>
                  <a:cubicBezTo>
                    <a:pt x="64" y="77"/>
                    <a:pt x="60" y="79"/>
                    <a:pt x="55" y="82"/>
                  </a:cubicBezTo>
                  <a:cubicBezTo>
                    <a:pt x="53" y="83"/>
                    <a:pt x="52" y="83"/>
                    <a:pt x="50" y="82"/>
                  </a:cubicBezTo>
                  <a:cubicBezTo>
                    <a:pt x="46" y="79"/>
                    <a:pt x="41" y="77"/>
                    <a:pt x="37" y="74"/>
                  </a:cubicBezTo>
                  <a:cubicBezTo>
                    <a:pt x="36" y="74"/>
                    <a:pt x="35" y="74"/>
                    <a:pt x="34" y="74"/>
                  </a:cubicBezTo>
                  <a:cubicBezTo>
                    <a:pt x="27" y="77"/>
                    <a:pt x="21" y="80"/>
                    <a:pt x="14" y="82"/>
                  </a:cubicBezTo>
                  <a:cubicBezTo>
                    <a:pt x="13" y="83"/>
                    <a:pt x="12" y="82"/>
                    <a:pt x="12" y="82"/>
                  </a:cubicBezTo>
                  <a:cubicBezTo>
                    <a:pt x="12" y="80"/>
                    <a:pt x="11" y="79"/>
                    <a:pt x="10" y="77"/>
                  </a:cubicBezTo>
                  <a:cubicBezTo>
                    <a:pt x="10" y="76"/>
                    <a:pt x="9" y="76"/>
                    <a:pt x="8" y="77"/>
                  </a:cubicBezTo>
                  <a:cubicBezTo>
                    <a:pt x="3" y="87"/>
                    <a:pt x="1" y="99"/>
                    <a:pt x="0" y="112"/>
                  </a:cubicBezTo>
                  <a:cubicBezTo>
                    <a:pt x="0" y="113"/>
                    <a:pt x="0" y="114"/>
                    <a:pt x="1" y="114"/>
                  </a:cubicBezTo>
                  <a:cubicBezTo>
                    <a:pt x="6" y="116"/>
                    <a:pt x="11" y="118"/>
                    <a:pt x="16" y="119"/>
                  </a:cubicBezTo>
                  <a:cubicBezTo>
                    <a:pt x="17" y="119"/>
                    <a:pt x="18" y="119"/>
                    <a:pt x="18" y="118"/>
                  </a:cubicBezTo>
                  <a:cubicBezTo>
                    <a:pt x="19" y="115"/>
                    <a:pt x="20" y="113"/>
                    <a:pt x="22" y="110"/>
                  </a:cubicBezTo>
                  <a:cubicBezTo>
                    <a:pt x="23" y="107"/>
                    <a:pt x="24" y="108"/>
                    <a:pt x="24" y="111"/>
                  </a:cubicBezTo>
                  <a:cubicBezTo>
                    <a:pt x="24" y="114"/>
                    <a:pt x="24" y="116"/>
                    <a:pt x="24" y="119"/>
                  </a:cubicBezTo>
                  <a:cubicBezTo>
                    <a:pt x="24" y="120"/>
                    <a:pt x="25" y="121"/>
                    <a:pt x="26" y="121"/>
                  </a:cubicBezTo>
                  <a:cubicBezTo>
                    <a:pt x="43" y="124"/>
                    <a:pt x="63" y="124"/>
                    <a:pt x="79" y="121"/>
                  </a:cubicBezTo>
                  <a:moveTo>
                    <a:pt x="94" y="70"/>
                  </a:moveTo>
                  <a:cubicBezTo>
                    <a:pt x="88" y="68"/>
                    <a:pt x="81" y="65"/>
                    <a:pt x="75" y="63"/>
                  </a:cubicBezTo>
                  <a:cubicBezTo>
                    <a:pt x="74" y="62"/>
                    <a:pt x="74" y="63"/>
                    <a:pt x="73" y="63"/>
                  </a:cubicBezTo>
                  <a:cubicBezTo>
                    <a:pt x="71" y="70"/>
                    <a:pt x="71" y="70"/>
                    <a:pt x="71" y="70"/>
                  </a:cubicBezTo>
                  <a:cubicBezTo>
                    <a:pt x="70" y="71"/>
                    <a:pt x="71" y="71"/>
                    <a:pt x="71" y="72"/>
                  </a:cubicBezTo>
                  <a:cubicBezTo>
                    <a:pt x="78" y="74"/>
                    <a:pt x="84" y="77"/>
                    <a:pt x="90" y="79"/>
                  </a:cubicBezTo>
                  <a:cubicBezTo>
                    <a:pt x="91" y="79"/>
                    <a:pt x="91" y="79"/>
                    <a:pt x="92" y="79"/>
                  </a:cubicBezTo>
                  <a:cubicBezTo>
                    <a:pt x="93" y="76"/>
                    <a:pt x="94" y="74"/>
                    <a:pt x="94" y="72"/>
                  </a:cubicBezTo>
                  <a:cubicBezTo>
                    <a:pt x="95" y="71"/>
                    <a:pt x="94" y="70"/>
                    <a:pt x="94" y="70"/>
                  </a:cubicBezTo>
                  <a:moveTo>
                    <a:pt x="11" y="70"/>
                  </a:moveTo>
                  <a:cubicBezTo>
                    <a:pt x="18" y="68"/>
                    <a:pt x="24" y="65"/>
                    <a:pt x="31" y="63"/>
                  </a:cubicBezTo>
                  <a:cubicBezTo>
                    <a:pt x="31" y="62"/>
                    <a:pt x="32" y="63"/>
                    <a:pt x="32" y="63"/>
                  </a:cubicBezTo>
                  <a:cubicBezTo>
                    <a:pt x="33" y="66"/>
                    <a:pt x="34" y="68"/>
                    <a:pt x="35" y="70"/>
                  </a:cubicBezTo>
                  <a:cubicBezTo>
                    <a:pt x="35" y="71"/>
                    <a:pt x="35" y="71"/>
                    <a:pt x="34" y="72"/>
                  </a:cubicBezTo>
                  <a:cubicBezTo>
                    <a:pt x="28" y="74"/>
                    <a:pt x="21" y="77"/>
                    <a:pt x="15" y="79"/>
                  </a:cubicBezTo>
                  <a:cubicBezTo>
                    <a:pt x="14" y="79"/>
                    <a:pt x="14" y="79"/>
                    <a:pt x="14" y="79"/>
                  </a:cubicBezTo>
                  <a:cubicBezTo>
                    <a:pt x="11" y="72"/>
                    <a:pt x="11" y="72"/>
                    <a:pt x="11" y="72"/>
                  </a:cubicBezTo>
                  <a:cubicBezTo>
                    <a:pt x="11" y="71"/>
                    <a:pt x="11" y="70"/>
                    <a:pt x="11" y="70"/>
                  </a:cubicBezTo>
                </a:path>
              </a:pathLst>
            </a:custGeom>
            <a:solidFill>
              <a:srgbClr val="5E915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378574" y="3896685"/>
              <a:ext cx="979435" cy="160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t" anchorCtr="0">
              <a:spAutoFit/>
            </a:bodyPr>
            <a:lstStyle/>
            <a:p>
              <a:pPr marL="88900" indent="-88900" defTabSz="577332">
                <a:lnSpc>
                  <a:spcPct val="120000"/>
                </a:lnSpc>
                <a:buClr>
                  <a:schemeClr val="tx1">
                    <a:lumMod val="75000"/>
                    <a:lumOff val="25000"/>
                  </a:schemeClr>
                </a:buClr>
                <a:buSzPct val="90000"/>
                <a:buFont typeface="Wingdings" pitchFamily="2" charset="2"/>
                <a:buChar char="§"/>
              </a:pPr>
              <a:r>
                <a:rPr lang="ko-KR" altLang="en-US" sz="10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개발 프로그래머</a:t>
              </a:r>
              <a:endParaRPr lang="en-US" altLang="ko-KR" sz="1000" kern="0" spc="-50" dirty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71" name="꺾인 연결선 70"/>
          <p:cNvCxnSpPr>
            <a:stCxn id="46" idx="0"/>
            <a:endCxn id="59" idx="0"/>
          </p:cNvCxnSpPr>
          <p:nvPr/>
        </p:nvCxnSpPr>
        <p:spPr>
          <a:xfrm rot="5400000" flipH="1" flipV="1">
            <a:off x="6096000" y="2058492"/>
            <a:ext cx="12700" cy="3644900"/>
          </a:xfrm>
          <a:prstGeom prst="bentConnector3">
            <a:avLst>
              <a:gd name="adj1" fmla="val 180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V="1">
            <a:off x="6102352" y="2870166"/>
            <a:ext cx="0" cy="7954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9097639" y="1911261"/>
            <a:ext cx="4796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spc="-50" dirty="0" smtClean="0">
                <a:ln w="3175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계급</a:t>
            </a:r>
            <a:endParaRPr lang="en-US" altLang="ko-KR" sz="1200" spc="-50" dirty="0" smtClean="0">
              <a:ln w="3175"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14" name="그룹 113"/>
          <p:cNvGrpSpPr/>
          <p:nvPr/>
        </p:nvGrpSpPr>
        <p:grpSpPr>
          <a:xfrm>
            <a:off x="9901290" y="1780486"/>
            <a:ext cx="1142630" cy="532399"/>
            <a:chOff x="10142590" y="1525403"/>
            <a:chExt cx="1142630" cy="532399"/>
          </a:xfrm>
        </p:grpSpPr>
        <p:grpSp>
          <p:nvGrpSpPr>
            <p:cNvPr id="98" name="그룹 97"/>
            <p:cNvGrpSpPr/>
            <p:nvPr/>
          </p:nvGrpSpPr>
          <p:grpSpPr>
            <a:xfrm>
              <a:off x="10142590" y="1829781"/>
              <a:ext cx="1142630" cy="228021"/>
              <a:chOff x="4374250" y="3459663"/>
              <a:chExt cx="1599752" cy="319243"/>
            </a:xfrm>
          </p:grpSpPr>
          <p:grpSp>
            <p:nvGrpSpPr>
              <p:cNvPr id="99" name="그룹 98"/>
              <p:cNvGrpSpPr/>
              <p:nvPr/>
            </p:nvGrpSpPr>
            <p:grpSpPr>
              <a:xfrm>
                <a:off x="4374250" y="3459663"/>
                <a:ext cx="1599752" cy="319243"/>
                <a:chOff x="3611880" y="3909857"/>
                <a:chExt cx="1599752" cy="319243"/>
              </a:xfrm>
            </p:grpSpPr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3611880" y="3909857"/>
                  <a:ext cx="1599752" cy="3192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7C6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Ins="36000" rtlCol="0" anchor="ctr"/>
                <a:lstStyle/>
                <a:p>
                  <a:r>
                    <a:rPr lang="ko-KR" altLang="en-US" sz="1200" b="1" spc="-50" dirty="0" smtClean="0">
                      <a:ln w="3175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팀</a:t>
                  </a:r>
                  <a:r>
                    <a:rPr lang="ko-KR" altLang="en-US" sz="1200" b="1" spc="-50" dirty="0">
                      <a:ln w="3175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원</a:t>
                  </a:r>
                  <a:endParaRPr lang="en-US" altLang="ko-KR" sz="1200" b="1" spc="-50" dirty="0">
                    <a:ln w="3175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102" name="타원 101"/>
                <p:cNvSpPr/>
                <p:nvPr/>
              </p:nvSpPr>
              <p:spPr>
                <a:xfrm>
                  <a:off x="3649980" y="3943034"/>
                  <a:ext cx="252890" cy="2528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  <p:sp>
            <p:nvSpPr>
              <p:cNvPr id="100" name="Freeform 32"/>
              <p:cNvSpPr>
                <a:spLocks noEditPoints="1"/>
              </p:cNvSpPr>
              <p:nvPr/>
            </p:nvSpPr>
            <p:spPr bwMode="auto">
              <a:xfrm>
                <a:off x="4458756" y="3516888"/>
                <a:ext cx="158750" cy="185738"/>
              </a:xfrm>
              <a:custGeom>
                <a:avLst/>
                <a:gdLst>
                  <a:gd name="T0" fmla="*/ 51 w 106"/>
                  <a:gd name="T1" fmla="*/ 77 h 124"/>
                  <a:gd name="T2" fmla="*/ 63 w 106"/>
                  <a:gd name="T3" fmla="*/ 63 h 124"/>
                  <a:gd name="T4" fmla="*/ 67 w 106"/>
                  <a:gd name="T5" fmla="*/ 71 h 124"/>
                  <a:gd name="T6" fmla="*/ 55 w 106"/>
                  <a:gd name="T7" fmla="*/ 79 h 124"/>
                  <a:gd name="T8" fmla="*/ 39 w 106"/>
                  <a:gd name="T9" fmla="*/ 73 h 124"/>
                  <a:gd name="T10" fmla="*/ 40 w 106"/>
                  <a:gd name="T11" fmla="*/ 63 h 124"/>
                  <a:gd name="T12" fmla="*/ 75 w 106"/>
                  <a:gd name="T13" fmla="*/ 22 h 124"/>
                  <a:gd name="T14" fmla="*/ 77 w 106"/>
                  <a:gd name="T15" fmla="*/ 27 h 124"/>
                  <a:gd name="T16" fmla="*/ 25 w 106"/>
                  <a:gd name="T17" fmla="*/ 26 h 124"/>
                  <a:gd name="T18" fmla="*/ 29 w 106"/>
                  <a:gd name="T19" fmla="*/ 21 h 124"/>
                  <a:gd name="T20" fmla="*/ 74 w 106"/>
                  <a:gd name="T21" fmla="*/ 20 h 124"/>
                  <a:gd name="T22" fmla="*/ 74 w 106"/>
                  <a:gd name="T23" fmla="*/ 31 h 124"/>
                  <a:gd name="T24" fmla="*/ 32 w 106"/>
                  <a:gd name="T25" fmla="*/ 31 h 124"/>
                  <a:gd name="T26" fmla="*/ 72 w 106"/>
                  <a:gd name="T27" fmla="*/ 29 h 124"/>
                  <a:gd name="T28" fmla="*/ 60 w 106"/>
                  <a:gd name="T29" fmla="*/ 104 h 124"/>
                  <a:gd name="T30" fmla="*/ 79 w 106"/>
                  <a:gd name="T31" fmla="*/ 105 h 124"/>
                  <a:gd name="T32" fmla="*/ 77 w 106"/>
                  <a:gd name="T33" fmla="*/ 110 h 124"/>
                  <a:gd name="T34" fmla="*/ 59 w 106"/>
                  <a:gd name="T35" fmla="*/ 109 h 124"/>
                  <a:gd name="T36" fmla="*/ 60 w 106"/>
                  <a:gd name="T37" fmla="*/ 104 h 124"/>
                  <a:gd name="T38" fmla="*/ 81 w 106"/>
                  <a:gd name="T39" fmla="*/ 119 h 124"/>
                  <a:gd name="T40" fmla="*/ 84 w 106"/>
                  <a:gd name="T41" fmla="*/ 110 h 124"/>
                  <a:gd name="T42" fmla="*/ 90 w 106"/>
                  <a:gd name="T43" fmla="*/ 119 h 124"/>
                  <a:gd name="T44" fmla="*/ 106 w 106"/>
                  <a:gd name="T45" fmla="*/ 112 h 124"/>
                  <a:gd name="T46" fmla="*/ 95 w 106"/>
                  <a:gd name="T47" fmla="*/ 77 h 124"/>
                  <a:gd name="T48" fmla="*/ 92 w 106"/>
                  <a:gd name="T49" fmla="*/ 82 h 124"/>
                  <a:gd name="T50" fmla="*/ 69 w 106"/>
                  <a:gd name="T51" fmla="*/ 74 h 124"/>
                  <a:gd name="T52" fmla="*/ 50 w 106"/>
                  <a:gd name="T53" fmla="*/ 82 h 124"/>
                  <a:gd name="T54" fmla="*/ 34 w 106"/>
                  <a:gd name="T55" fmla="*/ 74 h 124"/>
                  <a:gd name="T56" fmla="*/ 12 w 106"/>
                  <a:gd name="T57" fmla="*/ 82 h 124"/>
                  <a:gd name="T58" fmla="*/ 8 w 106"/>
                  <a:gd name="T59" fmla="*/ 77 h 124"/>
                  <a:gd name="T60" fmla="*/ 1 w 106"/>
                  <a:gd name="T61" fmla="*/ 114 h 124"/>
                  <a:gd name="T62" fmla="*/ 18 w 106"/>
                  <a:gd name="T63" fmla="*/ 118 h 124"/>
                  <a:gd name="T64" fmla="*/ 24 w 106"/>
                  <a:gd name="T65" fmla="*/ 111 h 124"/>
                  <a:gd name="T66" fmla="*/ 26 w 106"/>
                  <a:gd name="T67" fmla="*/ 121 h 124"/>
                  <a:gd name="T68" fmla="*/ 94 w 106"/>
                  <a:gd name="T69" fmla="*/ 70 h 124"/>
                  <a:gd name="T70" fmla="*/ 73 w 106"/>
                  <a:gd name="T71" fmla="*/ 63 h 124"/>
                  <a:gd name="T72" fmla="*/ 71 w 106"/>
                  <a:gd name="T73" fmla="*/ 72 h 124"/>
                  <a:gd name="T74" fmla="*/ 92 w 106"/>
                  <a:gd name="T75" fmla="*/ 79 h 124"/>
                  <a:gd name="T76" fmla="*/ 94 w 106"/>
                  <a:gd name="T77" fmla="*/ 70 h 124"/>
                  <a:gd name="T78" fmla="*/ 31 w 106"/>
                  <a:gd name="T79" fmla="*/ 63 h 124"/>
                  <a:gd name="T80" fmla="*/ 35 w 106"/>
                  <a:gd name="T81" fmla="*/ 70 h 124"/>
                  <a:gd name="T82" fmla="*/ 15 w 106"/>
                  <a:gd name="T83" fmla="*/ 79 h 124"/>
                  <a:gd name="T84" fmla="*/ 11 w 106"/>
                  <a:gd name="T85" fmla="*/ 7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6" h="124">
                    <a:moveTo>
                      <a:pt x="42" y="63"/>
                    </a:moveTo>
                    <a:cubicBezTo>
                      <a:pt x="45" y="67"/>
                      <a:pt x="48" y="72"/>
                      <a:pt x="51" y="77"/>
                    </a:cubicBezTo>
                    <a:cubicBezTo>
                      <a:pt x="52" y="79"/>
                      <a:pt x="53" y="79"/>
                      <a:pt x="55" y="77"/>
                    </a:cubicBezTo>
                    <a:cubicBezTo>
                      <a:pt x="58" y="72"/>
                      <a:pt x="60" y="67"/>
                      <a:pt x="63" y="63"/>
                    </a:cubicBezTo>
                    <a:cubicBezTo>
                      <a:pt x="64" y="61"/>
                      <a:pt x="65" y="61"/>
                      <a:pt x="65" y="63"/>
                    </a:cubicBezTo>
                    <a:cubicBezTo>
                      <a:pt x="66" y="66"/>
                      <a:pt x="66" y="68"/>
                      <a:pt x="67" y="71"/>
                    </a:cubicBezTo>
                    <a:cubicBezTo>
                      <a:pt x="67" y="72"/>
                      <a:pt x="67" y="72"/>
                      <a:pt x="66" y="73"/>
                    </a:cubicBezTo>
                    <a:cubicBezTo>
                      <a:pt x="62" y="75"/>
                      <a:pt x="58" y="77"/>
                      <a:pt x="55" y="79"/>
                    </a:cubicBezTo>
                    <a:cubicBezTo>
                      <a:pt x="53" y="80"/>
                      <a:pt x="52" y="80"/>
                      <a:pt x="51" y="79"/>
                    </a:cubicBezTo>
                    <a:cubicBezTo>
                      <a:pt x="47" y="77"/>
                      <a:pt x="43" y="75"/>
                      <a:pt x="39" y="73"/>
                    </a:cubicBezTo>
                    <a:cubicBezTo>
                      <a:pt x="39" y="72"/>
                      <a:pt x="38" y="72"/>
                      <a:pt x="38" y="71"/>
                    </a:cubicBezTo>
                    <a:cubicBezTo>
                      <a:pt x="39" y="68"/>
                      <a:pt x="39" y="66"/>
                      <a:pt x="40" y="63"/>
                    </a:cubicBezTo>
                    <a:cubicBezTo>
                      <a:pt x="40" y="61"/>
                      <a:pt x="41" y="61"/>
                      <a:pt x="42" y="63"/>
                    </a:cubicBezTo>
                    <a:moveTo>
                      <a:pt x="75" y="22"/>
                    </a:moveTo>
                    <a:cubicBezTo>
                      <a:pt x="76" y="23"/>
                      <a:pt x="77" y="24"/>
                      <a:pt x="79" y="25"/>
                    </a:cubicBezTo>
                    <a:cubicBezTo>
                      <a:pt x="80" y="27"/>
                      <a:pt x="79" y="27"/>
                      <a:pt x="77" y="27"/>
                    </a:cubicBezTo>
                    <a:cubicBezTo>
                      <a:pt x="61" y="24"/>
                      <a:pt x="42" y="24"/>
                      <a:pt x="26" y="28"/>
                    </a:cubicBezTo>
                    <a:cubicBezTo>
                      <a:pt x="24" y="28"/>
                      <a:pt x="23" y="28"/>
                      <a:pt x="25" y="26"/>
                    </a:cubicBezTo>
                    <a:cubicBezTo>
                      <a:pt x="26" y="25"/>
                      <a:pt x="27" y="24"/>
                      <a:pt x="28" y="23"/>
                    </a:cubicBezTo>
                    <a:cubicBezTo>
                      <a:pt x="29" y="23"/>
                      <a:pt x="29" y="22"/>
                      <a:pt x="29" y="21"/>
                    </a:cubicBezTo>
                    <a:cubicBezTo>
                      <a:pt x="30" y="9"/>
                      <a:pt x="37" y="0"/>
                      <a:pt x="52" y="0"/>
                    </a:cubicBezTo>
                    <a:cubicBezTo>
                      <a:pt x="66" y="0"/>
                      <a:pt x="72" y="9"/>
                      <a:pt x="74" y="20"/>
                    </a:cubicBezTo>
                    <a:cubicBezTo>
                      <a:pt x="74" y="21"/>
                      <a:pt x="74" y="22"/>
                      <a:pt x="75" y="22"/>
                    </a:cubicBezTo>
                    <a:moveTo>
                      <a:pt x="74" y="31"/>
                    </a:moveTo>
                    <a:cubicBezTo>
                      <a:pt x="76" y="43"/>
                      <a:pt x="66" y="55"/>
                      <a:pt x="53" y="55"/>
                    </a:cubicBezTo>
                    <a:cubicBezTo>
                      <a:pt x="40" y="55"/>
                      <a:pt x="30" y="44"/>
                      <a:pt x="32" y="31"/>
                    </a:cubicBezTo>
                    <a:cubicBezTo>
                      <a:pt x="32" y="30"/>
                      <a:pt x="33" y="29"/>
                      <a:pt x="33" y="29"/>
                    </a:cubicBezTo>
                    <a:cubicBezTo>
                      <a:pt x="46" y="27"/>
                      <a:pt x="59" y="27"/>
                      <a:pt x="72" y="29"/>
                    </a:cubicBezTo>
                    <a:cubicBezTo>
                      <a:pt x="73" y="29"/>
                      <a:pt x="73" y="30"/>
                      <a:pt x="74" y="31"/>
                    </a:cubicBezTo>
                    <a:moveTo>
                      <a:pt x="60" y="104"/>
                    </a:moveTo>
                    <a:cubicBezTo>
                      <a:pt x="66" y="105"/>
                      <a:pt x="72" y="104"/>
                      <a:pt x="77" y="104"/>
                    </a:cubicBezTo>
                    <a:cubicBezTo>
                      <a:pt x="78" y="104"/>
                      <a:pt x="79" y="104"/>
                      <a:pt x="79" y="105"/>
                    </a:cubicBezTo>
                    <a:cubicBezTo>
                      <a:pt x="79" y="106"/>
                      <a:pt x="79" y="107"/>
                      <a:pt x="79" y="108"/>
                    </a:cubicBezTo>
                    <a:cubicBezTo>
                      <a:pt x="79" y="109"/>
                      <a:pt x="78" y="110"/>
                      <a:pt x="77" y="110"/>
                    </a:cubicBezTo>
                    <a:cubicBezTo>
                      <a:pt x="72" y="110"/>
                      <a:pt x="66" y="110"/>
                      <a:pt x="60" y="110"/>
                    </a:cubicBezTo>
                    <a:cubicBezTo>
                      <a:pt x="59" y="110"/>
                      <a:pt x="59" y="110"/>
                      <a:pt x="59" y="109"/>
                    </a:cubicBezTo>
                    <a:cubicBezTo>
                      <a:pt x="59" y="108"/>
                      <a:pt x="59" y="107"/>
                      <a:pt x="59" y="105"/>
                    </a:cubicBezTo>
                    <a:cubicBezTo>
                      <a:pt x="59" y="105"/>
                      <a:pt x="59" y="104"/>
                      <a:pt x="60" y="104"/>
                    </a:cubicBezTo>
                    <a:moveTo>
                      <a:pt x="79" y="121"/>
                    </a:moveTo>
                    <a:cubicBezTo>
                      <a:pt x="80" y="121"/>
                      <a:pt x="81" y="120"/>
                      <a:pt x="81" y="119"/>
                    </a:cubicBezTo>
                    <a:cubicBezTo>
                      <a:pt x="82" y="111"/>
                      <a:pt x="82" y="111"/>
                      <a:pt x="82" y="111"/>
                    </a:cubicBezTo>
                    <a:cubicBezTo>
                      <a:pt x="82" y="108"/>
                      <a:pt x="82" y="107"/>
                      <a:pt x="84" y="110"/>
                    </a:cubicBezTo>
                    <a:cubicBezTo>
                      <a:pt x="85" y="113"/>
                      <a:pt x="86" y="115"/>
                      <a:pt x="87" y="118"/>
                    </a:cubicBezTo>
                    <a:cubicBezTo>
                      <a:pt x="88" y="119"/>
                      <a:pt x="89" y="119"/>
                      <a:pt x="90" y="119"/>
                    </a:cubicBezTo>
                    <a:cubicBezTo>
                      <a:pt x="95" y="118"/>
                      <a:pt x="99" y="116"/>
                      <a:pt x="104" y="114"/>
                    </a:cubicBezTo>
                    <a:cubicBezTo>
                      <a:pt x="105" y="114"/>
                      <a:pt x="106" y="113"/>
                      <a:pt x="106" y="112"/>
                    </a:cubicBezTo>
                    <a:cubicBezTo>
                      <a:pt x="104" y="99"/>
                      <a:pt x="102" y="87"/>
                      <a:pt x="97" y="77"/>
                    </a:cubicBezTo>
                    <a:cubicBezTo>
                      <a:pt x="96" y="76"/>
                      <a:pt x="96" y="76"/>
                      <a:pt x="95" y="77"/>
                    </a:cubicBezTo>
                    <a:cubicBezTo>
                      <a:pt x="94" y="79"/>
                      <a:pt x="94" y="80"/>
                      <a:pt x="93" y="82"/>
                    </a:cubicBezTo>
                    <a:cubicBezTo>
                      <a:pt x="93" y="82"/>
                      <a:pt x="92" y="83"/>
                      <a:pt x="92" y="82"/>
                    </a:cubicBezTo>
                    <a:cubicBezTo>
                      <a:pt x="85" y="80"/>
                      <a:pt x="78" y="77"/>
                      <a:pt x="71" y="74"/>
                    </a:cubicBezTo>
                    <a:cubicBezTo>
                      <a:pt x="70" y="74"/>
                      <a:pt x="69" y="74"/>
                      <a:pt x="69" y="74"/>
                    </a:cubicBezTo>
                    <a:cubicBezTo>
                      <a:pt x="64" y="77"/>
                      <a:pt x="60" y="79"/>
                      <a:pt x="55" y="82"/>
                    </a:cubicBezTo>
                    <a:cubicBezTo>
                      <a:pt x="53" y="83"/>
                      <a:pt x="52" y="83"/>
                      <a:pt x="50" y="82"/>
                    </a:cubicBezTo>
                    <a:cubicBezTo>
                      <a:pt x="46" y="79"/>
                      <a:pt x="41" y="77"/>
                      <a:pt x="37" y="74"/>
                    </a:cubicBezTo>
                    <a:cubicBezTo>
                      <a:pt x="36" y="74"/>
                      <a:pt x="35" y="74"/>
                      <a:pt x="34" y="74"/>
                    </a:cubicBezTo>
                    <a:cubicBezTo>
                      <a:pt x="27" y="77"/>
                      <a:pt x="21" y="80"/>
                      <a:pt x="14" y="82"/>
                    </a:cubicBezTo>
                    <a:cubicBezTo>
                      <a:pt x="13" y="83"/>
                      <a:pt x="12" y="82"/>
                      <a:pt x="12" y="82"/>
                    </a:cubicBezTo>
                    <a:cubicBezTo>
                      <a:pt x="12" y="80"/>
                      <a:pt x="11" y="79"/>
                      <a:pt x="10" y="77"/>
                    </a:cubicBezTo>
                    <a:cubicBezTo>
                      <a:pt x="10" y="76"/>
                      <a:pt x="9" y="76"/>
                      <a:pt x="8" y="77"/>
                    </a:cubicBezTo>
                    <a:cubicBezTo>
                      <a:pt x="3" y="87"/>
                      <a:pt x="1" y="99"/>
                      <a:pt x="0" y="112"/>
                    </a:cubicBezTo>
                    <a:cubicBezTo>
                      <a:pt x="0" y="113"/>
                      <a:pt x="0" y="114"/>
                      <a:pt x="1" y="114"/>
                    </a:cubicBezTo>
                    <a:cubicBezTo>
                      <a:pt x="6" y="116"/>
                      <a:pt x="11" y="118"/>
                      <a:pt x="16" y="119"/>
                    </a:cubicBezTo>
                    <a:cubicBezTo>
                      <a:pt x="17" y="119"/>
                      <a:pt x="18" y="119"/>
                      <a:pt x="18" y="118"/>
                    </a:cubicBezTo>
                    <a:cubicBezTo>
                      <a:pt x="19" y="115"/>
                      <a:pt x="20" y="113"/>
                      <a:pt x="22" y="110"/>
                    </a:cubicBezTo>
                    <a:cubicBezTo>
                      <a:pt x="23" y="107"/>
                      <a:pt x="24" y="108"/>
                      <a:pt x="24" y="111"/>
                    </a:cubicBezTo>
                    <a:cubicBezTo>
                      <a:pt x="24" y="114"/>
                      <a:pt x="24" y="116"/>
                      <a:pt x="24" y="119"/>
                    </a:cubicBezTo>
                    <a:cubicBezTo>
                      <a:pt x="24" y="120"/>
                      <a:pt x="25" y="121"/>
                      <a:pt x="26" y="121"/>
                    </a:cubicBezTo>
                    <a:cubicBezTo>
                      <a:pt x="43" y="124"/>
                      <a:pt x="63" y="124"/>
                      <a:pt x="79" y="121"/>
                    </a:cubicBezTo>
                    <a:moveTo>
                      <a:pt x="94" y="70"/>
                    </a:moveTo>
                    <a:cubicBezTo>
                      <a:pt x="88" y="68"/>
                      <a:pt x="81" y="65"/>
                      <a:pt x="75" y="63"/>
                    </a:cubicBezTo>
                    <a:cubicBezTo>
                      <a:pt x="74" y="62"/>
                      <a:pt x="74" y="63"/>
                      <a:pt x="73" y="63"/>
                    </a:cubicBezTo>
                    <a:cubicBezTo>
                      <a:pt x="71" y="70"/>
                      <a:pt x="71" y="70"/>
                      <a:pt x="71" y="70"/>
                    </a:cubicBezTo>
                    <a:cubicBezTo>
                      <a:pt x="70" y="71"/>
                      <a:pt x="71" y="71"/>
                      <a:pt x="71" y="72"/>
                    </a:cubicBezTo>
                    <a:cubicBezTo>
                      <a:pt x="78" y="74"/>
                      <a:pt x="84" y="77"/>
                      <a:pt x="90" y="79"/>
                    </a:cubicBezTo>
                    <a:cubicBezTo>
                      <a:pt x="91" y="79"/>
                      <a:pt x="91" y="79"/>
                      <a:pt x="92" y="79"/>
                    </a:cubicBezTo>
                    <a:cubicBezTo>
                      <a:pt x="93" y="76"/>
                      <a:pt x="94" y="74"/>
                      <a:pt x="94" y="72"/>
                    </a:cubicBezTo>
                    <a:cubicBezTo>
                      <a:pt x="95" y="71"/>
                      <a:pt x="94" y="70"/>
                      <a:pt x="94" y="70"/>
                    </a:cubicBezTo>
                    <a:moveTo>
                      <a:pt x="11" y="70"/>
                    </a:moveTo>
                    <a:cubicBezTo>
                      <a:pt x="18" y="68"/>
                      <a:pt x="24" y="65"/>
                      <a:pt x="31" y="63"/>
                    </a:cubicBezTo>
                    <a:cubicBezTo>
                      <a:pt x="31" y="62"/>
                      <a:pt x="32" y="63"/>
                      <a:pt x="32" y="63"/>
                    </a:cubicBezTo>
                    <a:cubicBezTo>
                      <a:pt x="33" y="66"/>
                      <a:pt x="34" y="68"/>
                      <a:pt x="35" y="70"/>
                    </a:cubicBezTo>
                    <a:cubicBezTo>
                      <a:pt x="35" y="71"/>
                      <a:pt x="35" y="71"/>
                      <a:pt x="34" y="72"/>
                    </a:cubicBezTo>
                    <a:cubicBezTo>
                      <a:pt x="28" y="74"/>
                      <a:pt x="21" y="77"/>
                      <a:pt x="15" y="79"/>
                    </a:cubicBezTo>
                    <a:cubicBezTo>
                      <a:pt x="14" y="79"/>
                      <a:pt x="14" y="79"/>
                      <a:pt x="14" y="79"/>
                    </a:cubicBezTo>
                    <a:cubicBezTo>
                      <a:pt x="11" y="72"/>
                      <a:pt x="11" y="72"/>
                      <a:pt x="11" y="72"/>
                    </a:cubicBezTo>
                    <a:cubicBezTo>
                      <a:pt x="11" y="71"/>
                      <a:pt x="11" y="70"/>
                      <a:pt x="11" y="70"/>
                    </a:cubicBezTo>
                  </a:path>
                </a:pathLst>
              </a:custGeom>
              <a:solidFill>
                <a:srgbClr val="5E915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10142590" y="1525403"/>
              <a:ext cx="1142630" cy="228021"/>
              <a:chOff x="10142590" y="1525403"/>
              <a:chExt cx="1142630" cy="228021"/>
            </a:xfrm>
          </p:grpSpPr>
          <p:grpSp>
            <p:nvGrpSpPr>
              <p:cNvPr id="84" name="그룹 83"/>
              <p:cNvGrpSpPr/>
              <p:nvPr/>
            </p:nvGrpSpPr>
            <p:grpSpPr>
              <a:xfrm>
                <a:off x="10142590" y="1525403"/>
                <a:ext cx="1142630" cy="228021"/>
                <a:chOff x="3611880" y="3909857"/>
                <a:chExt cx="1599752" cy="319243"/>
              </a:xfrm>
            </p:grpSpPr>
            <p:sp>
              <p:nvSpPr>
                <p:cNvPr id="86" name="모서리가 둥근 직사각형 85"/>
                <p:cNvSpPr/>
                <p:nvPr/>
              </p:nvSpPr>
              <p:spPr>
                <a:xfrm>
                  <a:off x="3611880" y="3909857"/>
                  <a:ext cx="1599752" cy="3192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A462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Ins="36000" rtlCol="0" anchor="ctr"/>
                <a:lstStyle/>
                <a:p>
                  <a:r>
                    <a:rPr lang="ko-KR" altLang="en-US" sz="1050" b="1" spc="-50" dirty="0" smtClean="0">
                      <a:ln w="3175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schemeClr val="bg1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팀장</a:t>
                  </a:r>
                  <a:endParaRPr lang="en-US" altLang="ko-KR" sz="1050" b="1" spc="-50" dirty="0">
                    <a:ln w="3175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87" name="타원 86"/>
                <p:cNvSpPr/>
                <p:nvPr/>
              </p:nvSpPr>
              <p:spPr>
                <a:xfrm>
                  <a:off x="3649980" y="3943034"/>
                  <a:ext cx="252890" cy="2528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  <p:sp>
            <p:nvSpPr>
              <p:cNvPr id="109" name="Freeform 52"/>
              <p:cNvSpPr>
                <a:spLocks noEditPoints="1"/>
              </p:cNvSpPr>
              <p:nvPr/>
            </p:nvSpPr>
            <p:spPr bwMode="auto">
              <a:xfrm>
                <a:off x="10202949" y="1572982"/>
                <a:ext cx="113013" cy="128194"/>
              </a:xfrm>
              <a:custGeom>
                <a:avLst/>
                <a:gdLst>
                  <a:gd name="T0" fmla="*/ 39 w 106"/>
                  <a:gd name="T1" fmla="*/ 81 h 120"/>
                  <a:gd name="T2" fmla="*/ 36 w 106"/>
                  <a:gd name="T3" fmla="*/ 72 h 120"/>
                  <a:gd name="T4" fmla="*/ 42 w 106"/>
                  <a:gd name="T5" fmla="*/ 63 h 120"/>
                  <a:gd name="T6" fmla="*/ 64 w 106"/>
                  <a:gd name="T7" fmla="*/ 62 h 120"/>
                  <a:gd name="T8" fmla="*/ 69 w 106"/>
                  <a:gd name="T9" fmla="*/ 72 h 120"/>
                  <a:gd name="T10" fmla="*/ 67 w 106"/>
                  <a:gd name="T11" fmla="*/ 81 h 120"/>
                  <a:gd name="T12" fmla="*/ 51 w 106"/>
                  <a:gd name="T13" fmla="*/ 104 h 120"/>
                  <a:gd name="T14" fmla="*/ 67 w 106"/>
                  <a:gd name="T15" fmla="*/ 23 h 120"/>
                  <a:gd name="T16" fmla="*/ 71 w 106"/>
                  <a:gd name="T17" fmla="*/ 28 h 120"/>
                  <a:gd name="T18" fmla="*/ 37 w 106"/>
                  <a:gd name="T19" fmla="*/ 27 h 120"/>
                  <a:gd name="T20" fmla="*/ 25 w 106"/>
                  <a:gd name="T21" fmla="*/ 11 h 120"/>
                  <a:gd name="T22" fmla="*/ 34 w 106"/>
                  <a:gd name="T23" fmla="*/ 13 h 120"/>
                  <a:gd name="T24" fmla="*/ 37 w 106"/>
                  <a:gd name="T25" fmla="*/ 20 h 120"/>
                  <a:gd name="T26" fmla="*/ 70 w 106"/>
                  <a:gd name="T27" fmla="*/ 13 h 120"/>
                  <a:gd name="T28" fmla="*/ 74 w 106"/>
                  <a:gd name="T29" fmla="*/ 17 h 120"/>
                  <a:gd name="T30" fmla="*/ 67 w 106"/>
                  <a:gd name="T31" fmla="*/ 100 h 120"/>
                  <a:gd name="T32" fmla="*/ 78 w 106"/>
                  <a:gd name="T33" fmla="*/ 104 h 120"/>
                  <a:gd name="T34" fmla="*/ 66 w 106"/>
                  <a:gd name="T35" fmla="*/ 104 h 120"/>
                  <a:gd name="T36" fmla="*/ 21 w 106"/>
                  <a:gd name="T37" fmla="*/ 62 h 120"/>
                  <a:gd name="T38" fmla="*/ 25 w 106"/>
                  <a:gd name="T39" fmla="*/ 63 h 120"/>
                  <a:gd name="T40" fmla="*/ 25 w 106"/>
                  <a:gd name="T41" fmla="*/ 67 h 120"/>
                  <a:gd name="T42" fmla="*/ 24 w 106"/>
                  <a:gd name="T43" fmla="*/ 69 h 120"/>
                  <a:gd name="T44" fmla="*/ 21 w 106"/>
                  <a:gd name="T45" fmla="*/ 70 h 120"/>
                  <a:gd name="T46" fmla="*/ 18 w 106"/>
                  <a:gd name="T47" fmla="*/ 67 h 120"/>
                  <a:gd name="T48" fmla="*/ 21 w 106"/>
                  <a:gd name="T49" fmla="*/ 65 h 120"/>
                  <a:gd name="T50" fmla="*/ 84 w 106"/>
                  <a:gd name="T51" fmla="*/ 62 h 120"/>
                  <a:gd name="T52" fmla="*/ 80 w 106"/>
                  <a:gd name="T53" fmla="*/ 63 h 120"/>
                  <a:gd name="T54" fmla="*/ 80 w 106"/>
                  <a:gd name="T55" fmla="*/ 67 h 120"/>
                  <a:gd name="T56" fmla="*/ 82 w 106"/>
                  <a:gd name="T57" fmla="*/ 69 h 120"/>
                  <a:gd name="T58" fmla="*/ 84 w 106"/>
                  <a:gd name="T59" fmla="*/ 70 h 120"/>
                  <a:gd name="T60" fmla="*/ 87 w 106"/>
                  <a:gd name="T61" fmla="*/ 67 h 120"/>
                  <a:gd name="T62" fmla="*/ 85 w 106"/>
                  <a:gd name="T63" fmla="*/ 65 h 120"/>
                  <a:gd name="T64" fmla="*/ 79 w 106"/>
                  <a:gd name="T65" fmla="*/ 117 h 120"/>
                  <a:gd name="T66" fmla="*/ 84 w 106"/>
                  <a:gd name="T67" fmla="*/ 106 h 120"/>
                  <a:gd name="T68" fmla="*/ 104 w 106"/>
                  <a:gd name="T69" fmla="*/ 110 h 120"/>
                  <a:gd name="T70" fmla="*/ 95 w 106"/>
                  <a:gd name="T71" fmla="*/ 73 h 120"/>
                  <a:gd name="T72" fmla="*/ 79 w 106"/>
                  <a:gd name="T73" fmla="*/ 73 h 120"/>
                  <a:gd name="T74" fmla="*/ 68 w 106"/>
                  <a:gd name="T75" fmla="*/ 78 h 120"/>
                  <a:gd name="T76" fmla="*/ 55 w 106"/>
                  <a:gd name="T77" fmla="*/ 108 h 120"/>
                  <a:gd name="T78" fmla="*/ 35 w 106"/>
                  <a:gd name="T79" fmla="*/ 80 h 120"/>
                  <a:gd name="T80" fmla="*/ 33 w 106"/>
                  <a:gd name="T81" fmla="*/ 74 h 120"/>
                  <a:gd name="T82" fmla="*/ 12 w 106"/>
                  <a:gd name="T83" fmla="*/ 77 h 120"/>
                  <a:gd name="T84" fmla="*/ 0 w 106"/>
                  <a:gd name="T85" fmla="*/ 107 h 120"/>
                  <a:gd name="T86" fmla="*/ 18 w 106"/>
                  <a:gd name="T87" fmla="*/ 113 h 120"/>
                  <a:gd name="T88" fmla="*/ 24 w 106"/>
                  <a:gd name="T89" fmla="*/ 115 h 120"/>
                  <a:gd name="T90" fmla="*/ 94 w 106"/>
                  <a:gd name="T91" fmla="*/ 65 h 120"/>
                  <a:gd name="T92" fmla="*/ 71 w 106"/>
                  <a:gd name="T93" fmla="*/ 66 h 120"/>
                  <a:gd name="T94" fmla="*/ 92 w 106"/>
                  <a:gd name="T95" fmla="*/ 74 h 120"/>
                  <a:gd name="T96" fmla="*/ 11 w 106"/>
                  <a:gd name="T97" fmla="*/ 65 h 120"/>
                  <a:gd name="T98" fmla="*/ 35 w 106"/>
                  <a:gd name="T99" fmla="*/ 66 h 120"/>
                  <a:gd name="T100" fmla="*/ 14 w 106"/>
                  <a:gd name="T101" fmla="*/ 74 h 120"/>
                  <a:gd name="T102" fmla="*/ 56 w 106"/>
                  <a:gd name="T103" fmla="*/ 56 h 120"/>
                  <a:gd name="T104" fmla="*/ 48 w 106"/>
                  <a:gd name="T105" fmla="*/ 64 h 120"/>
                  <a:gd name="T106" fmla="*/ 57 w 106"/>
                  <a:gd name="T107" fmla="*/ 64 h 120"/>
                  <a:gd name="T108" fmla="*/ 56 w 106"/>
                  <a:gd name="T109" fmla="*/ 67 h 120"/>
                  <a:gd name="T110" fmla="*/ 54 w 106"/>
                  <a:gd name="T111" fmla="*/ 80 h 120"/>
                  <a:gd name="T112" fmla="*/ 48 w 106"/>
                  <a:gd name="T113" fmla="*/ 70 h 120"/>
                  <a:gd name="T114" fmla="*/ 55 w 106"/>
                  <a:gd name="T115" fmla="*/ 6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6" h="120">
                    <a:moveTo>
                      <a:pt x="51" y="104"/>
                    </a:moveTo>
                    <a:cubicBezTo>
                      <a:pt x="47" y="97"/>
                      <a:pt x="43" y="89"/>
                      <a:pt x="38" y="82"/>
                    </a:cubicBezTo>
                    <a:cubicBezTo>
                      <a:pt x="38" y="82"/>
                      <a:pt x="38" y="81"/>
                      <a:pt x="39" y="81"/>
                    </a:cubicBezTo>
                    <a:cubicBezTo>
                      <a:pt x="40" y="80"/>
                      <a:pt x="41" y="78"/>
                      <a:pt x="42" y="77"/>
                    </a:cubicBezTo>
                    <a:cubicBezTo>
                      <a:pt x="43" y="76"/>
                      <a:pt x="43" y="76"/>
                      <a:pt x="42" y="75"/>
                    </a:cubicBezTo>
                    <a:cubicBezTo>
                      <a:pt x="40" y="74"/>
                      <a:pt x="38" y="73"/>
                      <a:pt x="36" y="72"/>
                    </a:cubicBezTo>
                    <a:cubicBezTo>
                      <a:pt x="34" y="71"/>
                      <a:pt x="34" y="71"/>
                      <a:pt x="35" y="70"/>
                    </a:cubicBezTo>
                    <a:cubicBezTo>
                      <a:pt x="36" y="67"/>
                      <a:pt x="38" y="65"/>
                      <a:pt x="39" y="63"/>
                    </a:cubicBezTo>
                    <a:cubicBezTo>
                      <a:pt x="40" y="60"/>
                      <a:pt x="41" y="60"/>
                      <a:pt x="42" y="63"/>
                    </a:cubicBezTo>
                    <a:cubicBezTo>
                      <a:pt x="45" y="69"/>
                      <a:pt x="48" y="76"/>
                      <a:pt x="51" y="83"/>
                    </a:cubicBezTo>
                    <a:cubicBezTo>
                      <a:pt x="52" y="86"/>
                      <a:pt x="53" y="85"/>
                      <a:pt x="54" y="82"/>
                    </a:cubicBezTo>
                    <a:cubicBezTo>
                      <a:pt x="58" y="76"/>
                      <a:pt x="61" y="69"/>
                      <a:pt x="64" y="62"/>
                    </a:cubicBezTo>
                    <a:cubicBezTo>
                      <a:pt x="65" y="61"/>
                      <a:pt x="65" y="60"/>
                      <a:pt x="66" y="62"/>
                    </a:cubicBezTo>
                    <a:cubicBezTo>
                      <a:pt x="67" y="65"/>
                      <a:pt x="69" y="67"/>
                      <a:pt x="70" y="69"/>
                    </a:cubicBezTo>
                    <a:cubicBezTo>
                      <a:pt x="71" y="71"/>
                      <a:pt x="71" y="71"/>
                      <a:pt x="69" y="72"/>
                    </a:cubicBezTo>
                    <a:cubicBezTo>
                      <a:pt x="68" y="73"/>
                      <a:pt x="66" y="74"/>
                      <a:pt x="64" y="75"/>
                    </a:cubicBezTo>
                    <a:cubicBezTo>
                      <a:pt x="62" y="76"/>
                      <a:pt x="62" y="76"/>
                      <a:pt x="63" y="77"/>
                    </a:cubicBezTo>
                    <a:cubicBezTo>
                      <a:pt x="65" y="78"/>
                      <a:pt x="66" y="80"/>
                      <a:pt x="67" y="81"/>
                    </a:cubicBezTo>
                    <a:cubicBezTo>
                      <a:pt x="67" y="81"/>
                      <a:pt x="67" y="82"/>
                      <a:pt x="67" y="82"/>
                    </a:cubicBezTo>
                    <a:cubicBezTo>
                      <a:pt x="63" y="89"/>
                      <a:pt x="59" y="97"/>
                      <a:pt x="55" y="104"/>
                    </a:cubicBezTo>
                    <a:cubicBezTo>
                      <a:pt x="53" y="107"/>
                      <a:pt x="53" y="107"/>
                      <a:pt x="51" y="104"/>
                    </a:cubicBezTo>
                    <a:moveTo>
                      <a:pt x="38" y="24"/>
                    </a:moveTo>
                    <a:cubicBezTo>
                      <a:pt x="46" y="30"/>
                      <a:pt x="60" y="30"/>
                      <a:pt x="68" y="24"/>
                    </a:cubicBezTo>
                    <a:cubicBezTo>
                      <a:pt x="69" y="23"/>
                      <a:pt x="69" y="23"/>
                      <a:pt x="67" y="23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37" y="23"/>
                      <a:pt x="36" y="23"/>
                      <a:pt x="38" y="24"/>
                    </a:cubicBezTo>
                    <a:moveTo>
                      <a:pt x="71" y="28"/>
                    </a:moveTo>
                    <a:cubicBezTo>
                      <a:pt x="72" y="39"/>
                      <a:pt x="65" y="50"/>
                      <a:pt x="53" y="50"/>
                    </a:cubicBezTo>
                    <a:cubicBezTo>
                      <a:pt x="41" y="50"/>
                      <a:pt x="33" y="39"/>
                      <a:pt x="34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46" y="33"/>
                      <a:pt x="60" y="33"/>
                      <a:pt x="69" y="27"/>
                    </a:cubicBezTo>
                    <a:cubicBezTo>
                      <a:pt x="70" y="26"/>
                      <a:pt x="71" y="27"/>
                      <a:pt x="71" y="28"/>
                    </a:cubicBezTo>
                    <a:moveTo>
                      <a:pt x="25" y="11"/>
                    </a:moveTo>
                    <a:cubicBezTo>
                      <a:pt x="25" y="13"/>
                      <a:pt x="29" y="16"/>
                      <a:pt x="32" y="17"/>
                    </a:cubicBezTo>
                    <a:cubicBezTo>
                      <a:pt x="33" y="18"/>
                      <a:pt x="34" y="18"/>
                      <a:pt x="34" y="16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4" y="12"/>
                      <a:pt x="35" y="12"/>
                      <a:pt x="35" y="13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20"/>
                      <a:pt x="36" y="20"/>
                      <a:pt x="37" y="20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70" y="20"/>
                      <a:pt x="70" y="20"/>
                      <a:pt x="70" y="19"/>
                    </a:cubicBezTo>
                    <a:cubicBezTo>
                      <a:pt x="70" y="13"/>
                      <a:pt x="70" y="13"/>
                      <a:pt x="70" y="13"/>
                    </a:cubicBezTo>
                    <a:cubicBezTo>
                      <a:pt x="70" y="12"/>
                      <a:pt x="72" y="12"/>
                      <a:pt x="72" y="13"/>
                    </a:cubicBezTo>
                    <a:cubicBezTo>
                      <a:pt x="72" y="16"/>
                      <a:pt x="72" y="16"/>
                      <a:pt x="72" y="16"/>
                    </a:cubicBezTo>
                    <a:cubicBezTo>
                      <a:pt x="72" y="18"/>
                      <a:pt x="72" y="18"/>
                      <a:pt x="74" y="17"/>
                    </a:cubicBezTo>
                    <a:cubicBezTo>
                      <a:pt x="77" y="16"/>
                      <a:pt x="80" y="13"/>
                      <a:pt x="80" y="11"/>
                    </a:cubicBezTo>
                    <a:cubicBezTo>
                      <a:pt x="80" y="0"/>
                      <a:pt x="25" y="0"/>
                      <a:pt x="25" y="11"/>
                    </a:cubicBezTo>
                    <a:moveTo>
                      <a:pt x="67" y="100"/>
                    </a:moveTo>
                    <a:cubicBezTo>
                      <a:pt x="77" y="100"/>
                      <a:pt x="77" y="100"/>
                      <a:pt x="77" y="100"/>
                    </a:cubicBezTo>
                    <a:cubicBezTo>
                      <a:pt x="78" y="100"/>
                      <a:pt x="78" y="101"/>
                      <a:pt x="78" y="101"/>
                    </a:cubicBezTo>
                    <a:cubicBezTo>
                      <a:pt x="78" y="104"/>
                      <a:pt x="78" y="104"/>
                      <a:pt x="78" y="104"/>
                    </a:cubicBezTo>
                    <a:cubicBezTo>
                      <a:pt x="78" y="104"/>
                      <a:pt x="78" y="105"/>
                      <a:pt x="77" y="105"/>
                    </a:cubicBezTo>
                    <a:cubicBezTo>
                      <a:pt x="67" y="105"/>
                      <a:pt x="67" y="105"/>
                      <a:pt x="67" y="105"/>
                    </a:cubicBezTo>
                    <a:cubicBezTo>
                      <a:pt x="67" y="105"/>
                      <a:pt x="66" y="104"/>
                      <a:pt x="66" y="104"/>
                    </a:cubicBezTo>
                    <a:cubicBezTo>
                      <a:pt x="66" y="101"/>
                      <a:pt x="66" y="101"/>
                      <a:pt x="66" y="101"/>
                    </a:cubicBezTo>
                    <a:cubicBezTo>
                      <a:pt x="66" y="101"/>
                      <a:pt x="67" y="100"/>
                      <a:pt x="67" y="100"/>
                    </a:cubicBezTo>
                    <a:moveTo>
                      <a:pt x="21" y="62"/>
                    </a:moveTo>
                    <a:cubicBezTo>
                      <a:pt x="22" y="63"/>
                      <a:pt x="22" y="63"/>
                      <a:pt x="23" y="64"/>
                    </a:cubicBezTo>
                    <a:cubicBezTo>
                      <a:pt x="23" y="64"/>
                      <a:pt x="23" y="64"/>
                      <a:pt x="24" y="64"/>
                    </a:cubicBezTo>
                    <a:cubicBezTo>
                      <a:pt x="24" y="64"/>
                      <a:pt x="25" y="64"/>
                      <a:pt x="25" y="63"/>
                    </a:cubicBezTo>
                    <a:cubicBezTo>
                      <a:pt x="26" y="63"/>
                      <a:pt x="27" y="63"/>
                      <a:pt x="26" y="64"/>
                    </a:cubicBezTo>
                    <a:cubicBezTo>
                      <a:pt x="26" y="65"/>
                      <a:pt x="25" y="65"/>
                      <a:pt x="25" y="66"/>
                    </a:cubicBezTo>
                    <a:cubicBezTo>
                      <a:pt x="25" y="66"/>
                      <a:pt x="25" y="66"/>
                      <a:pt x="25" y="67"/>
                    </a:cubicBezTo>
                    <a:cubicBezTo>
                      <a:pt x="25" y="67"/>
                      <a:pt x="26" y="68"/>
                      <a:pt x="26" y="68"/>
                    </a:cubicBezTo>
                    <a:cubicBezTo>
                      <a:pt x="27" y="69"/>
                      <a:pt x="27" y="69"/>
                      <a:pt x="26" y="69"/>
                    </a:cubicBezTo>
                    <a:cubicBezTo>
                      <a:pt x="25" y="69"/>
                      <a:pt x="24" y="69"/>
                      <a:pt x="24" y="69"/>
                    </a:cubicBezTo>
                    <a:cubicBezTo>
                      <a:pt x="24" y="68"/>
                      <a:pt x="23" y="69"/>
                      <a:pt x="23" y="69"/>
                    </a:cubicBezTo>
                    <a:cubicBezTo>
                      <a:pt x="23" y="69"/>
                      <a:pt x="22" y="70"/>
                      <a:pt x="22" y="71"/>
                    </a:cubicBezTo>
                    <a:cubicBezTo>
                      <a:pt x="21" y="72"/>
                      <a:pt x="21" y="71"/>
                      <a:pt x="21" y="70"/>
                    </a:cubicBezTo>
                    <a:cubicBezTo>
                      <a:pt x="21" y="70"/>
                      <a:pt x="21" y="69"/>
                      <a:pt x="21" y="68"/>
                    </a:cubicBezTo>
                    <a:cubicBezTo>
                      <a:pt x="21" y="68"/>
                      <a:pt x="21" y="68"/>
                      <a:pt x="20" y="68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7" y="67"/>
                      <a:pt x="17" y="67"/>
                      <a:pt x="18" y="66"/>
                    </a:cubicBezTo>
                    <a:cubicBezTo>
                      <a:pt x="19" y="66"/>
                      <a:pt x="20" y="66"/>
                      <a:pt x="20" y="65"/>
                    </a:cubicBezTo>
                    <a:cubicBezTo>
                      <a:pt x="20" y="65"/>
                      <a:pt x="21" y="65"/>
                      <a:pt x="21" y="65"/>
                    </a:cubicBezTo>
                    <a:cubicBezTo>
                      <a:pt x="21" y="64"/>
                      <a:pt x="21" y="63"/>
                      <a:pt x="21" y="63"/>
                    </a:cubicBezTo>
                    <a:cubicBezTo>
                      <a:pt x="20" y="62"/>
                      <a:pt x="21" y="62"/>
                      <a:pt x="21" y="62"/>
                    </a:cubicBezTo>
                    <a:moveTo>
                      <a:pt x="84" y="62"/>
                    </a:moveTo>
                    <a:cubicBezTo>
                      <a:pt x="84" y="63"/>
                      <a:pt x="83" y="63"/>
                      <a:pt x="83" y="64"/>
                    </a:cubicBezTo>
                    <a:cubicBezTo>
                      <a:pt x="82" y="64"/>
                      <a:pt x="82" y="64"/>
                      <a:pt x="82" y="64"/>
                    </a:cubicBezTo>
                    <a:cubicBezTo>
                      <a:pt x="81" y="64"/>
                      <a:pt x="81" y="64"/>
                      <a:pt x="80" y="63"/>
                    </a:cubicBezTo>
                    <a:cubicBezTo>
                      <a:pt x="79" y="63"/>
                      <a:pt x="79" y="63"/>
                      <a:pt x="79" y="64"/>
                    </a:cubicBezTo>
                    <a:cubicBezTo>
                      <a:pt x="80" y="65"/>
                      <a:pt x="80" y="65"/>
                      <a:pt x="80" y="66"/>
                    </a:cubicBezTo>
                    <a:cubicBezTo>
                      <a:pt x="81" y="66"/>
                      <a:pt x="81" y="66"/>
                      <a:pt x="80" y="67"/>
                    </a:cubicBezTo>
                    <a:cubicBezTo>
                      <a:pt x="80" y="67"/>
                      <a:pt x="80" y="68"/>
                      <a:pt x="79" y="68"/>
                    </a:cubicBezTo>
                    <a:cubicBezTo>
                      <a:pt x="79" y="69"/>
                      <a:pt x="79" y="69"/>
                      <a:pt x="80" y="69"/>
                    </a:cubicBezTo>
                    <a:cubicBezTo>
                      <a:pt x="80" y="69"/>
                      <a:pt x="81" y="69"/>
                      <a:pt x="82" y="69"/>
                    </a:cubicBezTo>
                    <a:cubicBezTo>
                      <a:pt x="82" y="68"/>
                      <a:pt x="82" y="69"/>
                      <a:pt x="82" y="69"/>
                    </a:cubicBezTo>
                    <a:cubicBezTo>
                      <a:pt x="83" y="69"/>
                      <a:pt x="83" y="70"/>
                      <a:pt x="83" y="71"/>
                    </a:cubicBezTo>
                    <a:cubicBezTo>
                      <a:pt x="84" y="72"/>
                      <a:pt x="84" y="71"/>
                      <a:pt x="84" y="70"/>
                    </a:cubicBezTo>
                    <a:cubicBezTo>
                      <a:pt x="84" y="70"/>
                      <a:pt x="84" y="69"/>
                      <a:pt x="85" y="68"/>
                    </a:cubicBezTo>
                    <a:cubicBezTo>
                      <a:pt x="85" y="68"/>
                      <a:pt x="85" y="68"/>
                      <a:pt x="85" y="68"/>
                    </a:cubicBezTo>
                    <a:cubicBezTo>
                      <a:pt x="87" y="67"/>
                      <a:pt x="87" y="67"/>
                      <a:pt x="87" y="67"/>
                    </a:cubicBezTo>
                    <a:cubicBezTo>
                      <a:pt x="88" y="67"/>
                      <a:pt x="88" y="67"/>
                      <a:pt x="87" y="66"/>
                    </a:cubicBezTo>
                    <a:cubicBezTo>
                      <a:pt x="86" y="66"/>
                      <a:pt x="86" y="66"/>
                      <a:pt x="85" y="65"/>
                    </a:cubicBezTo>
                    <a:cubicBezTo>
                      <a:pt x="85" y="65"/>
                      <a:pt x="85" y="65"/>
                      <a:pt x="85" y="65"/>
                    </a:cubicBezTo>
                    <a:cubicBezTo>
                      <a:pt x="85" y="64"/>
                      <a:pt x="85" y="63"/>
                      <a:pt x="85" y="63"/>
                    </a:cubicBezTo>
                    <a:cubicBezTo>
                      <a:pt x="85" y="62"/>
                      <a:pt x="85" y="62"/>
                      <a:pt x="84" y="62"/>
                    </a:cubicBezTo>
                    <a:moveTo>
                      <a:pt x="79" y="117"/>
                    </a:moveTo>
                    <a:cubicBezTo>
                      <a:pt x="80" y="117"/>
                      <a:pt x="81" y="116"/>
                      <a:pt x="81" y="115"/>
                    </a:cubicBezTo>
                    <a:cubicBezTo>
                      <a:pt x="81" y="112"/>
                      <a:pt x="81" y="109"/>
                      <a:pt x="82" y="106"/>
                    </a:cubicBezTo>
                    <a:cubicBezTo>
                      <a:pt x="82" y="103"/>
                      <a:pt x="83" y="103"/>
                      <a:pt x="84" y="106"/>
                    </a:cubicBezTo>
                    <a:cubicBezTo>
                      <a:pt x="85" y="108"/>
                      <a:pt x="86" y="111"/>
                      <a:pt x="87" y="113"/>
                    </a:cubicBezTo>
                    <a:cubicBezTo>
                      <a:pt x="88" y="114"/>
                      <a:pt x="89" y="115"/>
                      <a:pt x="90" y="115"/>
                    </a:cubicBezTo>
                    <a:cubicBezTo>
                      <a:pt x="95" y="113"/>
                      <a:pt x="100" y="112"/>
                      <a:pt x="104" y="110"/>
                    </a:cubicBezTo>
                    <a:cubicBezTo>
                      <a:pt x="105" y="110"/>
                      <a:pt x="106" y="108"/>
                      <a:pt x="106" y="107"/>
                    </a:cubicBezTo>
                    <a:cubicBezTo>
                      <a:pt x="104" y="95"/>
                      <a:pt x="102" y="83"/>
                      <a:pt x="97" y="73"/>
                    </a:cubicBezTo>
                    <a:cubicBezTo>
                      <a:pt x="96" y="71"/>
                      <a:pt x="96" y="71"/>
                      <a:pt x="95" y="73"/>
                    </a:cubicBezTo>
                    <a:cubicBezTo>
                      <a:pt x="94" y="74"/>
                      <a:pt x="94" y="76"/>
                      <a:pt x="93" y="77"/>
                    </a:cubicBezTo>
                    <a:cubicBezTo>
                      <a:pt x="93" y="78"/>
                      <a:pt x="92" y="78"/>
                      <a:pt x="92" y="78"/>
                    </a:cubicBezTo>
                    <a:cubicBezTo>
                      <a:pt x="87" y="76"/>
                      <a:pt x="83" y="75"/>
                      <a:pt x="79" y="73"/>
                    </a:cubicBezTo>
                    <a:cubicBezTo>
                      <a:pt x="76" y="72"/>
                      <a:pt x="76" y="72"/>
                      <a:pt x="73" y="73"/>
                    </a:cubicBezTo>
                    <a:cubicBezTo>
                      <a:pt x="71" y="74"/>
                      <a:pt x="70" y="75"/>
                      <a:pt x="68" y="76"/>
                    </a:cubicBezTo>
                    <a:cubicBezTo>
                      <a:pt x="67" y="76"/>
                      <a:pt x="67" y="77"/>
                      <a:pt x="68" y="78"/>
                    </a:cubicBezTo>
                    <a:cubicBezTo>
                      <a:pt x="68" y="79"/>
                      <a:pt x="69" y="79"/>
                      <a:pt x="70" y="80"/>
                    </a:cubicBezTo>
                    <a:cubicBezTo>
                      <a:pt x="70" y="81"/>
                      <a:pt x="71" y="81"/>
                      <a:pt x="70" y="82"/>
                    </a:cubicBezTo>
                    <a:cubicBezTo>
                      <a:pt x="65" y="91"/>
                      <a:pt x="60" y="100"/>
                      <a:pt x="55" y="108"/>
                    </a:cubicBezTo>
                    <a:cubicBezTo>
                      <a:pt x="53" y="112"/>
                      <a:pt x="53" y="113"/>
                      <a:pt x="50" y="108"/>
                    </a:cubicBezTo>
                    <a:cubicBezTo>
                      <a:pt x="45" y="100"/>
                      <a:pt x="40" y="91"/>
                      <a:pt x="35" y="82"/>
                    </a:cubicBezTo>
                    <a:cubicBezTo>
                      <a:pt x="35" y="81"/>
                      <a:pt x="35" y="81"/>
                      <a:pt x="35" y="80"/>
                    </a:cubicBezTo>
                    <a:cubicBezTo>
                      <a:pt x="36" y="79"/>
                      <a:pt x="37" y="79"/>
                      <a:pt x="38" y="78"/>
                    </a:cubicBezTo>
                    <a:cubicBezTo>
                      <a:pt x="39" y="77"/>
                      <a:pt x="39" y="77"/>
                      <a:pt x="37" y="76"/>
                    </a:cubicBezTo>
                    <a:cubicBezTo>
                      <a:pt x="36" y="75"/>
                      <a:pt x="34" y="74"/>
                      <a:pt x="33" y="74"/>
                    </a:cubicBezTo>
                    <a:cubicBezTo>
                      <a:pt x="29" y="72"/>
                      <a:pt x="29" y="72"/>
                      <a:pt x="26" y="73"/>
                    </a:cubicBezTo>
                    <a:cubicBezTo>
                      <a:pt x="22" y="75"/>
                      <a:pt x="18" y="76"/>
                      <a:pt x="14" y="78"/>
                    </a:cubicBezTo>
                    <a:cubicBezTo>
                      <a:pt x="13" y="78"/>
                      <a:pt x="12" y="78"/>
                      <a:pt x="12" y="77"/>
                    </a:cubicBezTo>
                    <a:cubicBezTo>
                      <a:pt x="11" y="76"/>
                      <a:pt x="11" y="74"/>
                      <a:pt x="10" y="73"/>
                    </a:cubicBezTo>
                    <a:cubicBezTo>
                      <a:pt x="10" y="71"/>
                      <a:pt x="9" y="71"/>
                      <a:pt x="8" y="73"/>
                    </a:cubicBezTo>
                    <a:cubicBezTo>
                      <a:pt x="3" y="83"/>
                      <a:pt x="1" y="95"/>
                      <a:pt x="0" y="107"/>
                    </a:cubicBezTo>
                    <a:cubicBezTo>
                      <a:pt x="0" y="109"/>
                      <a:pt x="0" y="110"/>
                      <a:pt x="1" y="110"/>
                    </a:cubicBezTo>
                    <a:cubicBezTo>
                      <a:pt x="6" y="112"/>
                      <a:pt x="11" y="113"/>
                      <a:pt x="16" y="115"/>
                    </a:cubicBezTo>
                    <a:cubicBezTo>
                      <a:pt x="17" y="115"/>
                      <a:pt x="18" y="114"/>
                      <a:pt x="18" y="113"/>
                    </a:cubicBezTo>
                    <a:cubicBezTo>
                      <a:pt x="19" y="111"/>
                      <a:pt x="20" y="108"/>
                      <a:pt x="21" y="106"/>
                    </a:cubicBezTo>
                    <a:cubicBezTo>
                      <a:pt x="23" y="103"/>
                      <a:pt x="24" y="103"/>
                      <a:pt x="24" y="106"/>
                    </a:cubicBezTo>
                    <a:cubicBezTo>
                      <a:pt x="24" y="109"/>
                      <a:pt x="24" y="112"/>
                      <a:pt x="24" y="115"/>
                    </a:cubicBezTo>
                    <a:cubicBezTo>
                      <a:pt x="24" y="116"/>
                      <a:pt x="25" y="117"/>
                      <a:pt x="26" y="117"/>
                    </a:cubicBezTo>
                    <a:cubicBezTo>
                      <a:pt x="43" y="120"/>
                      <a:pt x="63" y="120"/>
                      <a:pt x="79" y="117"/>
                    </a:cubicBezTo>
                    <a:moveTo>
                      <a:pt x="94" y="65"/>
                    </a:moveTo>
                    <a:cubicBezTo>
                      <a:pt x="88" y="62"/>
                      <a:pt x="82" y="60"/>
                      <a:pt x="75" y="57"/>
                    </a:cubicBezTo>
                    <a:cubicBezTo>
                      <a:pt x="75" y="57"/>
                      <a:pt x="74" y="57"/>
                      <a:pt x="74" y="58"/>
                    </a:cubicBezTo>
                    <a:cubicBezTo>
                      <a:pt x="73" y="60"/>
                      <a:pt x="72" y="63"/>
                      <a:pt x="71" y="66"/>
                    </a:cubicBezTo>
                    <a:cubicBezTo>
                      <a:pt x="70" y="66"/>
                      <a:pt x="71" y="67"/>
                      <a:pt x="71" y="67"/>
                    </a:cubicBezTo>
                    <a:cubicBezTo>
                      <a:pt x="78" y="70"/>
                      <a:pt x="84" y="72"/>
                      <a:pt x="90" y="75"/>
                    </a:cubicBezTo>
                    <a:cubicBezTo>
                      <a:pt x="91" y="75"/>
                      <a:pt x="92" y="75"/>
                      <a:pt x="92" y="74"/>
                    </a:cubicBezTo>
                    <a:cubicBezTo>
                      <a:pt x="93" y="72"/>
                      <a:pt x="94" y="69"/>
                      <a:pt x="95" y="66"/>
                    </a:cubicBezTo>
                    <a:cubicBezTo>
                      <a:pt x="95" y="66"/>
                      <a:pt x="95" y="65"/>
                      <a:pt x="94" y="65"/>
                    </a:cubicBezTo>
                    <a:moveTo>
                      <a:pt x="11" y="65"/>
                    </a:moveTo>
                    <a:cubicBezTo>
                      <a:pt x="17" y="62"/>
                      <a:pt x="24" y="60"/>
                      <a:pt x="30" y="57"/>
                    </a:cubicBezTo>
                    <a:cubicBezTo>
                      <a:pt x="31" y="57"/>
                      <a:pt x="31" y="57"/>
                      <a:pt x="32" y="58"/>
                    </a:cubicBezTo>
                    <a:cubicBezTo>
                      <a:pt x="33" y="60"/>
                      <a:pt x="34" y="63"/>
                      <a:pt x="35" y="66"/>
                    </a:cubicBezTo>
                    <a:cubicBezTo>
                      <a:pt x="35" y="66"/>
                      <a:pt x="35" y="67"/>
                      <a:pt x="34" y="67"/>
                    </a:cubicBezTo>
                    <a:cubicBezTo>
                      <a:pt x="28" y="70"/>
                      <a:pt x="21" y="72"/>
                      <a:pt x="15" y="75"/>
                    </a:cubicBezTo>
                    <a:cubicBezTo>
                      <a:pt x="14" y="75"/>
                      <a:pt x="14" y="75"/>
                      <a:pt x="14" y="74"/>
                    </a:cubicBezTo>
                    <a:cubicBezTo>
                      <a:pt x="13" y="72"/>
                      <a:pt x="11" y="69"/>
                      <a:pt x="10" y="66"/>
                    </a:cubicBezTo>
                    <a:cubicBezTo>
                      <a:pt x="10" y="66"/>
                      <a:pt x="11" y="65"/>
                      <a:pt x="11" y="65"/>
                    </a:cubicBezTo>
                    <a:moveTo>
                      <a:pt x="56" y="56"/>
                    </a:moveTo>
                    <a:cubicBezTo>
                      <a:pt x="49" y="56"/>
                      <a:pt x="49" y="56"/>
                      <a:pt x="49" y="56"/>
                    </a:cubicBezTo>
                    <a:cubicBezTo>
                      <a:pt x="49" y="56"/>
                      <a:pt x="48" y="57"/>
                      <a:pt x="48" y="57"/>
                    </a:cubicBezTo>
                    <a:cubicBezTo>
                      <a:pt x="48" y="64"/>
                      <a:pt x="48" y="64"/>
                      <a:pt x="48" y="64"/>
                    </a:cubicBezTo>
                    <a:cubicBezTo>
                      <a:pt x="48" y="65"/>
                      <a:pt x="49" y="65"/>
                      <a:pt x="49" y="65"/>
                    </a:cubicBezTo>
                    <a:cubicBezTo>
                      <a:pt x="56" y="65"/>
                      <a:pt x="56" y="65"/>
                      <a:pt x="56" y="65"/>
                    </a:cubicBezTo>
                    <a:cubicBezTo>
                      <a:pt x="57" y="65"/>
                      <a:pt x="57" y="65"/>
                      <a:pt x="57" y="64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7" y="57"/>
                      <a:pt x="57" y="56"/>
                      <a:pt x="56" y="56"/>
                    </a:cubicBezTo>
                    <a:moveTo>
                      <a:pt x="56" y="67"/>
                    </a:moveTo>
                    <a:cubicBezTo>
                      <a:pt x="57" y="68"/>
                      <a:pt x="57" y="69"/>
                      <a:pt x="58" y="70"/>
                    </a:cubicBezTo>
                    <a:cubicBezTo>
                      <a:pt x="58" y="70"/>
                      <a:pt x="58" y="71"/>
                      <a:pt x="58" y="72"/>
                    </a:cubicBezTo>
                    <a:cubicBezTo>
                      <a:pt x="57" y="75"/>
                      <a:pt x="56" y="77"/>
                      <a:pt x="54" y="80"/>
                    </a:cubicBezTo>
                    <a:cubicBezTo>
                      <a:pt x="53" y="82"/>
                      <a:pt x="53" y="83"/>
                      <a:pt x="51" y="80"/>
                    </a:cubicBezTo>
                    <a:cubicBezTo>
                      <a:pt x="50" y="77"/>
                      <a:pt x="49" y="75"/>
                      <a:pt x="48" y="72"/>
                    </a:cubicBezTo>
                    <a:cubicBezTo>
                      <a:pt x="47" y="71"/>
                      <a:pt x="47" y="70"/>
                      <a:pt x="48" y="70"/>
                    </a:cubicBezTo>
                    <a:cubicBezTo>
                      <a:pt x="48" y="69"/>
                      <a:pt x="48" y="68"/>
                      <a:pt x="49" y="67"/>
                    </a:cubicBezTo>
                    <a:cubicBezTo>
                      <a:pt x="49" y="67"/>
                      <a:pt x="50" y="66"/>
                      <a:pt x="51" y="66"/>
                    </a:cubicBezTo>
                    <a:cubicBezTo>
                      <a:pt x="55" y="66"/>
                      <a:pt x="55" y="66"/>
                      <a:pt x="55" y="66"/>
                    </a:cubicBezTo>
                    <a:cubicBezTo>
                      <a:pt x="55" y="66"/>
                      <a:pt x="56" y="67"/>
                      <a:pt x="56" y="67"/>
                    </a:cubicBezTo>
                  </a:path>
                </a:pathLst>
              </a:custGeom>
              <a:solidFill>
                <a:srgbClr val="CBBEB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871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3493" y="413932"/>
            <a:ext cx="2048638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defRPr/>
            </a:pPr>
            <a:r>
              <a:rPr lang="en-US" altLang="ko-KR" sz="30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3-2. </a:t>
            </a:r>
            <a:r>
              <a:rPr lang="ko-KR" altLang="en-US" sz="30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 관리</a:t>
            </a:r>
            <a:endParaRPr lang="ko-KR" altLang="en-US" sz="30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38" y="4381501"/>
            <a:ext cx="11798210" cy="24574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24463" y="1941095"/>
            <a:ext cx="5566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주 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 </a:t>
            </a:r>
            <a:r>
              <a:rPr lang="en-US" altLang="ko-KR" dirty="0" smtClean="0"/>
              <a:t>1</a:t>
            </a:r>
            <a:r>
              <a:rPr lang="ko-KR" altLang="en-US" dirty="0" smtClean="0"/>
              <a:t>시간 이상 정기 회의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회의 시간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분 전까지 자신의 의견을 단체 대화방에 공유해 효율적인 회의진행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795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6870461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0" y="12460"/>
            <a:ext cx="12192000" cy="6858000"/>
            <a:chOff x="0" y="-255875"/>
            <a:chExt cx="12192000" cy="6858000"/>
          </a:xfrm>
        </p:grpSpPr>
        <p:sp>
          <p:nvSpPr>
            <p:cNvPr id="3" name="직사각형 2"/>
            <p:cNvSpPr/>
            <p:nvPr/>
          </p:nvSpPr>
          <p:spPr>
            <a:xfrm>
              <a:off x="0" y="-255875"/>
              <a:ext cx="12192000" cy="6858000"/>
            </a:xfrm>
            <a:prstGeom prst="rect">
              <a:avLst/>
            </a:prstGeom>
            <a:gradFill flip="none" rotWithShape="1">
              <a:gsLst>
                <a:gs pos="55000">
                  <a:schemeClr val="tx1">
                    <a:lumMod val="65000"/>
                    <a:lumOff val="35000"/>
                    <a:alpha val="78000"/>
                  </a:schemeClr>
                </a:gs>
                <a:gs pos="0">
                  <a:srgbClr val="2D2D2D">
                    <a:alpha val="85000"/>
                  </a:srgbClr>
                </a:gs>
                <a:gs pos="100000">
                  <a:srgbClr val="D5D4D5">
                    <a:alpha val="66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3854635" y="2056099"/>
              <a:ext cx="4361594" cy="1354217"/>
              <a:chOff x="3854635" y="2056099"/>
              <a:chExt cx="4361594" cy="1354217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854635" y="2579319"/>
                <a:ext cx="43328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4800" b="1" dirty="0" smtClean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「요구분</a:t>
                </a:r>
                <a:r>
                  <a:rPr lang="ko-KR" altLang="en-US" sz="48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석</a:t>
                </a:r>
                <a:r>
                  <a:rPr lang="ko-KR" altLang="en-US" sz="4800" b="1" dirty="0" smtClean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」</a:t>
                </a:r>
                <a:endParaRPr lang="ko-KR" altLang="en-US" sz="48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862930" y="2056099"/>
                <a:ext cx="43532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8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312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799552" y="3229626"/>
            <a:ext cx="3492855" cy="2884715"/>
            <a:chOff x="5569529" y="1452331"/>
            <a:chExt cx="6209712" cy="5128541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10271" y="4182035"/>
              <a:ext cx="668970" cy="1005507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38143" y="3305142"/>
              <a:ext cx="5685474" cy="2270099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69529" y="1452331"/>
              <a:ext cx="4539120" cy="4610175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0">
              <a:off x="6584711" y="4099789"/>
              <a:ext cx="668970" cy="1005507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7005446" y="2460531"/>
              <a:ext cx="4507202" cy="3959321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6738856" y="5056871"/>
              <a:ext cx="2146708" cy="1524001"/>
            </a:xfrm>
            <a:prstGeom prst="rect">
              <a:avLst/>
            </a:prstGeom>
          </p:spPr>
        </p:pic>
      </p:grpSp>
      <p:grpSp>
        <p:nvGrpSpPr>
          <p:cNvPr id="19" name="그룹 18"/>
          <p:cNvGrpSpPr/>
          <p:nvPr/>
        </p:nvGrpSpPr>
        <p:grpSpPr>
          <a:xfrm>
            <a:off x="6270171" y="2425386"/>
            <a:ext cx="1713768" cy="1883593"/>
            <a:chOff x="4603748" y="3768303"/>
            <a:chExt cx="1713768" cy="1883593"/>
          </a:xfrm>
        </p:grpSpPr>
        <p:sp>
          <p:nvSpPr>
            <p:cNvPr id="20" name="직사각형 19"/>
            <p:cNvSpPr/>
            <p:nvPr/>
          </p:nvSpPr>
          <p:spPr>
            <a:xfrm>
              <a:off x="4603748" y="3768303"/>
              <a:ext cx="291747" cy="188359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70000"/>
                </a:lnSpc>
              </a:pPr>
              <a:r>
                <a:rPr lang="en-US" altLang="ko-KR" sz="240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6A462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1)</a:t>
              </a:r>
            </a:p>
            <a:p>
              <a:pPr>
                <a:lnSpc>
                  <a:spcPct val="170000"/>
                </a:lnSpc>
              </a:pPr>
              <a:r>
                <a:rPr lang="en-US" altLang="ko-KR" sz="240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6A462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2)</a:t>
              </a:r>
            </a:p>
            <a:p>
              <a:pPr>
                <a:lnSpc>
                  <a:spcPct val="170000"/>
                </a:lnSpc>
              </a:pPr>
              <a:r>
                <a:rPr lang="en-US" altLang="ko-KR" sz="240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6A462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3)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079998" y="3768303"/>
              <a:ext cx="1237518" cy="188359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70000"/>
                </a:lnSpc>
              </a:pPr>
              <a:r>
                <a:rPr lang="ko-KR" altLang="en-US" sz="2400" spc="-15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시장 조사</a:t>
              </a:r>
              <a:endParaRPr lang="en-US" altLang="ko-KR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70000"/>
                </a:lnSpc>
              </a:pPr>
              <a:r>
                <a:rPr lang="ko-KR" altLang="en-US" sz="2400" spc="-15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벤치 </a:t>
              </a:r>
              <a:r>
                <a:rPr lang="ko-KR" altLang="en-US" sz="2400" spc="-150" dirty="0" err="1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마킹</a:t>
              </a:r>
              <a:endParaRPr lang="en-US" altLang="ko-KR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70000"/>
                </a:lnSpc>
              </a:pPr>
              <a:r>
                <a:rPr lang="en-US" altLang="ko-KR" sz="2400" spc="-15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SWOT</a:t>
              </a:r>
              <a:endParaRPr lang="en-US" altLang="ko-KR" sz="2400" spc="-15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891902" y="1048329"/>
            <a:ext cx="6551858" cy="813459"/>
            <a:chOff x="1347400" y="2769823"/>
            <a:chExt cx="6551858" cy="813459"/>
          </a:xfrm>
        </p:grpSpPr>
        <p:sp>
          <p:nvSpPr>
            <p:cNvPr id="23" name="직사각형 22"/>
            <p:cNvSpPr/>
            <p:nvPr/>
          </p:nvSpPr>
          <p:spPr>
            <a:xfrm>
              <a:off x="2291843" y="2769823"/>
              <a:ext cx="5607415" cy="800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600" spc="-30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시장 조사</a:t>
              </a:r>
              <a:endParaRPr lang="ko-KR" altLang="en-US" sz="4600" spc="-3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1347400" y="2791282"/>
              <a:ext cx="792000" cy="792000"/>
            </a:xfrm>
            <a:prstGeom prst="ellipse">
              <a:avLst/>
            </a:prstGeom>
            <a:solidFill>
              <a:srgbClr val="225C46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ko-KR" sz="3600" spc="-15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01</a:t>
              </a:r>
              <a:endParaRPr lang="ko-KR" altLang="en-US" sz="3600" spc="-15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85631" y="910773"/>
            <a:ext cx="4963626" cy="1088571"/>
            <a:chOff x="885631" y="910773"/>
            <a:chExt cx="5384540" cy="1088571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885631" y="1999344"/>
              <a:ext cx="5384540" cy="0"/>
            </a:xfrm>
            <a:prstGeom prst="line">
              <a:avLst/>
            </a:prstGeom>
            <a:ln w="19050">
              <a:solidFill>
                <a:srgbClr val="6850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885631" y="910773"/>
              <a:ext cx="5384540" cy="0"/>
            </a:xfrm>
            <a:prstGeom prst="line">
              <a:avLst/>
            </a:prstGeom>
            <a:ln>
              <a:solidFill>
                <a:srgbClr val="6850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375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3493" y="413932"/>
            <a:ext cx="2414122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defRPr/>
            </a:pPr>
            <a:r>
              <a:rPr lang="en-US" altLang="ko-KR" sz="30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1-1. </a:t>
            </a:r>
            <a:r>
              <a:rPr lang="ko-KR" altLang="en-US" sz="30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시장 조사</a:t>
            </a:r>
            <a:endParaRPr lang="ko-KR" altLang="en-US" sz="30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38" y="4381501"/>
            <a:ext cx="11798210" cy="2457450"/>
          </a:xfrm>
          <a:prstGeom prst="rect">
            <a:avLst/>
          </a:prstGeom>
        </p:spPr>
      </p:pic>
      <p:grpSp>
        <p:nvGrpSpPr>
          <p:cNvPr id="60" name="그룹 59"/>
          <p:cNvGrpSpPr/>
          <p:nvPr/>
        </p:nvGrpSpPr>
        <p:grpSpPr>
          <a:xfrm>
            <a:off x="7052997" y="1316744"/>
            <a:ext cx="3790532" cy="3104861"/>
            <a:chOff x="6571713" y="1520826"/>
            <a:chExt cx="3790532" cy="3104861"/>
          </a:xfrm>
        </p:grpSpPr>
        <p:grpSp>
          <p:nvGrpSpPr>
            <p:cNvPr id="76" name="그룹 75"/>
            <p:cNvGrpSpPr/>
            <p:nvPr/>
          </p:nvGrpSpPr>
          <p:grpSpPr>
            <a:xfrm>
              <a:off x="6571713" y="1520826"/>
              <a:ext cx="3078368" cy="1430945"/>
              <a:chOff x="7743193" y="1520826"/>
              <a:chExt cx="3537583" cy="1644406"/>
            </a:xfrm>
          </p:grpSpPr>
          <p:grpSp>
            <p:nvGrpSpPr>
              <p:cNvPr id="78" name="그룹 77"/>
              <p:cNvGrpSpPr/>
              <p:nvPr/>
            </p:nvGrpSpPr>
            <p:grpSpPr>
              <a:xfrm>
                <a:off x="7743193" y="1520826"/>
                <a:ext cx="3537583" cy="1644406"/>
                <a:chOff x="5458745" y="1485900"/>
                <a:chExt cx="2947788" cy="1904800"/>
              </a:xfrm>
            </p:grpSpPr>
            <p:sp>
              <p:nvSpPr>
                <p:cNvPr id="80" name="모서리가 둥근 직사각형 79"/>
                <p:cNvSpPr/>
                <p:nvPr/>
              </p:nvSpPr>
              <p:spPr>
                <a:xfrm>
                  <a:off x="5735112" y="1485900"/>
                  <a:ext cx="2671421" cy="1701800"/>
                </a:xfrm>
                <a:prstGeom prst="roundRect">
                  <a:avLst>
                    <a:gd name="adj" fmla="val 7024"/>
                  </a:avLst>
                </a:prstGeom>
                <a:solidFill>
                  <a:srgbClr val="4E78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81" name="모서리가 둥근 직사각형 80"/>
                <p:cNvSpPr/>
                <p:nvPr/>
              </p:nvSpPr>
              <p:spPr>
                <a:xfrm>
                  <a:off x="5458745" y="1940414"/>
                  <a:ext cx="2759224" cy="1450286"/>
                </a:xfrm>
                <a:prstGeom prst="roundRect">
                  <a:avLst>
                    <a:gd name="adj" fmla="val 7139"/>
                  </a:avLst>
                </a:prstGeom>
                <a:solidFill>
                  <a:schemeClr val="bg1"/>
                </a:solidFill>
                <a:ln w="38100">
                  <a:solidFill>
                    <a:srgbClr val="4E78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marL="182563" indent="-182563" defTabSz="577332">
                    <a:lnSpc>
                      <a:spcPct val="120000"/>
                    </a:lnSpc>
                    <a:buClr>
                      <a:schemeClr val="tx1">
                        <a:lumMod val="75000"/>
                        <a:lumOff val="25000"/>
                      </a:schemeClr>
                    </a:buClr>
                    <a:buSzPct val="90000"/>
                    <a:buFont typeface="Wingdings" pitchFamily="2" charset="2"/>
                    <a:buChar char="§"/>
                  </a:pPr>
                  <a:endParaRPr lang="en-US" altLang="ko-KR" sz="12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  <a:p>
                  <a:pPr marL="182563" indent="-182563" defTabSz="577332">
                    <a:lnSpc>
                      <a:spcPct val="120000"/>
                    </a:lnSpc>
                    <a:buClr>
                      <a:schemeClr val="tx1">
                        <a:lumMod val="75000"/>
                        <a:lumOff val="25000"/>
                      </a:schemeClr>
                    </a:buClr>
                    <a:buSzPct val="90000"/>
                    <a:buFont typeface="Wingdings" pitchFamily="2" charset="2"/>
                    <a:buChar char="§"/>
                  </a:pPr>
                  <a:r>
                    <a:rPr lang="ko-KR" altLang="en-US" sz="1200" kern="0" spc="-50" dirty="0" smtClean="0">
                      <a:ln>
                        <a:solidFill>
                          <a:srgbClr val="C9E7F7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남성성 곁들인 군대 허풍은 여성들로 하여금 기피대상이 된다</a:t>
                  </a:r>
                  <a:r>
                    <a:rPr lang="en-US" altLang="ko-KR" sz="1200" kern="0" spc="-50" dirty="0" smtClean="0">
                      <a:ln>
                        <a:solidFill>
                          <a:srgbClr val="C9E7F7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.</a:t>
                  </a:r>
                </a:p>
                <a:p>
                  <a:pPr marL="182563" indent="-182563" defTabSz="577332">
                    <a:lnSpc>
                      <a:spcPct val="120000"/>
                    </a:lnSpc>
                    <a:buClr>
                      <a:schemeClr val="tx1">
                        <a:lumMod val="75000"/>
                        <a:lumOff val="25000"/>
                      </a:schemeClr>
                    </a:buClr>
                    <a:buSzPct val="90000"/>
                    <a:buFont typeface="Wingdings" pitchFamily="2" charset="2"/>
                    <a:buChar char="§"/>
                  </a:pPr>
                  <a:r>
                    <a:rPr lang="ko-KR" altLang="en-US" sz="1200" kern="0" spc="-50" dirty="0" smtClean="0">
                      <a:ln>
                        <a:solidFill>
                          <a:srgbClr val="C9E7F7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하지만 군대예능은 남녀노소에게 사랑을 받고 있다</a:t>
                  </a:r>
                  <a:r>
                    <a:rPr lang="en-US" altLang="ko-KR" sz="1200" kern="0" spc="-50" dirty="0" smtClean="0">
                      <a:ln>
                        <a:solidFill>
                          <a:srgbClr val="C9E7F7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.</a:t>
                  </a:r>
                  <a:r>
                    <a:rPr lang="ko-KR" altLang="en-US" sz="1200" kern="0" spc="-50" dirty="0" smtClean="0">
                      <a:ln>
                        <a:solidFill>
                          <a:srgbClr val="C9E7F7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 </a:t>
                  </a:r>
                  <a:endParaRPr lang="en-US" altLang="ko-KR" sz="1200" kern="0" spc="-50" dirty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  <a:p>
                  <a:pPr marL="182563" indent="-182563" defTabSz="577332">
                    <a:lnSpc>
                      <a:spcPct val="120000"/>
                    </a:lnSpc>
                    <a:buClr>
                      <a:schemeClr val="tx1">
                        <a:lumMod val="75000"/>
                        <a:lumOff val="25000"/>
                      </a:schemeClr>
                    </a:buClr>
                    <a:buSzPct val="90000"/>
                    <a:buFont typeface="Wingdings" pitchFamily="2" charset="2"/>
                    <a:buChar char="§"/>
                  </a:pPr>
                  <a:endParaRPr lang="en-US" altLang="ko-KR" sz="1400" kern="0" spc="-50" dirty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  <p:sp>
            <p:nvSpPr>
              <p:cNvPr id="79" name="직사각형 78"/>
              <p:cNvSpPr/>
              <p:nvPr/>
            </p:nvSpPr>
            <p:spPr>
              <a:xfrm>
                <a:off x="8074856" y="1574860"/>
                <a:ext cx="3205920" cy="318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 anchorCtr="0">
                <a:spAutoFit/>
              </a:bodyPr>
              <a:lstStyle/>
              <a:p>
                <a:pPr algn="ctr" defTabSz="577332"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</a:pPr>
                <a:r>
                  <a:rPr lang="ko-KR" altLang="en-US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내</a:t>
                </a:r>
                <a:r>
                  <a:rPr lang="ko-KR" altLang="en-US" kern="0" spc="-50" dirty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용</a:t>
                </a:r>
                <a:endParaRPr lang="en-US" altLang="ko-KR" kern="0" spc="-50" dirty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7283877" y="3194742"/>
              <a:ext cx="3078368" cy="1430945"/>
              <a:chOff x="7743193" y="1520826"/>
              <a:chExt cx="3537583" cy="1644406"/>
            </a:xfrm>
          </p:grpSpPr>
          <p:grpSp>
            <p:nvGrpSpPr>
              <p:cNvPr id="66" name="그룹 65"/>
              <p:cNvGrpSpPr/>
              <p:nvPr/>
            </p:nvGrpSpPr>
            <p:grpSpPr>
              <a:xfrm>
                <a:off x="7743193" y="1520826"/>
                <a:ext cx="3537583" cy="1644406"/>
                <a:chOff x="5458745" y="1485900"/>
                <a:chExt cx="2947788" cy="1904799"/>
              </a:xfrm>
            </p:grpSpPr>
            <p:sp>
              <p:nvSpPr>
                <p:cNvPr id="68" name="모서리가 둥근 직사각형 67"/>
                <p:cNvSpPr/>
                <p:nvPr/>
              </p:nvSpPr>
              <p:spPr>
                <a:xfrm>
                  <a:off x="5735112" y="1485900"/>
                  <a:ext cx="2671421" cy="1701800"/>
                </a:xfrm>
                <a:prstGeom prst="roundRect">
                  <a:avLst>
                    <a:gd name="adj" fmla="val 7024"/>
                  </a:avLst>
                </a:prstGeom>
                <a:solidFill>
                  <a:srgbClr val="6A462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69" name="모서리가 둥근 직사각형 68"/>
                <p:cNvSpPr/>
                <p:nvPr/>
              </p:nvSpPr>
              <p:spPr>
                <a:xfrm>
                  <a:off x="5458745" y="1940414"/>
                  <a:ext cx="2759224" cy="1450285"/>
                </a:xfrm>
                <a:prstGeom prst="roundRect">
                  <a:avLst>
                    <a:gd name="adj" fmla="val 7139"/>
                  </a:avLst>
                </a:prstGeom>
                <a:solidFill>
                  <a:schemeClr val="bg1"/>
                </a:solidFill>
                <a:ln w="38100">
                  <a:solidFill>
                    <a:srgbClr val="68503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marL="182563" indent="-182563" defTabSz="577332">
                    <a:lnSpc>
                      <a:spcPct val="120000"/>
                    </a:lnSpc>
                    <a:buClr>
                      <a:schemeClr val="tx1">
                        <a:lumMod val="75000"/>
                        <a:lumOff val="25000"/>
                      </a:schemeClr>
                    </a:buClr>
                    <a:buSzPct val="90000"/>
                    <a:buFont typeface="Wingdings" pitchFamily="2" charset="2"/>
                    <a:buChar char="§"/>
                  </a:pPr>
                  <a:r>
                    <a:rPr lang="ko-KR" altLang="en-US" sz="1400" kern="0" spc="-50" dirty="0" smtClean="0">
                      <a:ln>
                        <a:solidFill>
                          <a:srgbClr val="C9E7F7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사랑 받는 이유는 군대라는 조직에 대한 공감대 형성</a:t>
                  </a:r>
                  <a:endParaRPr lang="en-US" altLang="ko-KR" sz="14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  <a:p>
                  <a:pPr marL="182563" indent="-182563" defTabSz="577332">
                    <a:lnSpc>
                      <a:spcPct val="120000"/>
                    </a:lnSpc>
                    <a:buClr>
                      <a:schemeClr val="tx1">
                        <a:lumMod val="75000"/>
                        <a:lumOff val="25000"/>
                      </a:schemeClr>
                    </a:buClr>
                    <a:buSzPct val="90000"/>
                    <a:buFont typeface="Wingdings" pitchFamily="2" charset="2"/>
                    <a:buChar char="§"/>
                  </a:pPr>
                  <a:r>
                    <a:rPr lang="ko-KR" altLang="en-US" sz="1400" kern="0" spc="-50" dirty="0" smtClean="0">
                      <a:ln>
                        <a:solidFill>
                          <a:srgbClr val="C9E7F7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강한 남성성에 대한 동경 </a:t>
                  </a:r>
                </a:p>
              </p:txBody>
            </p:sp>
          </p:grpSp>
          <p:sp>
            <p:nvSpPr>
              <p:cNvPr id="67" name="직사각형 66"/>
              <p:cNvSpPr/>
              <p:nvPr/>
            </p:nvSpPr>
            <p:spPr>
              <a:xfrm>
                <a:off x="8074856" y="1574860"/>
                <a:ext cx="3205920" cy="318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 anchorCtr="0">
                <a:spAutoFit/>
              </a:bodyPr>
              <a:lstStyle/>
              <a:p>
                <a:pPr algn="ctr" defTabSz="577332"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</a:pPr>
                <a:r>
                  <a:rPr lang="ko-KR" altLang="en-US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추</a:t>
                </a:r>
                <a:r>
                  <a:rPr lang="ko-KR" altLang="en-US" kern="0" spc="-50" dirty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출</a:t>
                </a:r>
                <a:endParaRPr lang="en-US" altLang="ko-KR" kern="0" spc="-50" dirty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pic>
        <p:nvPicPr>
          <p:cNvPr id="16" name="Picture 2" descr="C:\Users\dksms\OneDrive\Desktop\국방부\화면 캡처 2021-06-18 104001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009" y="1588116"/>
            <a:ext cx="4031497" cy="272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55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3493" y="413932"/>
            <a:ext cx="65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defRPr/>
            </a:pPr>
            <a:endParaRPr lang="ko-KR" altLang="en-US" sz="30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8333939" y="1319450"/>
            <a:ext cx="2969169" cy="98107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7332">
              <a:buClr>
                <a:schemeClr val="tx1">
                  <a:lumMod val="75000"/>
                  <a:lumOff val="25000"/>
                </a:schemeClr>
              </a:buClr>
              <a:buSzPct val="90000"/>
            </a:pPr>
            <a:r>
              <a:rPr lang="ko-KR" altLang="en-US" kern="0" spc="-50" dirty="0" smtClean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</a:t>
            </a:r>
            <a:r>
              <a:rPr lang="ko-KR" altLang="en-US" kern="0" spc="-50" dirty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</a:t>
            </a:r>
          </a:p>
        </p:txBody>
      </p:sp>
      <p:sp>
        <p:nvSpPr>
          <p:cNvPr id="12" name="오른쪽 화살표 11"/>
          <p:cNvSpPr/>
          <p:nvPr/>
        </p:nvSpPr>
        <p:spPr>
          <a:xfrm>
            <a:off x="5870366" y="1319450"/>
            <a:ext cx="2969169" cy="98107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7332">
              <a:buClr>
                <a:schemeClr val="tx1">
                  <a:lumMod val="75000"/>
                  <a:lumOff val="25000"/>
                </a:schemeClr>
              </a:buClr>
              <a:buSzPct val="90000"/>
            </a:pPr>
            <a:r>
              <a:rPr lang="ko-KR" altLang="en-US" kern="0" spc="-50" dirty="0" smtClean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</a:t>
            </a:r>
            <a:r>
              <a:rPr lang="ko-KR" altLang="en-US" kern="0" spc="-50" dirty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</a:t>
            </a:r>
          </a:p>
        </p:txBody>
      </p:sp>
      <p:sp>
        <p:nvSpPr>
          <p:cNvPr id="11" name="오른쪽 화살표 10"/>
          <p:cNvSpPr/>
          <p:nvPr/>
        </p:nvSpPr>
        <p:spPr>
          <a:xfrm>
            <a:off x="3397131" y="1319450"/>
            <a:ext cx="2969169" cy="98107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7332">
              <a:buClr>
                <a:schemeClr val="tx1">
                  <a:lumMod val="75000"/>
                  <a:lumOff val="25000"/>
                </a:schemeClr>
              </a:buClr>
              <a:buSzPct val="90000"/>
            </a:pPr>
            <a:r>
              <a:rPr lang="ko-KR" altLang="en-US" kern="0" spc="-50" dirty="0" smtClean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요구분석</a:t>
            </a:r>
            <a:endParaRPr lang="ko-KR" altLang="en-US" kern="0" spc="-50" dirty="0">
              <a:ln>
                <a:solidFill>
                  <a:srgbClr val="C9E7F7">
                    <a:alpha val="0"/>
                  </a:srgb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933558" y="1319450"/>
            <a:ext cx="2969169" cy="98107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7332">
              <a:buClr>
                <a:schemeClr val="tx1">
                  <a:lumMod val="75000"/>
                  <a:lumOff val="25000"/>
                </a:schemeClr>
              </a:buClr>
              <a:buSzPct val="90000"/>
            </a:pPr>
            <a:r>
              <a:rPr lang="ko-KR" altLang="en-US" kern="0" spc="-50" dirty="0" smtClean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</a:t>
            </a:r>
            <a:r>
              <a:rPr lang="ko-KR" altLang="en-US" kern="0" spc="-50" dirty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획</a:t>
            </a:r>
          </a:p>
        </p:txBody>
      </p:sp>
      <p:sp>
        <p:nvSpPr>
          <p:cNvPr id="56" name="Freeform 8"/>
          <p:cNvSpPr>
            <a:spLocks noEditPoints="1"/>
          </p:cNvSpPr>
          <p:nvPr/>
        </p:nvSpPr>
        <p:spPr bwMode="auto">
          <a:xfrm>
            <a:off x="2135822" y="2630726"/>
            <a:ext cx="564640" cy="250732"/>
          </a:xfrm>
          <a:custGeom>
            <a:avLst/>
            <a:gdLst>
              <a:gd name="T0" fmla="*/ 128 w 151"/>
              <a:gd name="T1" fmla="*/ 55 h 67"/>
              <a:gd name="T2" fmla="*/ 125 w 151"/>
              <a:gd name="T3" fmla="*/ 55 h 67"/>
              <a:gd name="T4" fmla="*/ 124 w 151"/>
              <a:gd name="T5" fmla="*/ 53 h 67"/>
              <a:gd name="T6" fmla="*/ 124 w 151"/>
              <a:gd name="T7" fmla="*/ 49 h 67"/>
              <a:gd name="T8" fmla="*/ 123 w 151"/>
              <a:gd name="T9" fmla="*/ 48 h 67"/>
              <a:gd name="T10" fmla="*/ 118 w 151"/>
              <a:gd name="T11" fmla="*/ 48 h 67"/>
              <a:gd name="T12" fmla="*/ 116 w 151"/>
              <a:gd name="T13" fmla="*/ 50 h 67"/>
              <a:gd name="T14" fmla="*/ 93 w 151"/>
              <a:gd name="T15" fmla="*/ 65 h 67"/>
              <a:gd name="T16" fmla="*/ 91 w 151"/>
              <a:gd name="T17" fmla="*/ 59 h 67"/>
              <a:gd name="T18" fmla="*/ 88 w 151"/>
              <a:gd name="T19" fmla="*/ 55 h 67"/>
              <a:gd name="T20" fmla="*/ 84 w 151"/>
              <a:gd name="T21" fmla="*/ 56 h 67"/>
              <a:gd name="T22" fmla="*/ 40 w 151"/>
              <a:gd name="T23" fmla="*/ 59 h 67"/>
              <a:gd name="T24" fmla="*/ 38 w 151"/>
              <a:gd name="T25" fmla="*/ 62 h 67"/>
              <a:gd name="T26" fmla="*/ 36 w 151"/>
              <a:gd name="T27" fmla="*/ 64 h 67"/>
              <a:gd name="T28" fmla="*/ 2 w 151"/>
              <a:gd name="T29" fmla="*/ 64 h 67"/>
              <a:gd name="T30" fmla="*/ 0 w 151"/>
              <a:gd name="T31" fmla="*/ 62 h 67"/>
              <a:gd name="T32" fmla="*/ 0 w 151"/>
              <a:gd name="T33" fmla="*/ 56 h 67"/>
              <a:gd name="T34" fmla="*/ 0 w 151"/>
              <a:gd name="T35" fmla="*/ 53 h 67"/>
              <a:gd name="T36" fmla="*/ 2 w 151"/>
              <a:gd name="T37" fmla="*/ 28 h 67"/>
              <a:gd name="T38" fmla="*/ 6 w 151"/>
              <a:gd name="T39" fmla="*/ 21 h 67"/>
              <a:gd name="T40" fmla="*/ 71 w 151"/>
              <a:gd name="T41" fmla="*/ 21 h 67"/>
              <a:gd name="T42" fmla="*/ 76 w 151"/>
              <a:gd name="T43" fmla="*/ 19 h 67"/>
              <a:gd name="T44" fmla="*/ 82 w 151"/>
              <a:gd name="T45" fmla="*/ 10 h 67"/>
              <a:gd name="T46" fmla="*/ 85 w 151"/>
              <a:gd name="T47" fmla="*/ 8 h 67"/>
              <a:gd name="T48" fmla="*/ 98 w 151"/>
              <a:gd name="T49" fmla="*/ 3 h 67"/>
              <a:gd name="T50" fmla="*/ 101 w 151"/>
              <a:gd name="T51" fmla="*/ 2 h 67"/>
              <a:gd name="T52" fmla="*/ 110 w 151"/>
              <a:gd name="T53" fmla="*/ 0 h 67"/>
              <a:gd name="T54" fmla="*/ 113 w 151"/>
              <a:gd name="T55" fmla="*/ 2 h 67"/>
              <a:gd name="T56" fmla="*/ 121 w 151"/>
              <a:gd name="T57" fmla="*/ 4 h 67"/>
              <a:gd name="T58" fmla="*/ 127 w 151"/>
              <a:gd name="T59" fmla="*/ 7 h 67"/>
              <a:gd name="T60" fmla="*/ 130 w 151"/>
              <a:gd name="T61" fmla="*/ 23 h 67"/>
              <a:gd name="T62" fmla="*/ 130 w 151"/>
              <a:gd name="T63" fmla="*/ 31 h 67"/>
              <a:gd name="T64" fmla="*/ 131 w 151"/>
              <a:gd name="T65" fmla="*/ 32 h 67"/>
              <a:gd name="T66" fmla="*/ 149 w 151"/>
              <a:gd name="T67" fmla="*/ 32 h 67"/>
              <a:gd name="T68" fmla="*/ 151 w 151"/>
              <a:gd name="T69" fmla="*/ 34 h 67"/>
              <a:gd name="T70" fmla="*/ 151 w 151"/>
              <a:gd name="T71" fmla="*/ 40 h 67"/>
              <a:gd name="T72" fmla="*/ 149 w 151"/>
              <a:gd name="T73" fmla="*/ 42 h 67"/>
              <a:gd name="T74" fmla="*/ 131 w 151"/>
              <a:gd name="T75" fmla="*/ 42 h 67"/>
              <a:gd name="T76" fmla="*/ 130 w 151"/>
              <a:gd name="T77" fmla="*/ 43 h 67"/>
              <a:gd name="T78" fmla="*/ 130 w 151"/>
              <a:gd name="T79" fmla="*/ 53 h 67"/>
              <a:gd name="T80" fmla="*/ 128 w 151"/>
              <a:gd name="T81" fmla="*/ 55 h 67"/>
              <a:gd name="T82" fmla="*/ 96 w 151"/>
              <a:gd name="T83" fmla="*/ 46 h 67"/>
              <a:gd name="T84" fmla="*/ 100 w 151"/>
              <a:gd name="T85" fmla="*/ 51 h 67"/>
              <a:gd name="T86" fmla="*/ 102 w 151"/>
              <a:gd name="T87" fmla="*/ 52 h 67"/>
              <a:gd name="T88" fmla="*/ 102 w 151"/>
              <a:gd name="T89" fmla="*/ 39 h 67"/>
              <a:gd name="T90" fmla="*/ 99 w 151"/>
              <a:gd name="T91" fmla="*/ 40 h 67"/>
              <a:gd name="T92" fmla="*/ 96 w 151"/>
              <a:gd name="T93" fmla="*/ 44 h 67"/>
              <a:gd name="T94" fmla="*/ 96 w 151"/>
              <a:gd name="T95" fmla="*/ 46 h 67"/>
              <a:gd name="T96" fmla="*/ 74 w 151"/>
              <a:gd name="T97" fmla="*/ 40 h 67"/>
              <a:gd name="T98" fmla="*/ 53 w 151"/>
              <a:gd name="T99" fmla="*/ 40 h 67"/>
              <a:gd name="T100" fmla="*/ 50 w 151"/>
              <a:gd name="T101" fmla="*/ 42 h 67"/>
              <a:gd name="T102" fmla="*/ 54 w 151"/>
              <a:gd name="T103" fmla="*/ 50 h 67"/>
              <a:gd name="T104" fmla="*/ 70 w 151"/>
              <a:gd name="T105" fmla="*/ 50 h 67"/>
              <a:gd name="T106" fmla="*/ 76 w 151"/>
              <a:gd name="T107" fmla="*/ 42 h 67"/>
              <a:gd name="T108" fmla="*/ 74 w 151"/>
              <a:gd name="T109" fmla="*/ 40 h 67"/>
              <a:gd name="T110" fmla="*/ 90 w 151"/>
              <a:gd name="T111" fmla="*/ 21 h 67"/>
              <a:gd name="T112" fmla="*/ 115 w 151"/>
              <a:gd name="T113" fmla="*/ 21 h 67"/>
              <a:gd name="T114" fmla="*/ 116 w 151"/>
              <a:gd name="T115" fmla="*/ 20 h 67"/>
              <a:gd name="T116" fmla="*/ 115 w 151"/>
              <a:gd name="T117" fmla="*/ 18 h 67"/>
              <a:gd name="T118" fmla="*/ 93 w 151"/>
              <a:gd name="T119" fmla="*/ 15 h 67"/>
              <a:gd name="T120" fmla="*/ 90 w 151"/>
              <a:gd name="T121" fmla="*/ 16 h 67"/>
              <a:gd name="T122" fmla="*/ 88 w 151"/>
              <a:gd name="T123" fmla="*/ 20 h 67"/>
              <a:gd name="T124" fmla="*/ 90 w 151"/>
              <a:gd name="T125" fmla="*/ 21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51" h="67">
                <a:moveTo>
                  <a:pt x="128" y="55"/>
                </a:moveTo>
                <a:cubicBezTo>
                  <a:pt x="125" y="55"/>
                  <a:pt x="125" y="55"/>
                  <a:pt x="125" y="55"/>
                </a:cubicBezTo>
                <a:cubicBezTo>
                  <a:pt x="125" y="55"/>
                  <a:pt x="124" y="54"/>
                  <a:pt x="124" y="53"/>
                </a:cubicBezTo>
                <a:cubicBezTo>
                  <a:pt x="124" y="49"/>
                  <a:pt x="124" y="49"/>
                  <a:pt x="124" y="49"/>
                </a:cubicBezTo>
                <a:cubicBezTo>
                  <a:pt x="124" y="49"/>
                  <a:pt x="123" y="48"/>
                  <a:pt x="123" y="48"/>
                </a:cubicBezTo>
                <a:cubicBezTo>
                  <a:pt x="118" y="48"/>
                  <a:pt x="118" y="48"/>
                  <a:pt x="118" y="48"/>
                </a:cubicBezTo>
                <a:cubicBezTo>
                  <a:pt x="116" y="48"/>
                  <a:pt x="116" y="49"/>
                  <a:pt x="116" y="50"/>
                </a:cubicBezTo>
                <a:cubicBezTo>
                  <a:pt x="118" y="63"/>
                  <a:pt x="108" y="66"/>
                  <a:pt x="93" y="65"/>
                </a:cubicBezTo>
                <a:cubicBezTo>
                  <a:pt x="90" y="65"/>
                  <a:pt x="88" y="63"/>
                  <a:pt x="91" y="59"/>
                </a:cubicBezTo>
                <a:cubicBezTo>
                  <a:pt x="93" y="57"/>
                  <a:pt x="91" y="55"/>
                  <a:pt x="88" y="55"/>
                </a:cubicBezTo>
                <a:cubicBezTo>
                  <a:pt x="87" y="54"/>
                  <a:pt x="85" y="55"/>
                  <a:pt x="84" y="56"/>
                </a:cubicBezTo>
                <a:cubicBezTo>
                  <a:pt x="71" y="65"/>
                  <a:pt x="56" y="67"/>
                  <a:pt x="40" y="59"/>
                </a:cubicBezTo>
                <a:cubicBezTo>
                  <a:pt x="38" y="58"/>
                  <a:pt x="38" y="60"/>
                  <a:pt x="38" y="62"/>
                </a:cubicBezTo>
                <a:cubicBezTo>
                  <a:pt x="38" y="63"/>
                  <a:pt x="37" y="64"/>
                  <a:pt x="36" y="64"/>
                </a:cubicBezTo>
                <a:cubicBezTo>
                  <a:pt x="2" y="64"/>
                  <a:pt x="2" y="64"/>
                  <a:pt x="2" y="64"/>
                </a:cubicBezTo>
                <a:cubicBezTo>
                  <a:pt x="1" y="64"/>
                  <a:pt x="0" y="63"/>
                  <a:pt x="0" y="62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5"/>
                  <a:pt x="0" y="54"/>
                  <a:pt x="0" y="53"/>
                </a:cubicBezTo>
                <a:cubicBezTo>
                  <a:pt x="2" y="45"/>
                  <a:pt x="3" y="36"/>
                  <a:pt x="2" y="28"/>
                </a:cubicBezTo>
                <a:cubicBezTo>
                  <a:pt x="1" y="23"/>
                  <a:pt x="0" y="21"/>
                  <a:pt x="6" y="21"/>
                </a:cubicBezTo>
                <a:cubicBezTo>
                  <a:pt x="71" y="21"/>
                  <a:pt x="71" y="21"/>
                  <a:pt x="71" y="21"/>
                </a:cubicBezTo>
                <a:cubicBezTo>
                  <a:pt x="73" y="21"/>
                  <a:pt x="75" y="21"/>
                  <a:pt x="76" y="19"/>
                </a:cubicBezTo>
                <a:cubicBezTo>
                  <a:pt x="78" y="16"/>
                  <a:pt x="80" y="13"/>
                  <a:pt x="82" y="10"/>
                </a:cubicBezTo>
                <a:cubicBezTo>
                  <a:pt x="82" y="9"/>
                  <a:pt x="84" y="9"/>
                  <a:pt x="85" y="8"/>
                </a:cubicBezTo>
                <a:cubicBezTo>
                  <a:pt x="91" y="8"/>
                  <a:pt x="96" y="7"/>
                  <a:pt x="98" y="3"/>
                </a:cubicBezTo>
                <a:cubicBezTo>
                  <a:pt x="99" y="2"/>
                  <a:pt x="100" y="2"/>
                  <a:pt x="101" y="2"/>
                </a:cubicBezTo>
                <a:cubicBezTo>
                  <a:pt x="104" y="1"/>
                  <a:pt x="107" y="1"/>
                  <a:pt x="110" y="0"/>
                </a:cubicBezTo>
                <a:cubicBezTo>
                  <a:pt x="112" y="0"/>
                  <a:pt x="113" y="1"/>
                  <a:pt x="113" y="2"/>
                </a:cubicBezTo>
                <a:cubicBezTo>
                  <a:pt x="115" y="6"/>
                  <a:pt x="118" y="7"/>
                  <a:pt x="121" y="4"/>
                </a:cubicBezTo>
                <a:cubicBezTo>
                  <a:pt x="124" y="1"/>
                  <a:pt x="127" y="4"/>
                  <a:pt x="127" y="7"/>
                </a:cubicBezTo>
                <a:cubicBezTo>
                  <a:pt x="128" y="11"/>
                  <a:pt x="130" y="19"/>
                  <a:pt x="130" y="23"/>
                </a:cubicBezTo>
                <a:cubicBezTo>
                  <a:pt x="130" y="31"/>
                  <a:pt x="130" y="31"/>
                  <a:pt x="130" y="31"/>
                </a:cubicBezTo>
                <a:cubicBezTo>
                  <a:pt x="130" y="32"/>
                  <a:pt x="130" y="32"/>
                  <a:pt x="131" y="32"/>
                </a:cubicBezTo>
                <a:cubicBezTo>
                  <a:pt x="149" y="32"/>
                  <a:pt x="149" y="32"/>
                  <a:pt x="149" y="32"/>
                </a:cubicBezTo>
                <a:cubicBezTo>
                  <a:pt x="150" y="32"/>
                  <a:pt x="151" y="33"/>
                  <a:pt x="151" y="34"/>
                </a:cubicBezTo>
                <a:cubicBezTo>
                  <a:pt x="151" y="40"/>
                  <a:pt x="151" y="40"/>
                  <a:pt x="151" y="40"/>
                </a:cubicBezTo>
                <a:cubicBezTo>
                  <a:pt x="151" y="41"/>
                  <a:pt x="150" y="42"/>
                  <a:pt x="149" y="42"/>
                </a:cubicBezTo>
                <a:cubicBezTo>
                  <a:pt x="131" y="42"/>
                  <a:pt x="131" y="42"/>
                  <a:pt x="131" y="42"/>
                </a:cubicBezTo>
                <a:cubicBezTo>
                  <a:pt x="130" y="42"/>
                  <a:pt x="130" y="42"/>
                  <a:pt x="130" y="43"/>
                </a:cubicBezTo>
                <a:cubicBezTo>
                  <a:pt x="130" y="53"/>
                  <a:pt x="130" y="53"/>
                  <a:pt x="130" y="53"/>
                </a:cubicBezTo>
                <a:cubicBezTo>
                  <a:pt x="130" y="54"/>
                  <a:pt x="129" y="55"/>
                  <a:pt x="128" y="55"/>
                </a:cubicBezTo>
                <a:moveTo>
                  <a:pt x="96" y="46"/>
                </a:moveTo>
                <a:cubicBezTo>
                  <a:pt x="98" y="48"/>
                  <a:pt x="99" y="49"/>
                  <a:pt x="100" y="51"/>
                </a:cubicBezTo>
                <a:cubicBezTo>
                  <a:pt x="100" y="52"/>
                  <a:pt x="101" y="53"/>
                  <a:pt x="102" y="52"/>
                </a:cubicBezTo>
                <a:cubicBezTo>
                  <a:pt x="107" y="48"/>
                  <a:pt x="109" y="41"/>
                  <a:pt x="102" y="39"/>
                </a:cubicBezTo>
                <a:cubicBezTo>
                  <a:pt x="101" y="39"/>
                  <a:pt x="100" y="39"/>
                  <a:pt x="99" y="40"/>
                </a:cubicBezTo>
                <a:cubicBezTo>
                  <a:pt x="98" y="41"/>
                  <a:pt x="97" y="43"/>
                  <a:pt x="96" y="44"/>
                </a:cubicBezTo>
                <a:cubicBezTo>
                  <a:pt x="95" y="45"/>
                  <a:pt x="95" y="46"/>
                  <a:pt x="96" y="46"/>
                </a:cubicBezTo>
                <a:moveTo>
                  <a:pt x="74" y="40"/>
                </a:moveTo>
                <a:cubicBezTo>
                  <a:pt x="53" y="40"/>
                  <a:pt x="53" y="40"/>
                  <a:pt x="53" y="40"/>
                </a:cubicBezTo>
                <a:cubicBezTo>
                  <a:pt x="51" y="40"/>
                  <a:pt x="50" y="41"/>
                  <a:pt x="50" y="42"/>
                </a:cubicBezTo>
                <a:cubicBezTo>
                  <a:pt x="48" y="45"/>
                  <a:pt x="51" y="48"/>
                  <a:pt x="54" y="50"/>
                </a:cubicBezTo>
                <a:cubicBezTo>
                  <a:pt x="61" y="54"/>
                  <a:pt x="63" y="53"/>
                  <a:pt x="70" y="50"/>
                </a:cubicBezTo>
                <a:cubicBezTo>
                  <a:pt x="75" y="48"/>
                  <a:pt x="76" y="46"/>
                  <a:pt x="76" y="42"/>
                </a:cubicBezTo>
                <a:cubicBezTo>
                  <a:pt x="76" y="41"/>
                  <a:pt x="75" y="40"/>
                  <a:pt x="74" y="40"/>
                </a:cubicBezTo>
                <a:moveTo>
                  <a:pt x="90" y="21"/>
                </a:moveTo>
                <a:cubicBezTo>
                  <a:pt x="115" y="21"/>
                  <a:pt x="115" y="21"/>
                  <a:pt x="115" y="21"/>
                </a:cubicBezTo>
                <a:cubicBezTo>
                  <a:pt x="116" y="21"/>
                  <a:pt x="116" y="21"/>
                  <a:pt x="116" y="20"/>
                </a:cubicBezTo>
                <a:cubicBezTo>
                  <a:pt x="116" y="19"/>
                  <a:pt x="115" y="19"/>
                  <a:pt x="115" y="18"/>
                </a:cubicBezTo>
                <a:cubicBezTo>
                  <a:pt x="107" y="17"/>
                  <a:pt x="100" y="16"/>
                  <a:pt x="93" y="15"/>
                </a:cubicBezTo>
                <a:cubicBezTo>
                  <a:pt x="92" y="15"/>
                  <a:pt x="91" y="15"/>
                  <a:pt x="90" y="16"/>
                </a:cubicBezTo>
                <a:cubicBezTo>
                  <a:pt x="90" y="17"/>
                  <a:pt x="89" y="18"/>
                  <a:pt x="88" y="20"/>
                </a:cubicBezTo>
                <a:cubicBezTo>
                  <a:pt x="87" y="21"/>
                  <a:pt x="88" y="21"/>
                  <a:pt x="90" y="21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7" name="Freeform 15"/>
          <p:cNvSpPr>
            <a:spLocks noEditPoints="1"/>
          </p:cNvSpPr>
          <p:nvPr/>
        </p:nvSpPr>
        <p:spPr bwMode="auto">
          <a:xfrm>
            <a:off x="7170804" y="2564050"/>
            <a:ext cx="368292" cy="378522"/>
          </a:xfrm>
          <a:custGeom>
            <a:avLst/>
            <a:gdLst>
              <a:gd name="T0" fmla="*/ 60 w 95"/>
              <a:gd name="T1" fmla="*/ 39 h 98"/>
              <a:gd name="T2" fmla="*/ 80 w 95"/>
              <a:gd name="T3" fmla="*/ 68 h 98"/>
              <a:gd name="T4" fmla="*/ 49 w 95"/>
              <a:gd name="T5" fmla="*/ 98 h 98"/>
              <a:gd name="T6" fmla="*/ 18 w 95"/>
              <a:gd name="T7" fmla="*/ 68 h 98"/>
              <a:gd name="T8" fmla="*/ 37 w 95"/>
              <a:gd name="T9" fmla="*/ 39 h 98"/>
              <a:gd name="T10" fmla="*/ 39 w 95"/>
              <a:gd name="T11" fmla="*/ 36 h 98"/>
              <a:gd name="T12" fmla="*/ 39 w 95"/>
              <a:gd name="T13" fmla="*/ 29 h 98"/>
              <a:gd name="T14" fmla="*/ 36 w 95"/>
              <a:gd name="T15" fmla="*/ 27 h 98"/>
              <a:gd name="T16" fmla="*/ 12 w 95"/>
              <a:gd name="T17" fmla="*/ 68 h 98"/>
              <a:gd name="T18" fmla="*/ 15 w 95"/>
              <a:gd name="T19" fmla="*/ 88 h 98"/>
              <a:gd name="T20" fmla="*/ 12 w 95"/>
              <a:gd name="T21" fmla="*/ 89 h 98"/>
              <a:gd name="T22" fmla="*/ 8 w 95"/>
              <a:gd name="T23" fmla="*/ 42 h 98"/>
              <a:gd name="T24" fmla="*/ 37 w 95"/>
              <a:gd name="T25" fmla="*/ 3 h 98"/>
              <a:gd name="T26" fmla="*/ 44 w 95"/>
              <a:gd name="T27" fmla="*/ 0 h 98"/>
              <a:gd name="T28" fmla="*/ 62 w 95"/>
              <a:gd name="T29" fmla="*/ 0 h 98"/>
              <a:gd name="T30" fmla="*/ 65 w 95"/>
              <a:gd name="T31" fmla="*/ 3 h 98"/>
              <a:gd name="T32" fmla="*/ 65 w 95"/>
              <a:gd name="T33" fmla="*/ 12 h 98"/>
              <a:gd name="T34" fmla="*/ 67 w 95"/>
              <a:gd name="T35" fmla="*/ 13 h 98"/>
              <a:gd name="T36" fmla="*/ 80 w 95"/>
              <a:gd name="T37" fmla="*/ 6 h 98"/>
              <a:gd name="T38" fmla="*/ 95 w 95"/>
              <a:gd name="T39" fmla="*/ 21 h 98"/>
              <a:gd name="T40" fmla="*/ 80 w 95"/>
              <a:gd name="T41" fmla="*/ 36 h 98"/>
              <a:gd name="T42" fmla="*/ 67 w 95"/>
              <a:gd name="T43" fmla="*/ 29 h 98"/>
              <a:gd name="T44" fmla="*/ 65 w 95"/>
              <a:gd name="T45" fmla="*/ 28 h 98"/>
              <a:gd name="T46" fmla="*/ 62 w 95"/>
              <a:gd name="T47" fmla="*/ 31 h 98"/>
              <a:gd name="T48" fmla="*/ 58 w 95"/>
              <a:gd name="T49" fmla="*/ 33 h 98"/>
              <a:gd name="T50" fmla="*/ 58 w 95"/>
              <a:gd name="T51" fmla="*/ 36 h 98"/>
              <a:gd name="T52" fmla="*/ 60 w 95"/>
              <a:gd name="T53" fmla="*/ 39 h 98"/>
              <a:gd name="T54" fmla="*/ 80 w 95"/>
              <a:gd name="T55" fmla="*/ 12 h 98"/>
              <a:gd name="T56" fmla="*/ 71 w 95"/>
              <a:gd name="T57" fmla="*/ 21 h 98"/>
              <a:gd name="T58" fmla="*/ 80 w 95"/>
              <a:gd name="T59" fmla="*/ 30 h 98"/>
              <a:gd name="T60" fmla="*/ 88 w 95"/>
              <a:gd name="T61" fmla="*/ 21 h 98"/>
              <a:gd name="T62" fmla="*/ 80 w 95"/>
              <a:gd name="T63" fmla="*/ 12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5" h="98">
                <a:moveTo>
                  <a:pt x="60" y="39"/>
                </a:moveTo>
                <a:cubicBezTo>
                  <a:pt x="72" y="44"/>
                  <a:pt x="80" y="55"/>
                  <a:pt x="80" y="68"/>
                </a:cubicBezTo>
                <a:cubicBezTo>
                  <a:pt x="80" y="84"/>
                  <a:pt x="66" y="98"/>
                  <a:pt x="49" y="98"/>
                </a:cubicBezTo>
                <a:cubicBezTo>
                  <a:pt x="32" y="98"/>
                  <a:pt x="18" y="84"/>
                  <a:pt x="18" y="68"/>
                </a:cubicBezTo>
                <a:cubicBezTo>
                  <a:pt x="18" y="55"/>
                  <a:pt x="26" y="44"/>
                  <a:pt x="37" y="39"/>
                </a:cubicBezTo>
                <a:cubicBezTo>
                  <a:pt x="38" y="39"/>
                  <a:pt x="39" y="38"/>
                  <a:pt x="39" y="36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6"/>
                  <a:pt x="38" y="26"/>
                  <a:pt x="36" y="27"/>
                </a:cubicBezTo>
                <a:cubicBezTo>
                  <a:pt x="22" y="35"/>
                  <a:pt x="12" y="51"/>
                  <a:pt x="12" y="68"/>
                </a:cubicBezTo>
                <a:cubicBezTo>
                  <a:pt x="12" y="74"/>
                  <a:pt x="13" y="81"/>
                  <a:pt x="15" y="88"/>
                </a:cubicBezTo>
                <a:cubicBezTo>
                  <a:pt x="16" y="92"/>
                  <a:pt x="15" y="93"/>
                  <a:pt x="12" y="89"/>
                </a:cubicBezTo>
                <a:cubicBezTo>
                  <a:pt x="2" y="76"/>
                  <a:pt x="0" y="61"/>
                  <a:pt x="8" y="42"/>
                </a:cubicBezTo>
                <a:cubicBezTo>
                  <a:pt x="12" y="34"/>
                  <a:pt x="29" y="15"/>
                  <a:pt x="37" y="3"/>
                </a:cubicBezTo>
                <a:cubicBezTo>
                  <a:pt x="39" y="1"/>
                  <a:pt x="41" y="0"/>
                  <a:pt x="44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4" y="0"/>
                  <a:pt x="65" y="1"/>
                  <a:pt x="65" y="3"/>
                </a:cubicBezTo>
                <a:cubicBezTo>
                  <a:pt x="65" y="12"/>
                  <a:pt x="65" y="12"/>
                  <a:pt x="65" y="12"/>
                </a:cubicBezTo>
                <a:cubicBezTo>
                  <a:pt x="65" y="16"/>
                  <a:pt x="66" y="14"/>
                  <a:pt x="67" y="13"/>
                </a:cubicBezTo>
                <a:cubicBezTo>
                  <a:pt x="70" y="8"/>
                  <a:pt x="74" y="6"/>
                  <a:pt x="80" y="6"/>
                </a:cubicBezTo>
                <a:cubicBezTo>
                  <a:pt x="88" y="6"/>
                  <a:pt x="95" y="13"/>
                  <a:pt x="95" y="21"/>
                </a:cubicBezTo>
                <a:cubicBezTo>
                  <a:pt x="95" y="29"/>
                  <a:pt x="88" y="36"/>
                  <a:pt x="80" y="36"/>
                </a:cubicBezTo>
                <a:cubicBezTo>
                  <a:pt x="74" y="36"/>
                  <a:pt x="69" y="33"/>
                  <a:pt x="67" y="29"/>
                </a:cubicBezTo>
                <a:cubicBezTo>
                  <a:pt x="66" y="27"/>
                  <a:pt x="65" y="27"/>
                  <a:pt x="65" y="28"/>
                </a:cubicBezTo>
                <a:cubicBezTo>
                  <a:pt x="65" y="30"/>
                  <a:pt x="63" y="31"/>
                  <a:pt x="62" y="31"/>
                </a:cubicBezTo>
                <a:cubicBezTo>
                  <a:pt x="60" y="31"/>
                  <a:pt x="58" y="31"/>
                  <a:pt x="58" y="33"/>
                </a:cubicBezTo>
                <a:cubicBezTo>
                  <a:pt x="58" y="36"/>
                  <a:pt x="58" y="36"/>
                  <a:pt x="58" y="36"/>
                </a:cubicBezTo>
                <a:cubicBezTo>
                  <a:pt x="58" y="38"/>
                  <a:pt x="59" y="39"/>
                  <a:pt x="60" y="39"/>
                </a:cubicBezTo>
                <a:moveTo>
                  <a:pt x="80" y="12"/>
                </a:moveTo>
                <a:cubicBezTo>
                  <a:pt x="75" y="12"/>
                  <a:pt x="71" y="16"/>
                  <a:pt x="71" y="21"/>
                </a:cubicBezTo>
                <a:cubicBezTo>
                  <a:pt x="71" y="26"/>
                  <a:pt x="75" y="30"/>
                  <a:pt x="80" y="30"/>
                </a:cubicBezTo>
                <a:cubicBezTo>
                  <a:pt x="85" y="30"/>
                  <a:pt x="88" y="26"/>
                  <a:pt x="88" y="21"/>
                </a:cubicBezTo>
                <a:cubicBezTo>
                  <a:pt x="88" y="16"/>
                  <a:pt x="85" y="12"/>
                  <a:pt x="80" y="12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8" name="Freeform 32"/>
          <p:cNvSpPr>
            <a:spLocks noEditPoints="1"/>
          </p:cNvSpPr>
          <p:nvPr/>
        </p:nvSpPr>
        <p:spPr bwMode="auto">
          <a:xfrm>
            <a:off x="9642038" y="2525361"/>
            <a:ext cx="372020" cy="435264"/>
          </a:xfrm>
          <a:custGeom>
            <a:avLst/>
            <a:gdLst>
              <a:gd name="T0" fmla="*/ 51 w 106"/>
              <a:gd name="T1" fmla="*/ 77 h 124"/>
              <a:gd name="T2" fmla="*/ 63 w 106"/>
              <a:gd name="T3" fmla="*/ 63 h 124"/>
              <a:gd name="T4" fmla="*/ 67 w 106"/>
              <a:gd name="T5" fmla="*/ 71 h 124"/>
              <a:gd name="T6" fmla="*/ 55 w 106"/>
              <a:gd name="T7" fmla="*/ 79 h 124"/>
              <a:gd name="T8" fmla="*/ 39 w 106"/>
              <a:gd name="T9" fmla="*/ 73 h 124"/>
              <a:gd name="T10" fmla="*/ 40 w 106"/>
              <a:gd name="T11" fmla="*/ 63 h 124"/>
              <a:gd name="T12" fmla="*/ 75 w 106"/>
              <a:gd name="T13" fmla="*/ 22 h 124"/>
              <a:gd name="T14" fmla="*/ 77 w 106"/>
              <a:gd name="T15" fmla="*/ 27 h 124"/>
              <a:gd name="T16" fmla="*/ 25 w 106"/>
              <a:gd name="T17" fmla="*/ 26 h 124"/>
              <a:gd name="T18" fmla="*/ 29 w 106"/>
              <a:gd name="T19" fmla="*/ 21 h 124"/>
              <a:gd name="T20" fmla="*/ 74 w 106"/>
              <a:gd name="T21" fmla="*/ 20 h 124"/>
              <a:gd name="T22" fmla="*/ 74 w 106"/>
              <a:gd name="T23" fmla="*/ 31 h 124"/>
              <a:gd name="T24" fmla="*/ 32 w 106"/>
              <a:gd name="T25" fmla="*/ 31 h 124"/>
              <a:gd name="T26" fmla="*/ 72 w 106"/>
              <a:gd name="T27" fmla="*/ 29 h 124"/>
              <a:gd name="T28" fmla="*/ 60 w 106"/>
              <a:gd name="T29" fmla="*/ 104 h 124"/>
              <a:gd name="T30" fmla="*/ 79 w 106"/>
              <a:gd name="T31" fmla="*/ 105 h 124"/>
              <a:gd name="T32" fmla="*/ 77 w 106"/>
              <a:gd name="T33" fmla="*/ 110 h 124"/>
              <a:gd name="T34" fmla="*/ 59 w 106"/>
              <a:gd name="T35" fmla="*/ 109 h 124"/>
              <a:gd name="T36" fmla="*/ 60 w 106"/>
              <a:gd name="T37" fmla="*/ 104 h 124"/>
              <a:gd name="T38" fmla="*/ 81 w 106"/>
              <a:gd name="T39" fmla="*/ 119 h 124"/>
              <a:gd name="T40" fmla="*/ 84 w 106"/>
              <a:gd name="T41" fmla="*/ 110 h 124"/>
              <a:gd name="T42" fmla="*/ 90 w 106"/>
              <a:gd name="T43" fmla="*/ 119 h 124"/>
              <a:gd name="T44" fmla="*/ 106 w 106"/>
              <a:gd name="T45" fmla="*/ 112 h 124"/>
              <a:gd name="T46" fmla="*/ 95 w 106"/>
              <a:gd name="T47" fmla="*/ 77 h 124"/>
              <a:gd name="T48" fmla="*/ 92 w 106"/>
              <a:gd name="T49" fmla="*/ 82 h 124"/>
              <a:gd name="T50" fmla="*/ 69 w 106"/>
              <a:gd name="T51" fmla="*/ 74 h 124"/>
              <a:gd name="T52" fmla="*/ 50 w 106"/>
              <a:gd name="T53" fmla="*/ 82 h 124"/>
              <a:gd name="T54" fmla="*/ 34 w 106"/>
              <a:gd name="T55" fmla="*/ 74 h 124"/>
              <a:gd name="T56" fmla="*/ 12 w 106"/>
              <a:gd name="T57" fmla="*/ 82 h 124"/>
              <a:gd name="T58" fmla="*/ 8 w 106"/>
              <a:gd name="T59" fmla="*/ 77 h 124"/>
              <a:gd name="T60" fmla="*/ 1 w 106"/>
              <a:gd name="T61" fmla="*/ 114 h 124"/>
              <a:gd name="T62" fmla="*/ 18 w 106"/>
              <a:gd name="T63" fmla="*/ 118 h 124"/>
              <a:gd name="T64" fmla="*/ 24 w 106"/>
              <a:gd name="T65" fmla="*/ 111 h 124"/>
              <a:gd name="T66" fmla="*/ 26 w 106"/>
              <a:gd name="T67" fmla="*/ 121 h 124"/>
              <a:gd name="T68" fmla="*/ 94 w 106"/>
              <a:gd name="T69" fmla="*/ 70 h 124"/>
              <a:gd name="T70" fmla="*/ 73 w 106"/>
              <a:gd name="T71" fmla="*/ 63 h 124"/>
              <a:gd name="T72" fmla="*/ 71 w 106"/>
              <a:gd name="T73" fmla="*/ 72 h 124"/>
              <a:gd name="T74" fmla="*/ 92 w 106"/>
              <a:gd name="T75" fmla="*/ 79 h 124"/>
              <a:gd name="T76" fmla="*/ 94 w 106"/>
              <a:gd name="T77" fmla="*/ 70 h 124"/>
              <a:gd name="T78" fmla="*/ 31 w 106"/>
              <a:gd name="T79" fmla="*/ 63 h 124"/>
              <a:gd name="T80" fmla="*/ 35 w 106"/>
              <a:gd name="T81" fmla="*/ 70 h 124"/>
              <a:gd name="T82" fmla="*/ 15 w 106"/>
              <a:gd name="T83" fmla="*/ 79 h 124"/>
              <a:gd name="T84" fmla="*/ 11 w 106"/>
              <a:gd name="T85" fmla="*/ 72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6" h="124">
                <a:moveTo>
                  <a:pt x="42" y="63"/>
                </a:moveTo>
                <a:cubicBezTo>
                  <a:pt x="45" y="67"/>
                  <a:pt x="48" y="72"/>
                  <a:pt x="51" y="77"/>
                </a:cubicBezTo>
                <a:cubicBezTo>
                  <a:pt x="52" y="79"/>
                  <a:pt x="53" y="79"/>
                  <a:pt x="55" y="77"/>
                </a:cubicBezTo>
                <a:cubicBezTo>
                  <a:pt x="58" y="72"/>
                  <a:pt x="60" y="67"/>
                  <a:pt x="63" y="63"/>
                </a:cubicBezTo>
                <a:cubicBezTo>
                  <a:pt x="64" y="61"/>
                  <a:pt x="65" y="61"/>
                  <a:pt x="65" y="63"/>
                </a:cubicBezTo>
                <a:cubicBezTo>
                  <a:pt x="66" y="66"/>
                  <a:pt x="66" y="68"/>
                  <a:pt x="67" y="71"/>
                </a:cubicBezTo>
                <a:cubicBezTo>
                  <a:pt x="67" y="72"/>
                  <a:pt x="67" y="72"/>
                  <a:pt x="66" y="73"/>
                </a:cubicBezTo>
                <a:cubicBezTo>
                  <a:pt x="62" y="75"/>
                  <a:pt x="58" y="77"/>
                  <a:pt x="55" y="79"/>
                </a:cubicBezTo>
                <a:cubicBezTo>
                  <a:pt x="53" y="80"/>
                  <a:pt x="52" y="80"/>
                  <a:pt x="51" y="79"/>
                </a:cubicBezTo>
                <a:cubicBezTo>
                  <a:pt x="47" y="77"/>
                  <a:pt x="43" y="75"/>
                  <a:pt x="39" y="73"/>
                </a:cubicBezTo>
                <a:cubicBezTo>
                  <a:pt x="39" y="72"/>
                  <a:pt x="38" y="72"/>
                  <a:pt x="38" y="71"/>
                </a:cubicBezTo>
                <a:cubicBezTo>
                  <a:pt x="39" y="68"/>
                  <a:pt x="39" y="66"/>
                  <a:pt x="40" y="63"/>
                </a:cubicBezTo>
                <a:cubicBezTo>
                  <a:pt x="40" y="61"/>
                  <a:pt x="41" y="61"/>
                  <a:pt x="42" y="63"/>
                </a:cubicBezTo>
                <a:moveTo>
                  <a:pt x="75" y="22"/>
                </a:moveTo>
                <a:cubicBezTo>
                  <a:pt x="76" y="23"/>
                  <a:pt x="77" y="24"/>
                  <a:pt x="79" y="25"/>
                </a:cubicBezTo>
                <a:cubicBezTo>
                  <a:pt x="80" y="27"/>
                  <a:pt x="79" y="27"/>
                  <a:pt x="77" y="27"/>
                </a:cubicBezTo>
                <a:cubicBezTo>
                  <a:pt x="61" y="24"/>
                  <a:pt x="42" y="24"/>
                  <a:pt x="26" y="28"/>
                </a:cubicBezTo>
                <a:cubicBezTo>
                  <a:pt x="24" y="28"/>
                  <a:pt x="23" y="28"/>
                  <a:pt x="25" y="26"/>
                </a:cubicBezTo>
                <a:cubicBezTo>
                  <a:pt x="26" y="25"/>
                  <a:pt x="27" y="24"/>
                  <a:pt x="28" y="23"/>
                </a:cubicBezTo>
                <a:cubicBezTo>
                  <a:pt x="29" y="23"/>
                  <a:pt x="29" y="22"/>
                  <a:pt x="29" y="21"/>
                </a:cubicBezTo>
                <a:cubicBezTo>
                  <a:pt x="30" y="9"/>
                  <a:pt x="37" y="0"/>
                  <a:pt x="52" y="0"/>
                </a:cubicBezTo>
                <a:cubicBezTo>
                  <a:pt x="66" y="0"/>
                  <a:pt x="72" y="9"/>
                  <a:pt x="74" y="20"/>
                </a:cubicBezTo>
                <a:cubicBezTo>
                  <a:pt x="74" y="21"/>
                  <a:pt x="74" y="22"/>
                  <a:pt x="75" y="22"/>
                </a:cubicBezTo>
                <a:moveTo>
                  <a:pt x="74" y="31"/>
                </a:moveTo>
                <a:cubicBezTo>
                  <a:pt x="76" y="43"/>
                  <a:pt x="66" y="55"/>
                  <a:pt x="53" y="55"/>
                </a:cubicBezTo>
                <a:cubicBezTo>
                  <a:pt x="40" y="55"/>
                  <a:pt x="30" y="44"/>
                  <a:pt x="32" y="31"/>
                </a:cubicBezTo>
                <a:cubicBezTo>
                  <a:pt x="32" y="30"/>
                  <a:pt x="33" y="29"/>
                  <a:pt x="33" y="29"/>
                </a:cubicBezTo>
                <a:cubicBezTo>
                  <a:pt x="46" y="27"/>
                  <a:pt x="59" y="27"/>
                  <a:pt x="72" y="29"/>
                </a:cubicBezTo>
                <a:cubicBezTo>
                  <a:pt x="73" y="29"/>
                  <a:pt x="73" y="30"/>
                  <a:pt x="74" y="31"/>
                </a:cubicBezTo>
                <a:moveTo>
                  <a:pt x="60" y="104"/>
                </a:moveTo>
                <a:cubicBezTo>
                  <a:pt x="66" y="105"/>
                  <a:pt x="72" y="104"/>
                  <a:pt x="77" y="104"/>
                </a:cubicBezTo>
                <a:cubicBezTo>
                  <a:pt x="78" y="104"/>
                  <a:pt x="79" y="104"/>
                  <a:pt x="79" y="105"/>
                </a:cubicBezTo>
                <a:cubicBezTo>
                  <a:pt x="79" y="106"/>
                  <a:pt x="79" y="107"/>
                  <a:pt x="79" y="108"/>
                </a:cubicBezTo>
                <a:cubicBezTo>
                  <a:pt x="79" y="109"/>
                  <a:pt x="78" y="110"/>
                  <a:pt x="77" y="110"/>
                </a:cubicBezTo>
                <a:cubicBezTo>
                  <a:pt x="72" y="110"/>
                  <a:pt x="66" y="110"/>
                  <a:pt x="60" y="110"/>
                </a:cubicBezTo>
                <a:cubicBezTo>
                  <a:pt x="59" y="110"/>
                  <a:pt x="59" y="110"/>
                  <a:pt x="59" y="109"/>
                </a:cubicBezTo>
                <a:cubicBezTo>
                  <a:pt x="59" y="108"/>
                  <a:pt x="59" y="107"/>
                  <a:pt x="59" y="105"/>
                </a:cubicBezTo>
                <a:cubicBezTo>
                  <a:pt x="59" y="105"/>
                  <a:pt x="59" y="104"/>
                  <a:pt x="60" y="104"/>
                </a:cubicBezTo>
                <a:moveTo>
                  <a:pt x="79" y="121"/>
                </a:moveTo>
                <a:cubicBezTo>
                  <a:pt x="80" y="121"/>
                  <a:pt x="81" y="120"/>
                  <a:pt x="81" y="119"/>
                </a:cubicBezTo>
                <a:cubicBezTo>
                  <a:pt x="82" y="111"/>
                  <a:pt x="82" y="111"/>
                  <a:pt x="82" y="111"/>
                </a:cubicBezTo>
                <a:cubicBezTo>
                  <a:pt x="82" y="108"/>
                  <a:pt x="82" y="107"/>
                  <a:pt x="84" y="110"/>
                </a:cubicBezTo>
                <a:cubicBezTo>
                  <a:pt x="85" y="113"/>
                  <a:pt x="86" y="115"/>
                  <a:pt x="87" y="118"/>
                </a:cubicBezTo>
                <a:cubicBezTo>
                  <a:pt x="88" y="119"/>
                  <a:pt x="89" y="119"/>
                  <a:pt x="90" y="119"/>
                </a:cubicBezTo>
                <a:cubicBezTo>
                  <a:pt x="95" y="118"/>
                  <a:pt x="99" y="116"/>
                  <a:pt x="104" y="114"/>
                </a:cubicBezTo>
                <a:cubicBezTo>
                  <a:pt x="105" y="114"/>
                  <a:pt x="106" y="113"/>
                  <a:pt x="106" y="112"/>
                </a:cubicBezTo>
                <a:cubicBezTo>
                  <a:pt x="104" y="99"/>
                  <a:pt x="102" y="87"/>
                  <a:pt x="97" y="77"/>
                </a:cubicBezTo>
                <a:cubicBezTo>
                  <a:pt x="96" y="76"/>
                  <a:pt x="96" y="76"/>
                  <a:pt x="95" y="77"/>
                </a:cubicBezTo>
                <a:cubicBezTo>
                  <a:pt x="94" y="79"/>
                  <a:pt x="94" y="80"/>
                  <a:pt x="93" y="82"/>
                </a:cubicBezTo>
                <a:cubicBezTo>
                  <a:pt x="93" y="82"/>
                  <a:pt x="92" y="83"/>
                  <a:pt x="92" y="82"/>
                </a:cubicBezTo>
                <a:cubicBezTo>
                  <a:pt x="85" y="80"/>
                  <a:pt x="78" y="77"/>
                  <a:pt x="71" y="74"/>
                </a:cubicBezTo>
                <a:cubicBezTo>
                  <a:pt x="70" y="74"/>
                  <a:pt x="69" y="74"/>
                  <a:pt x="69" y="74"/>
                </a:cubicBezTo>
                <a:cubicBezTo>
                  <a:pt x="64" y="77"/>
                  <a:pt x="60" y="79"/>
                  <a:pt x="55" y="82"/>
                </a:cubicBezTo>
                <a:cubicBezTo>
                  <a:pt x="53" y="83"/>
                  <a:pt x="52" y="83"/>
                  <a:pt x="50" y="82"/>
                </a:cubicBezTo>
                <a:cubicBezTo>
                  <a:pt x="46" y="79"/>
                  <a:pt x="41" y="77"/>
                  <a:pt x="37" y="74"/>
                </a:cubicBezTo>
                <a:cubicBezTo>
                  <a:pt x="36" y="74"/>
                  <a:pt x="35" y="74"/>
                  <a:pt x="34" y="74"/>
                </a:cubicBezTo>
                <a:cubicBezTo>
                  <a:pt x="27" y="77"/>
                  <a:pt x="21" y="80"/>
                  <a:pt x="14" y="82"/>
                </a:cubicBezTo>
                <a:cubicBezTo>
                  <a:pt x="13" y="83"/>
                  <a:pt x="12" y="82"/>
                  <a:pt x="12" y="82"/>
                </a:cubicBezTo>
                <a:cubicBezTo>
                  <a:pt x="12" y="80"/>
                  <a:pt x="11" y="79"/>
                  <a:pt x="10" y="77"/>
                </a:cubicBezTo>
                <a:cubicBezTo>
                  <a:pt x="10" y="76"/>
                  <a:pt x="9" y="76"/>
                  <a:pt x="8" y="77"/>
                </a:cubicBezTo>
                <a:cubicBezTo>
                  <a:pt x="3" y="87"/>
                  <a:pt x="1" y="99"/>
                  <a:pt x="0" y="112"/>
                </a:cubicBezTo>
                <a:cubicBezTo>
                  <a:pt x="0" y="113"/>
                  <a:pt x="0" y="114"/>
                  <a:pt x="1" y="114"/>
                </a:cubicBezTo>
                <a:cubicBezTo>
                  <a:pt x="6" y="116"/>
                  <a:pt x="11" y="118"/>
                  <a:pt x="16" y="119"/>
                </a:cubicBezTo>
                <a:cubicBezTo>
                  <a:pt x="17" y="119"/>
                  <a:pt x="18" y="119"/>
                  <a:pt x="18" y="118"/>
                </a:cubicBezTo>
                <a:cubicBezTo>
                  <a:pt x="19" y="115"/>
                  <a:pt x="20" y="113"/>
                  <a:pt x="22" y="110"/>
                </a:cubicBezTo>
                <a:cubicBezTo>
                  <a:pt x="23" y="107"/>
                  <a:pt x="24" y="108"/>
                  <a:pt x="24" y="111"/>
                </a:cubicBezTo>
                <a:cubicBezTo>
                  <a:pt x="24" y="114"/>
                  <a:pt x="24" y="116"/>
                  <a:pt x="24" y="119"/>
                </a:cubicBezTo>
                <a:cubicBezTo>
                  <a:pt x="24" y="120"/>
                  <a:pt x="25" y="121"/>
                  <a:pt x="26" y="121"/>
                </a:cubicBezTo>
                <a:cubicBezTo>
                  <a:pt x="43" y="124"/>
                  <a:pt x="63" y="124"/>
                  <a:pt x="79" y="121"/>
                </a:cubicBezTo>
                <a:moveTo>
                  <a:pt x="94" y="70"/>
                </a:moveTo>
                <a:cubicBezTo>
                  <a:pt x="88" y="68"/>
                  <a:pt x="81" y="65"/>
                  <a:pt x="75" y="63"/>
                </a:cubicBezTo>
                <a:cubicBezTo>
                  <a:pt x="74" y="62"/>
                  <a:pt x="74" y="63"/>
                  <a:pt x="73" y="63"/>
                </a:cubicBezTo>
                <a:cubicBezTo>
                  <a:pt x="71" y="70"/>
                  <a:pt x="71" y="70"/>
                  <a:pt x="71" y="70"/>
                </a:cubicBezTo>
                <a:cubicBezTo>
                  <a:pt x="70" y="71"/>
                  <a:pt x="71" y="71"/>
                  <a:pt x="71" y="72"/>
                </a:cubicBezTo>
                <a:cubicBezTo>
                  <a:pt x="78" y="74"/>
                  <a:pt x="84" y="77"/>
                  <a:pt x="90" y="79"/>
                </a:cubicBezTo>
                <a:cubicBezTo>
                  <a:pt x="91" y="79"/>
                  <a:pt x="91" y="79"/>
                  <a:pt x="92" y="79"/>
                </a:cubicBezTo>
                <a:cubicBezTo>
                  <a:pt x="93" y="76"/>
                  <a:pt x="94" y="74"/>
                  <a:pt x="94" y="72"/>
                </a:cubicBezTo>
                <a:cubicBezTo>
                  <a:pt x="95" y="71"/>
                  <a:pt x="94" y="70"/>
                  <a:pt x="94" y="70"/>
                </a:cubicBezTo>
                <a:moveTo>
                  <a:pt x="11" y="70"/>
                </a:moveTo>
                <a:cubicBezTo>
                  <a:pt x="18" y="68"/>
                  <a:pt x="24" y="65"/>
                  <a:pt x="31" y="63"/>
                </a:cubicBezTo>
                <a:cubicBezTo>
                  <a:pt x="31" y="62"/>
                  <a:pt x="32" y="63"/>
                  <a:pt x="32" y="63"/>
                </a:cubicBezTo>
                <a:cubicBezTo>
                  <a:pt x="33" y="66"/>
                  <a:pt x="34" y="68"/>
                  <a:pt x="35" y="70"/>
                </a:cubicBezTo>
                <a:cubicBezTo>
                  <a:pt x="35" y="71"/>
                  <a:pt x="35" y="71"/>
                  <a:pt x="34" y="72"/>
                </a:cubicBezTo>
                <a:cubicBezTo>
                  <a:pt x="28" y="74"/>
                  <a:pt x="21" y="77"/>
                  <a:pt x="15" y="79"/>
                </a:cubicBezTo>
                <a:cubicBezTo>
                  <a:pt x="14" y="79"/>
                  <a:pt x="14" y="79"/>
                  <a:pt x="14" y="79"/>
                </a:cubicBezTo>
                <a:cubicBezTo>
                  <a:pt x="11" y="72"/>
                  <a:pt x="11" y="72"/>
                  <a:pt x="11" y="72"/>
                </a:cubicBezTo>
                <a:cubicBezTo>
                  <a:pt x="11" y="71"/>
                  <a:pt x="11" y="70"/>
                  <a:pt x="11" y="70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1046686" y="2427019"/>
            <a:ext cx="2350445" cy="3484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6894" tIns="46183" rIns="46894" bIns="46183" anchor="t" anchorCtr="0">
            <a:noAutofit/>
          </a:bodyPr>
          <a:lstStyle/>
          <a:p>
            <a:pPr marL="228600" indent="-228600" algn="just" defTabSz="577332">
              <a:spcBef>
                <a:spcPts val="192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AutoNum type="arabicPeriod"/>
            </a:pPr>
            <a:r>
              <a:rPr lang="ko-KR" altLang="en-US" sz="1400" kern="0" spc="-50" dirty="0" smtClean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  <a:endParaRPr lang="en-US" altLang="ko-KR" sz="1400" kern="0" spc="-50" dirty="0" smtClean="0">
              <a:ln>
                <a:solidFill>
                  <a:srgbClr val="C9E7F7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 defTabSz="577332">
              <a:spcBef>
                <a:spcPts val="192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</a:pPr>
            <a:r>
              <a:rPr lang="en-US" altLang="ko-KR" sz="1100" kern="0" spc="-50" dirty="0" smtClean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1-1 </a:t>
            </a:r>
            <a:r>
              <a:rPr lang="ko-KR" altLang="en-US" sz="1100" kern="0" spc="-50" dirty="0" smtClean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주제 선정 과정</a:t>
            </a:r>
            <a:endParaRPr lang="en-US" altLang="ko-KR" sz="1100" kern="0" spc="-50" dirty="0" smtClean="0">
              <a:ln>
                <a:solidFill>
                  <a:srgbClr val="C9E7F7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 defTabSz="577332">
              <a:spcBef>
                <a:spcPts val="192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</a:pPr>
            <a:r>
              <a:rPr lang="en-US" altLang="ko-KR" sz="1100" kern="0" spc="-50" dirty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kern="0" spc="-50" dirty="0" smtClean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1-2 </a:t>
            </a:r>
            <a:r>
              <a:rPr lang="ko-KR" altLang="en-US" sz="1100" kern="0" spc="-50" dirty="0" smtClean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배경</a:t>
            </a:r>
            <a:endParaRPr lang="en-US" altLang="ko-KR" sz="1100" kern="0" spc="-50" dirty="0" smtClean="0">
              <a:ln>
                <a:solidFill>
                  <a:srgbClr val="C9E7F7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 defTabSz="577332">
              <a:spcBef>
                <a:spcPts val="192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</a:pPr>
            <a:r>
              <a:rPr lang="en-US" altLang="ko-KR" sz="1100" kern="0" spc="-50" dirty="0" smtClean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1-3 </a:t>
            </a:r>
            <a:r>
              <a:rPr lang="ko-KR" altLang="en-US" sz="1100" kern="0" spc="-50" dirty="0" smtClean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주제 및 개요</a:t>
            </a:r>
            <a:endParaRPr lang="en-US" altLang="ko-KR" sz="1100" kern="0" spc="-50" dirty="0" smtClean="0">
              <a:ln>
                <a:solidFill>
                  <a:srgbClr val="C9E7F7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 defTabSz="577332">
              <a:spcBef>
                <a:spcPts val="192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</a:pPr>
            <a:endParaRPr lang="en-US" altLang="ko-KR" sz="1100" kern="0" spc="-50" dirty="0" smtClean="0">
              <a:ln>
                <a:solidFill>
                  <a:srgbClr val="C9E7F7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 defTabSz="577332">
              <a:spcBef>
                <a:spcPts val="192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</a:pPr>
            <a:endParaRPr lang="en-US" altLang="ko-KR" sz="1100" kern="0" spc="-50" dirty="0">
              <a:ln>
                <a:solidFill>
                  <a:srgbClr val="C9E7F7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 defTabSz="577332">
              <a:spcBef>
                <a:spcPts val="192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</a:pPr>
            <a:r>
              <a:rPr lang="en-US" altLang="ko-KR" sz="1400" kern="0" spc="-50" dirty="0" smtClean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1400" kern="0" spc="-50" dirty="0" smtClean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</a:t>
            </a:r>
            <a:endParaRPr lang="en-US" altLang="ko-KR" sz="1400" kern="0" spc="-50" dirty="0" smtClean="0">
              <a:ln>
                <a:solidFill>
                  <a:srgbClr val="C9E7F7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 defTabSz="577332">
              <a:spcBef>
                <a:spcPts val="192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</a:pPr>
            <a:r>
              <a:rPr lang="en-US" altLang="ko-KR" sz="1100" kern="0" spc="-50" dirty="0" smtClean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2-1 </a:t>
            </a:r>
            <a:r>
              <a:rPr lang="ko-KR" altLang="en-US" sz="1100" kern="0" spc="-50" dirty="0" smtClean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제작 환경 및 툴</a:t>
            </a:r>
            <a:endParaRPr lang="en-US" altLang="ko-KR" sz="1100" kern="0" spc="-50" dirty="0" smtClean="0">
              <a:ln>
                <a:solidFill>
                  <a:srgbClr val="C9E7F7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 defTabSz="577332">
              <a:spcBef>
                <a:spcPts val="192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</a:pPr>
            <a:r>
              <a:rPr lang="en-US" altLang="ko-KR" sz="1100" kern="0" spc="-50" dirty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kern="0" spc="-50" dirty="0" smtClean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2-2 </a:t>
            </a:r>
            <a:r>
              <a:rPr lang="ko-KR" altLang="en-US" sz="1100" kern="0" spc="-50" dirty="0" smtClean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주요 기능</a:t>
            </a:r>
            <a:endParaRPr lang="en-US" altLang="ko-KR" sz="1100" kern="0" spc="-50" dirty="0" smtClean="0">
              <a:ln>
                <a:solidFill>
                  <a:srgbClr val="C9E7F7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 defTabSz="577332">
              <a:spcBef>
                <a:spcPts val="192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</a:pPr>
            <a:r>
              <a:rPr lang="en-US" altLang="ko-KR" sz="1100" kern="0" spc="-50" dirty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kern="0" spc="-50" dirty="0" smtClean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2-3 </a:t>
            </a:r>
            <a:r>
              <a:rPr lang="ko-KR" altLang="en-US" sz="1100" kern="0" spc="-50" dirty="0" smtClean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기대 효과</a:t>
            </a:r>
            <a:endParaRPr lang="en-US" altLang="ko-KR" sz="1100" kern="0" spc="-50" dirty="0" smtClean="0">
              <a:ln>
                <a:solidFill>
                  <a:srgbClr val="C9E7F7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 defTabSz="577332">
              <a:spcBef>
                <a:spcPts val="192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</a:pPr>
            <a:endParaRPr lang="en-US" altLang="ko-KR" sz="1100" kern="0" spc="-50" dirty="0">
              <a:ln>
                <a:solidFill>
                  <a:srgbClr val="C9E7F7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 defTabSz="577332">
              <a:spcBef>
                <a:spcPts val="192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</a:pPr>
            <a:endParaRPr lang="en-US" altLang="ko-KR" sz="1100" kern="0" spc="-50" dirty="0" smtClean="0">
              <a:ln>
                <a:solidFill>
                  <a:srgbClr val="C9E7F7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 defTabSz="577332">
              <a:spcBef>
                <a:spcPts val="192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</a:pPr>
            <a:r>
              <a:rPr lang="en-US" altLang="ko-KR" sz="1400" kern="0" spc="-50" dirty="0" smtClean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1400" kern="0" spc="-50" dirty="0" smtClean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구성</a:t>
            </a:r>
            <a:endParaRPr lang="en-US" altLang="ko-KR" sz="1400" kern="0" spc="-50" dirty="0" smtClean="0">
              <a:ln>
                <a:solidFill>
                  <a:srgbClr val="C9E7F7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 defTabSz="577332">
              <a:spcBef>
                <a:spcPts val="192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</a:pPr>
            <a:r>
              <a:rPr lang="en-US" altLang="ko-KR" sz="1100" kern="0" spc="-50" dirty="0" smtClean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3-1 </a:t>
            </a:r>
            <a:r>
              <a:rPr lang="ko-KR" altLang="en-US" sz="1100" kern="0" spc="-50" dirty="0" smtClean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팀원 구성 및 역할 분담</a:t>
            </a:r>
            <a:endParaRPr lang="en-US" altLang="ko-KR" sz="1100" kern="0" spc="-50" dirty="0" smtClean="0">
              <a:ln>
                <a:solidFill>
                  <a:srgbClr val="C9E7F7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 defTabSz="577332">
              <a:spcBef>
                <a:spcPts val="192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</a:pPr>
            <a:r>
              <a:rPr lang="en-US" altLang="ko-KR" sz="1100" kern="0" spc="-50" dirty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kern="0" spc="-50" dirty="0" smtClean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3-2 </a:t>
            </a:r>
            <a:r>
              <a:rPr lang="ko-KR" altLang="en-US" sz="1100" kern="0" spc="-50" dirty="0" smtClean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팀 관리</a:t>
            </a:r>
            <a:endParaRPr lang="en-US" altLang="ko-KR" sz="1100" kern="0" spc="-50" dirty="0" smtClean="0">
              <a:ln>
                <a:solidFill>
                  <a:srgbClr val="C9E7F7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 defTabSz="577332">
              <a:spcBef>
                <a:spcPts val="192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</a:pPr>
            <a:r>
              <a:rPr lang="en-US" altLang="ko-KR" sz="1100" kern="0" spc="-50" dirty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1100" kern="0" spc="-50" dirty="0" smtClean="0">
              <a:ln>
                <a:solidFill>
                  <a:srgbClr val="C9E7F7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519920" y="2427020"/>
            <a:ext cx="2350445" cy="124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6894" tIns="46183" rIns="46894" bIns="46183" anchor="t" anchorCtr="0">
            <a:noAutofit/>
          </a:bodyPr>
          <a:lstStyle/>
          <a:p>
            <a:pPr marL="228600" indent="-228600" algn="just" defTabSz="577332">
              <a:spcBef>
                <a:spcPts val="192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AutoNum type="arabicPeriod"/>
            </a:pPr>
            <a:r>
              <a:rPr lang="ko-KR" altLang="en-US" sz="1400" kern="0" spc="-50" dirty="0" smtClean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요구 추출</a:t>
            </a:r>
            <a:endParaRPr lang="en-US" altLang="ko-KR" sz="1400" kern="0" spc="-50" dirty="0" smtClean="0">
              <a:ln>
                <a:solidFill>
                  <a:srgbClr val="C9E7F7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 defTabSz="577332">
              <a:spcBef>
                <a:spcPts val="192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</a:pPr>
            <a:r>
              <a:rPr lang="en-US" altLang="ko-KR" sz="1100" kern="0" spc="-50" dirty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kern="0" spc="-50" dirty="0" smtClean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1-1 </a:t>
            </a:r>
            <a:r>
              <a:rPr lang="ko-KR" altLang="en-US" sz="1100" kern="0" spc="-50" dirty="0" smtClean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시장 조사</a:t>
            </a:r>
            <a:endParaRPr lang="en-US" altLang="ko-KR" sz="1100" kern="0" spc="-50" dirty="0" smtClean="0">
              <a:ln>
                <a:solidFill>
                  <a:srgbClr val="C9E7F7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 defTabSz="577332">
              <a:spcBef>
                <a:spcPts val="192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</a:pPr>
            <a:r>
              <a:rPr lang="en-US" altLang="ko-KR" sz="1100" kern="0" spc="-50" dirty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kern="0" spc="-50" dirty="0" smtClean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1-2 </a:t>
            </a:r>
            <a:r>
              <a:rPr lang="ko-KR" altLang="en-US" sz="1100" kern="0" spc="-50" dirty="0" smtClean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벤치마킹</a:t>
            </a:r>
            <a:endParaRPr lang="en-US" altLang="ko-KR" sz="1100" kern="0" spc="-50" dirty="0" smtClean="0">
              <a:ln>
                <a:solidFill>
                  <a:srgbClr val="C9E7F7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 defTabSz="577332">
              <a:spcBef>
                <a:spcPts val="192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</a:pPr>
            <a:r>
              <a:rPr lang="en-US" altLang="ko-KR" sz="1100" kern="0" spc="-50" dirty="0" smtClean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1-3 SWOT</a:t>
            </a:r>
          </a:p>
          <a:p>
            <a:pPr algn="just" defTabSz="577332">
              <a:spcBef>
                <a:spcPts val="192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</a:pPr>
            <a:endParaRPr lang="en-US" altLang="ko-KR" sz="1100" kern="0" spc="-50" dirty="0" smtClean="0">
              <a:ln>
                <a:solidFill>
                  <a:srgbClr val="C9E7F7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 defTabSz="577332">
              <a:spcBef>
                <a:spcPts val="192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</a:pPr>
            <a:endParaRPr lang="ko-KR" altLang="en-US" sz="1100" kern="0" spc="-50" dirty="0">
              <a:ln>
                <a:solidFill>
                  <a:srgbClr val="C9E7F7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022765" y="2427020"/>
            <a:ext cx="2350445" cy="908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6894" tIns="46183" rIns="46894" bIns="46183" anchor="t" anchorCtr="0">
            <a:noAutofit/>
          </a:bodyPr>
          <a:lstStyle/>
          <a:p>
            <a:pPr marL="228600" indent="-228600" algn="just" defTabSz="577332">
              <a:spcBef>
                <a:spcPts val="192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AutoNum type="arabicPeriod"/>
            </a:pPr>
            <a:r>
              <a:rPr lang="ko-KR" altLang="en-US" sz="1400" kern="0" spc="-50" dirty="0" smtClean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설계</a:t>
            </a:r>
            <a:endParaRPr lang="en-US" altLang="ko-KR" sz="1100" kern="0" spc="-50" dirty="0" smtClean="0">
              <a:ln>
                <a:solidFill>
                  <a:srgbClr val="C9E7F7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 defTabSz="577332">
              <a:spcBef>
                <a:spcPts val="192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</a:pPr>
            <a:r>
              <a:rPr lang="en-US" altLang="ko-KR" sz="1100" kern="0" spc="-50" dirty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kern="0" spc="-50" dirty="0" smtClean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1-1 </a:t>
            </a:r>
            <a:r>
              <a:rPr lang="ko-KR" altLang="en-US" sz="1100" kern="0" spc="-50" dirty="0" err="1" smtClean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유스케이스</a:t>
            </a:r>
            <a:r>
              <a:rPr lang="ko-KR" altLang="en-US" sz="1100" kern="0" spc="-50" dirty="0" smtClean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kern="0" spc="-50" dirty="0" smtClean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다이어그램</a:t>
            </a:r>
            <a:endParaRPr lang="en-US" altLang="ko-KR" sz="1100" kern="0" spc="-50" dirty="0" smtClean="0">
              <a:ln>
                <a:solidFill>
                  <a:srgbClr val="C9E7F7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643300" y="2427020"/>
            <a:ext cx="2350445" cy="908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6894" tIns="46183" rIns="46894" bIns="46183" anchor="t" anchorCtr="0">
            <a:noAutofit/>
          </a:bodyPr>
          <a:lstStyle/>
          <a:p>
            <a:pPr algn="just" defTabSz="577332">
              <a:spcBef>
                <a:spcPts val="192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</a:pPr>
            <a:r>
              <a:rPr lang="en-US" altLang="ko-KR" sz="1400" kern="0" spc="-50" dirty="0" smtClean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</a:t>
            </a:r>
            <a:r>
              <a:rPr lang="ko-KR" altLang="en-US" sz="1400" kern="0" spc="-50" dirty="0" smtClean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구현</a:t>
            </a:r>
            <a:endParaRPr lang="en-US" altLang="ko-KR" sz="1400" kern="0" spc="-50" dirty="0" smtClean="0">
              <a:ln>
                <a:solidFill>
                  <a:srgbClr val="C9E7F7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 defTabSz="577332">
              <a:spcBef>
                <a:spcPts val="192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</a:pPr>
            <a:r>
              <a:rPr lang="en-US" altLang="ko-KR" sz="1400" kern="0" spc="-50" dirty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kern="0" spc="-50" dirty="0" smtClean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1-1 </a:t>
            </a:r>
            <a:r>
              <a:rPr lang="ko-KR" altLang="en-US" sz="1100" kern="0" spc="-50" dirty="0" smtClean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영</a:t>
            </a:r>
            <a:r>
              <a:rPr lang="ko-KR" altLang="en-US" sz="1100" kern="0" spc="-50" dirty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</a:t>
            </a:r>
            <a:endParaRPr lang="ko-KR" altLang="en-US" sz="1100" kern="0" spc="-50" dirty="0" smtClean="0">
              <a:ln>
                <a:solidFill>
                  <a:srgbClr val="C9E7F7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 defTabSz="577332">
              <a:spcBef>
                <a:spcPts val="192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</a:pPr>
            <a:endParaRPr lang="en-US" altLang="ko-KR" sz="1400" kern="0" spc="-50" dirty="0" smtClean="0">
              <a:ln>
                <a:solidFill>
                  <a:srgbClr val="C9E7F7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630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3493" y="413932"/>
            <a:ext cx="2414122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defRPr/>
            </a:pPr>
            <a:r>
              <a:rPr lang="en-US" altLang="ko-KR" sz="30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1-1. </a:t>
            </a:r>
            <a:r>
              <a:rPr lang="ko-KR" altLang="en-US" sz="30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시장 조사</a:t>
            </a:r>
            <a:endParaRPr lang="ko-KR" altLang="en-US" sz="30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38" y="4381501"/>
            <a:ext cx="11798210" cy="2457450"/>
          </a:xfrm>
          <a:prstGeom prst="rect">
            <a:avLst/>
          </a:prstGeom>
        </p:spPr>
      </p:pic>
      <p:grpSp>
        <p:nvGrpSpPr>
          <p:cNvPr id="60" name="그룹 59"/>
          <p:cNvGrpSpPr/>
          <p:nvPr/>
        </p:nvGrpSpPr>
        <p:grpSpPr>
          <a:xfrm>
            <a:off x="7052997" y="1316744"/>
            <a:ext cx="3790532" cy="3104861"/>
            <a:chOff x="6571713" y="1520826"/>
            <a:chExt cx="3790532" cy="3104861"/>
          </a:xfrm>
        </p:grpSpPr>
        <p:grpSp>
          <p:nvGrpSpPr>
            <p:cNvPr id="76" name="그룹 75"/>
            <p:cNvGrpSpPr/>
            <p:nvPr/>
          </p:nvGrpSpPr>
          <p:grpSpPr>
            <a:xfrm>
              <a:off x="6571713" y="1520826"/>
              <a:ext cx="3078368" cy="1430945"/>
              <a:chOff x="7743193" y="1520826"/>
              <a:chExt cx="3537583" cy="1644406"/>
            </a:xfrm>
          </p:grpSpPr>
          <p:grpSp>
            <p:nvGrpSpPr>
              <p:cNvPr id="78" name="그룹 77"/>
              <p:cNvGrpSpPr/>
              <p:nvPr/>
            </p:nvGrpSpPr>
            <p:grpSpPr>
              <a:xfrm>
                <a:off x="7743193" y="1520826"/>
                <a:ext cx="3537583" cy="1644406"/>
                <a:chOff x="5458745" y="1485900"/>
                <a:chExt cx="2947788" cy="1904800"/>
              </a:xfrm>
            </p:grpSpPr>
            <p:sp>
              <p:nvSpPr>
                <p:cNvPr id="80" name="모서리가 둥근 직사각형 79"/>
                <p:cNvSpPr/>
                <p:nvPr/>
              </p:nvSpPr>
              <p:spPr>
                <a:xfrm>
                  <a:off x="5735112" y="1485900"/>
                  <a:ext cx="2671421" cy="1701800"/>
                </a:xfrm>
                <a:prstGeom prst="roundRect">
                  <a:avLst>
                    <a:gd name="adj" fmla="val 7024"/>
                  </a:avLst>
                </a:prstGeom>
                <a:solidFill>
                  <a:srgbClr val="4E78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81" name="모서리가 둥근 직사각형 80"/>
                <p:cNvSpPr/>
                <p:nvPr/>
              </p:nvSpPr>
              <p:spPr>
                <a:xfrm>
                  <a:off x="5458745" y="1940414"/>
                  <a:ext cx="2759224" cy="1450286"/>
                </a:xfrm>
                <a:prstGeom prst="roundRect">
                  <a:avLst>
                    <a:gd name="adj" fmla="val 7139"/>
                  </a:avLst>
                </a:prstGeom>
                <a:solidFill>
                  <a:schemeClr val="bg1"/>
                </a:solidFill>
                <a:ln w="38100">
                  <a:solidFill>
                    <a:srgbClr val="4E78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marL="182563" indent="-182563" defTabSz="577332">
                    <a:lnSpc>
                      <a:spcPct val="120000"/>
                    </a:lnSpc>
                    <a:buClr>
                      <a:schemeClr val="tx1">
                        <a:lumMod val="75000"/>
                        <a:lumOff val="25000"/>
                      </a:schemeClr>
                    </a:buClr>
                    <a:buSzPct val="90000"/>
                    <a:buFont typeface="Wingdings" pitchFamily="2" charset="2"/>
                    <a:buChar char="§"/>
                  </a:pPr>
                  <a:endParaRPr lang="en-US" altLang="ko-KR" sz="12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  <a:p>
                  <a:pPr marL="182563" indent="-182563" defTabSz="577332">
                    <a:lnSpc>
                      <a:spcPct val="120000"/>
                    </a:lnSpc>
                    <a:buClr>
                      <a:schemeClr val="tx1">
                        <a:lumMod val="75000"/>
                        <a:lumOff val="25000"/>
                      </a:schemeClr>
                    </a:buClr>
                    <a:buSzPct val="90000"/>
                    <a:buFont typeface="Wingdings" pitchFamily="2" charset="2"/>
                    <a:buChar char="§"/>
                  </a:pPr>
                  <a:r>
                    <a:rPr lang="ko-KR" altLang="en-US" sz="1200" kern="0" spc="-50" dirty="0" smtClean="0">
                      <a:ln>
                        <a:solidFill>
                          <a:srgbClr val="C9E7F7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제대군인 취업률 </a:t>
                  </a:r>
                  <a:r>
                    <a:rPr lang="ko-KR" altLang="en-US" sz="1200" kern="0" spc="-50" dirty="0" err="1" smtClean="0">
                      <a:ln>
                        <a:solidFill>
                          <a:srgbClr val="C9E7F7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절반정도</a:t>
                  </a:r>
                  <a:endParaRPr lang="en-US" altLang="ko-KR" sz="12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  <a:p>
                  <a:pPr marL="182563" indent="-182563" defTabSz="577332">
                    <a:lnSpc>
                      <a:spcPct val="120000"/>
                    </a:lnSpc>
                    <a:buClr>
                      <a:schemeClr val="tx1">
                        <a:lumMod val="75000"/>
                        <a:lumOff val="25000"/>
                      </a:schemeClr>
                    </a:buClr>
                    <a:buSzPct val="90000"/>
                    <a:buFont typeface="Wingdings" pitchFamily="2" charset="2"/>
                    <a:buChar char="§"/>
                  </a:pPr>
                  <a:r>
                    <a:rPr lang="ko-KR" altLang="en-US" sz="1200" kern="0" spc="-50" dirty="0" smtClean="0">
                      <a:ln>
                        <a:solidFill>
                          <a:srgbClr val="C9E7F7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여성 제대군인을 비롯해 </a:t>
                  </a:r>
                  <a:r>
                    <a:rPr lang="en-US" altLang="ko-KR" sz="1200" kern="0" spc="-50" dirty="0" smtClean="0">
                      <a:ln>
                        <a:solidFill>
                          <a:srgbClr val="C9E7F7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34</a:t>
                  </a:r>
                  <a:r>
                    <a:rPr lang="ko-KR" altLang="en-US" sz="1200" kern="0" spc="-50" dirty="0" smtClean="0">
                      <a:ln>
                        <a:solidFill>
                          <a:srgbClr val="C9E7F7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세 이하 청년과 </a:t>
                  </a:r>
                  <a:r>
                    <a:rPr lang="en-US" altLang="ko-KR" sz="1200" kern="0" spc="-50" dirty="0" smtClean="0">
                      <a:ln>
                        <a:solidFill>
                          <a:srgbClr val="C9E7F7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10</a:t>
                  </a:r>
                  <a:r>
                    <a:rPr lang="ko-KR" altLang="en-US" sz="1200" kern="0" spc="-50" dirty="0" smtClean="0">
                      <a:ln>
                        <a:solidFill>
                          <a:srgbClr val="C9E7F7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년 이하 중기복무자의 경우 취업률이 더욱 </a:t>
                  </a:r>
                  <a:r>
                    <a:rPr lang="ko-KR" altLang="en-US" sz="1200" kern="0" spc="-50" dirty="0" err="1" smtClean="0">
                      <a:ln>
                        <a:solidFill>
                          <a:srgbClr val="C9E7F7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낮은것으로</a:t>
                  </a:r>
                  <a:r>
                    <a:rPr lang="ko-KR" altLang="en-US" sz="1200" kern="0" spc="-50" dirty="0" smtClean="0">
                      <a:ln>
                        <a:solidFill>
                          <a:srgbClr val="C9E7F7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 나타났다</a:t>
                  </a:r>
                  <a:r>
                    <a:rPr lang="en-US" altLang="ko-KR" sz="1200" kern="0" spc="-50" dirty="0" smtClean="0">
                      <a:ln>
                        <a:solidFill>
                          <a:srgbClr val="C9E7F7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.</a:t>
                  </a:r>
                  <a:r>
                    <a:rPr lang="ko-KR" altLang="en-US" sz="1200" kern="0" spc="-50" dirty="0" smtClean="0">
                      <a:ln>
                        <a:solidFill>
                          <a:srgbClr val="C9E7F7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 </a:t>
                  </a:r>
                  <a:endParaRPr lang="en-US" altLang="ko-KR" sz="1200" kern="0" spc="-50" dirty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  <a:p>
                  <a:pPr marL="182563" indent="-182563" defTabSz="577332">
                    <a:lnSpc>
                      <a:spcPct val="120000"/>
                    </a:lnSpc>
                    <a:buClr>
                      <a:schemeClr val="tx1">
                        <a:lumMod val="75000"/>
                        <a:lumOff val="25000"/>
                      </a:schemeClr>
                    </a:buClr>
                    <a:buSzPct val="90000"/>
                    <a:buFont typeface="Wingdings" pitchFamily="2" charset="2"/>
                    <a:buChar char="§"/>
                  </a:pPr>
                  <a:endParaRPr lang="en-US" altLang="ko-KR" sz="1400" kern="0" spc="-50" dirty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  <p:sp>
            <p:nvSpPr>
              <p:cNvPr id="79" name="직사각형 78"/>
              <p:cNvSpPr/>
              <p:nvPr/>
            </p:nvSpPr>
            <p:spPr>
              <a:xfrm>
                <a:off x="8074856" y="1574860"/>
                <a:ext cx="3205920" cy="318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 anchorCtr="0">
                <a:spAutoFit/>
              </a:bodyPr>
              <a:lstStyle/>
              <a:p>
                <a:pPr algn="ctr" defTabSz="577332"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</a:pPr>
                <a:r>
                  <a:rPr lang="ko-KR" altLang="en-US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내</a:t>
                </a:r>
                <a:r>
                  <a:rPr lang="ko-KR" altLang="en-US" kern="0" spc="-50" dirty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용</a:t>
                </a:r>
                <a:endParaRPr lang="en-US" altLang="ko-KR" kern="0" spc="-50" dirty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7283877" y="3194742"/>
              <a:ext cx="3078368" cy="1430945"/>
              <a:chOff x="7743193" y="1520826"/>
              <a:chExt cx="3537583" cy="1644406"/>
            </a:xfrm>
          </p:grpSpPr>
          <p:grpSp>
            <p:nvGrpSpPr>
              <p:cNvPr id="66" name="그룹 65"/>
              <p:cNvGrpSpPr/>
              <p:nvPr/>
            </p:nvGrpSpPr>
            <p:grpSpPr>
              <a:xfrm>
                <a:off x="7743193" y="1520826"/>
                <a:ext cx="3537583" cy="1644406"/>
                <a:chOff x="5458745" y="1485900"/>
                <a:chExt cx="2947788" cy="1904799"/>
              </a:xfrm>
            </p:grpSpPr>
            <p:sp>
              <p:nvSpPr>
                <p:cNvPr id="68" name="모서리가 둥근 직사각형 67"/>
                <p:cNvSpPr/>
                <p:nvPr/>
              </p:nvSpPr>
              <p:spPr>
                <a:xfrm>
                  <a:off x="5735112" y="1485900"/>
                  <a:ext cx="2671421" cy="1701800"/>
                </a:xfrm>
                <a:prstGeom prst="roundRect">
                  <a:avLst>
                    <a:gd name="adj" fmla="val 7024"/>
                  </a:avLst>
                </a:prstGeom>
                <a:solidFill>
                  <a:srgbClr val="6A462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69" name="모서리가 둥근 직사각형 68"/>
                <p:cNvSpPr/>
                <p:nvPr/>
              </p:nvSpPr>
              <p:spPr>
                <a:xfrm>
                  <a:off x="5458745" y="1940414"/>
                  <a:ext cx="2759224" cy="1450285"/>
                </a:xfrm>
                <a:prstGeom prst="roundRect">
                  <a:avLst>
                    <a:gd name="adj" fmla="val 7139"/>
                  </a:avLst>
                </a:prstGeom>
                <a:solidFill>
                  <a:schemeClr val="bg1"/>
                </a:solidFill>
                <a:ln w="38100">
                  <a:solidFill>
                    <a:srgbClr val="68503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marL="182563" indent="-182563" defTabSz="577332">
                    <a:lnSpc>
                      <a:spcPct val="120000"/>
                    </a:lnSpc>
                    <a:buClr>
                      <a:schemeClr val="tx1">
                        <a:lumMod val="75000"/>
                        <a:lumOff val="25000"/>
                      </a:schemeClr>
                    </a:buClr>
                    <a:buSzPct val="90000"/>
                    <a:buFont typeface="Wingdings" pitchFamily="2" charset="2"/>
                    <a:buChar char="§"/>
                  </a:pPr>
                  <a:r>
                    <a:rPr lang="ko-KR" altLang="en-US" sz="1200" kern="0" spc="-50" dirty="0" smtClean="0">
                      <a:ln>
                        <a:solidFill>
                          <a:srgbClr val="C9E7F7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제대 군인의 성공적인 사회복귀는 현역 군인들의 사기와 관련되는 중요한 사안이자 제대 군인 스스로 자긍심을 </a:t>
                  </a:r>
                  <a:r>
                    <a:rPr lang="ko-KR" altLang="en-US" sz="1200" kern="0" spc="-50" dirty="0" err="1" smtClean="0">
                      <a:ln>
                        <a:solidFill>
                          <a:srgbClr val="C9E7F7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느낄수</a:t>
                  </a:r>
                  <a:r>
                    <a:rPr lang="ko-KR" altLang="en-US" sz="1200" kern="0" spc="-50" dirty="0" smtClean="0">
                      <a:ln>
                        <a:solidFill>
                          <a:srgbClr val="C9E7F7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 있음</a:t>
                  </a:r>
                  <a:r>
                    <a:rPr lang="en-US" altLang="ko-KR" sz="1200" kern="0" spc="-50" dirty="0" smtClean="0">
                      <a:ln>
                        <a:solidFill>
                          <a:srgbClr val="C9E7F7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.</a:t>
                  </a:r>
                  <a:r>
                    <a:rPr lang="ko-KR" altLang="en-US" sz="1200" kern="0" spc="-50" dirty="0" smtClean="0">
                      <a:ln>
                        <a:solidFill>
                          <a:srgbClr val="C9E7F7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 </a:t>
                  </a:r>
                </a:p>
              </p:txBody>
            </p:sp>
          </p:grpSp>
          <p:sp>
            <p:nvSpPr>
              <p:cNvPr id="67" name="직사각형 66"/>
              <p:cNvSpPr/>
              <p:nvPr/>
            </p:nvSpPr>
            <p:spPr>
              <a:xfrm>
                <a:off x="8074856" y="1574860"/>
                <a:ext cx="3205920" cy="318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 anchorCtr="0">
                <a:spAutoFit/>
              </a:bodyPr>
              <a:lstStyle/>
              <a:p>
                <a:pPr algn="ctr" defTabSz="577332"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</a:pPr>
                <a:r>
                  <a:rPr lang="ko-KR" altLang="en-US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추</a:t>
                </a:r>
                <a:r>
                  <a:rPr lang="ko-KR" altLang="en-US" kern="0" spc="-50" dirty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출</a:t>
                </a:r>
                <a:endParaRPr lang="en-US" altLang="ko-KR" kern="0" spc="-50" dirty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pic>
        <p:nvPicPr>
          <p:cNvPr id="1026" name="Picture 2" descr="C:\Users\dksms\OneDrive\Desktop\국방부\images\화면 캡처 2021-06-27 11335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565" y="1300903"/>
            <a:ext cx="3097046" cy="299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66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3493" y="413932"/>
            <a:ext cx="2414122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defRPr/>
            </a:pPr>
            <a:r>
              <a:rPr lang="en-US" altLang="ko-KR" sz="30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1-1. </a:t>
            </a:r>
            <a:r>
              <a:rPr lang="ko-KR" altLang="en-US" sz="30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시장 조사</a:t>
            </a:r>
            <a:endParaRPr lang="ko-KR" altLang="en-US" sz="30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38" y="4381501"/>
            <a:ext cx="11798210" cy="2457450"/>
          </a:xfrm>
          <a:prstGeom prst="rect">
            <a:avLst/>
          </a:prstGeom>
        </p:spPr>
      </p:pic>
      <p:grpSp>
        <p:nvGrpSpPr>
          <p:cNvPr id="60" name="그룹 59"/>
          <p:cNvGrpSpPr/>
          <p:nvPr/>
        </p:nvGrpSpPr>
        <p:grpSpPr>
          <a:xfrm>
            <a:off x="7052997" y="1316744"/>
            <a:ext cx="3790532" cy="3104861"/>
            <a:chOff x="6571713" y="1520826"/>
            <a:chExt cx="3790532" cy="3104861"/>
          </a:xfrm>
        </p:grpSpPr>
        <p:grpSp>
          <p:nvGrpSpPr>
            <p:cNvPr id="76" name="그룹 75"/>
            <p:cNvGrpSpPr/>
            <p:nvPr/>
          </p:nvGrpSpPr>
          <p:grpSpPr>
            <a:xfrm>
              <a:off x="6571713" y="1520826"/>
              <a:ext cx="3078368" cy="1430945"/>
              <a:chOff x="7743193" y="1520826"/>
              <a:chExt cx="3537583" cy="1644406"/>
            </a:xfrm>
          </p:grpSpPr>
          <p:grpSp>
            <p:nvGrpSpPr>
              <p:cNvPr id="78" name="그룹 77"/>
              <p:cNvGrpSpPr/>
              <p:nvPr/>
            </p:nvGrpSpPr>
            <p:grpSpPr>
              <a:xfrm>
                <a:off x="7743193" y="1520826"/>
                <a:ext cx="3537583" cy="1644406"/>
                <a:chOff x="5458745" y="1485900"/>
                <a:chExt cx="2947788" cy="1904800"/>
              </a:xfrm>
            </p:grpSpPr>
            <p:sp>
              <p:nvSpPr>
                <p:cNvPr id="80" name="모서리가 둥근 직사각형 79"/>
                <p:cNvSpPr/>
                <p:nvPr/>
              </p:nvSpPr>
              <p:spPr>
                <a:xfrm>
                  <a:off x="5735112" y="1485900"/>
                  <a:ext cx="2671421" cy="1701800"/>
                </a:xfrm>
                <a:prstGeom prst="roundRect">
                  <a:avLst>
                    <a:gd name="adj" fmla="val 7024"/>
                  </a:avLst>
                </a:prstGeom>
                <a:solidFill>
                  <a:srgbClr val="4E78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81" name="모서리가 둥근 직사각형 80"/>
                <p:cNvSpPr/>
                <p:nvPr/>
              </p:nvSpPr>
              <p:spPr>
                <a:xfrm>
                  <a:off x="5458745" y="1940414"/>
                  <a:ext cx="2759224" cy="1450286"/>
                </a:xfrm>
                <a:prstGeom prst="roundRect">
                  <a:avLst>
                    <a:gd name="adj" fmla="val 7139"/>
                  </a:avLst>
                </a:prstGeom>
                <a:solidFill>
                  <a:schemeClr val="bg1"/>
                </a:solidFill>
                <a:ln w="38100">
                  <a:solidFill>
                    <a:srgbClr val="4E78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marL="182563" indent="-182563" defTabSz="577332">
                    <a:lnSpc>
                      <a:spcPct val="120000"/>
                    </a:lnSpc>
                    <a:buClr>
                      <a:schemeClr val="tx1">
                        <a:lumMod val="75000"/>
                        <a:lumOff val="25000"/>
                      </a:schemeClr>
                    </a:buClr>
                    <a:buSzPct val="90000"/>
                    <a:buFont typeface="Wingdings" pitchFamily="2" charset="2"/>
                    <a:buChar char="§"/>
                  </a:pPr>
                  <a:endParaRPr lang="en-US" altLang="ko-KR" sz="12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  <a:p>
                  <a:pPr marL="182563" indent="-182563" defTabSz="577332">
                    <a:lnSpc>
                      <a:spcPct val="120000"/>
                    </a:lnSpc>
                    <a:buClr>
                      <a:schemeClr val="tx1">
                        <a:lumMod val="75000"/>
                        <a:lumOff val="25000"/>
                      </a:schemeClr>
                    </a:buClr>
                    <a:buSzPct val="90000"/>
                    <a:buFont typeface="Wingdings" pitchFamily="2" charset="2"/>
                    <a:buChar char="§"/>
                  </a:pPr>
                  <a:r>
                    <a:rPr lang="ko-KR" altLang="en-US" sz="1200" kern="0" spc="-50" dirty="0" smtClean="0">
                      <a:ln>
                        <a:solidFill>
                          <a:srgbClr val="C9E7F7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참전유공자에 대한 지원이 너무나 미비하다</a:t>
                  </a:r>
                  <a:endParaRPr lang="en-US" altLang="ko-KR" sz="12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  <a:p>
                  <a:pPr marL="182563" indent="-182563" defTabSz="577332">
                    <a:lnSpc>
                      <a:spcPct val="120000"/>
                    </a:lnSpc>
                    <a:buClr>
                      <a:schemeClr val="tx1">
                        <a:lumMod val="75000"/>
                        <a:lumOff val="25000"/>
                      </a:schemeClr>
                    </a:buClr>
                    <a:buSzPct val="90000"/>
                    <a:buFont typeface="Wingdings" pitchFamily="2" charset="2"/>
                    <a:buChar char="§"/>
                  </a:pPr>
                  <a:r>
                    <a:rPr lang="ko-KR" altLang="en-US" sz="1200" kern="0" spc="-50" dirty="0" smtClean="0">
                      <a:ln>
                        <a:solidFill>
                          <a:srgbClr val="C9E7F7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공공요금 지원은 최소한의 예우 </a:t>
                  </a:r>
                  <a:endParaRPr lang="en-US" altLang="ko-KR" sz="1200" kern="0" spc="-50" dirty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  <a:p>
                  <a:pPr marL="182563" indent="-182563" defTabSz="577332">
                    <a:lnSpc>
                      <a:spcPct val="120000"/>
                    </a:lnSpc>
                    <a:buClr>
                      <a:schemeClr val="tx1">
                        <a:lumMod val="75000"/>
                        <a:lumOff val="25000"/>
                      </a:schemeClr>
                    </a:buClr>
                    <a:buSzPct val="90000"/>
                    <a:buFont typeface="Wingdings" pitchFamily="2" charset="2"/>
                    <a:buChar char="§"/>
                  </a:pPr>
                  <a:endParaRPr lang="en-US" altLang="ko-KR" sz="1400" kern="0" spc="-50" dirty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  <p:sp>
            <p:nvSpPr>
              <p:cNvPr id="79" name="직사각형 78"/>
              <p:cNvSpPr/>
              <p:nvPr/>
            </p:nvSpPr>
            <p:spPr>
              <a:xfrm>
                <a:off x="8074856" y="1574860"/>
                <a:ext cx="3205920" cy="318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 anchorCtr="0">
                <a:spAutoFit/>
              </a:bodyPr>
              <a:lstStyle/>
              <a:p>
                <a:pPr algn="ctr" defTabSz="577332"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</a:pPr>
                <a:r>
                  <a:rPr lang="ko-KR" altLang="en-US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내</a:t>
                </a:r>
                <a:r>
                  <a:rPr lang="ko-KR" altLang="en-US" kern="0" spc="-50" dirty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용</a:t>
                </a:r>
                <a:endParaRPr lang="en-US" altLang="ko-KR" kern="0" spc="-50" dirty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7283877" y="3194742"/>
              <a:ext cx="3078368" cy="1430945"/>
              <a:chOff x="7743193" y="1520826"/>
              <a:chExt cx="3537583" cy="1644406"/>
            </a:xfrm>
          </p:grpSpPr>
          <p:grpSp>
            <p:nvGrpSpPr>
              <p:cNvPr id="66" name="그룹 65"/>
              <p:cNvGrpSpPr/>
              <p:nvPr/>
            </p:nvGrpSpPr>
            <p:grpSpPr>
              <a:xfrm>
                <a:off x="7743193" y="1520826"/>
                <a:ext cx="3537583" cy="1644406"/>
                <a:chOff x="5458745" y="1485900"/>
                <a:chExt cx="2947788" cy="1904799"/>
              </a:xfrm>
            </p:grpSpPr>
            <p:sp>
              <p:nvSpPr>
                <p:cNvPr id="68" name="모서리가 둥근 직사각형 67"/>
                <p:cNvSpPr/>
                <p:nvPr/>
              </p:nvSpPr>
              <p:spPr>
                <a:xfrm>
                  <a:off x="5735112" y="1485900"/>
                  <a:ext cx="2671421" cy="1701800"/>
                </a:xfrm>
                <a:prstGeom prst="roundRect">
                  <a:avLst>
                    <a:gd name="adj" fmla="val 7024"/>
                  </a:avLst>
                </a:prstGeom>
                <a:solidFill>
                  <a:srgbClr val="6A462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69" name="모서리가 둥근 직사각형 68"/>
                <p:cNvSpPr/>
                <p:nvPr/>
              </p:nvSpPr>
              <p:spPr>
                <a:xfrm>
                  <a:off x="5458745" y="1940414"/>
                  <a:ext cx="2759224" cy="1450285"/>
                </a:xfrm>
                <a:prstGeom prst="roundRect">
                  <a:avLst>
                    <a:gd name="adj" fmla="val 7139"/>
                  </a:avLst>
                </a:prstGeom>
                <a:solidFill>
                  <a:schemeClr val="bg1"/>
                </a:solidFill>
                <a:ln w="38100">
                  <a:solidFill>
                    <a:srgbClr val="68503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marL="182563" indent="-182563" defTabSz="577332">
                    <a:lnSpc>
                      <a:spcPct val="120000"/>
                    </a:lnSpc>
                    <a:buClr>
                      <a:schemeClr val="tx1">
                        <a:lumMod val="75000"/>
                        <a:lumOff val="25000"/>
                      </a:schemeClr>
                    </a:buClr>
                    <a:buSzPct val="90000"/>
                    <a:buFont typeface="Wingdings" pitchFamily="2" charset="2"/>
                    <a:buChar char="§"/>
                  </a:pPr>
                  <a:r>
                    <a:rPr lang="ko-KR" altLang="en-US" sz="1200" kern="0" spc="-50" dirty="0" smtClean="0">
                      <a:ln>
                        <a:solidFill>
                          <a:srgbClr val="C9E7F7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참전유공자들은 참전 명예수당 대부분을 약값으로 쓴다고 밝혔다</a:t>
                  </a:r>
                  <a:r>
                    <a:rPr lang="en-US" altLang="ko-KR" sz="1200" kern="0" spc="-50" dirty="0" smtClean="0">
                      <a:ln>
                        <a:solidFill>
                          <a:srgbClr val="C9E7F7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.</a:t>
                  </a:r>
                  <a:endParaRPr lang="ko-KR" altLang="en-US" sz="12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  <p:sp>
            <p:nvSpPr>
              <p:cNvPr id="67" name="직사각형 66"/>
              <p:cNvSpPr/>
              <p:nvPr/>
            </p:nvSpPr>
            <p:spPr>
              <a:xfrm>
                <a:off x="8074856" y="1574860"/>
                <a:ext cx="3205920" cy="318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 anchorCtr="0">
                <a:spAutoFit/>
              </a:bodyPr>
              <a:lstStyle/>
              <a:p>
                <a:pPr algn="ctr" defTabSz="577332"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</a:pPr>
                <a:r>
                  <a:rPr lang="ko-KR" altLang="en-US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추</a:t>
                </a:r>
                <a:r>
                  <a:rPr lang="ko-KR" altLang="en-US" kern="0" spc="-50" dirty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출</a:t>
                </a:r>
                <a:endParaRPr lang="en-US" altLang="ko-KR" kern="0" spc="-50" dirty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pic>
        <p:nvPicPr>
          <p:cNvPr id="2050" name="Picture 2" descr="C:\Users\dksms\OneDrive\Desktop\국방부\images\화면 캡처 2021-06-27 11413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141" y="1363764"/>
            <a:ext cx="2684218" cy="288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91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3493" y="413932"/>
            <a:ext cx="2305118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defRPr/>
            </a:pPr>
            <a:r>
              <a:rPr lang="en-US" altLang="ko-KR" sz="30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1-1. </a:t>
            </a:r>
            <a:r>
              <a:rPr lang="ko-KR" altLang="en-US" sz="30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시장조</a:t>
            </a:r>
            <a:r>
              <a:rPr lang="ko-KR" altLang="en-US" sz="3000" spc="-15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38" y="4381501"/>
            <a:ext cx="11798210" cy="24574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3096" y="1612231"/>
            <a:ext cx="65933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결론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남성성을 곁들인 군대얘기는 여성들로 하여금 기피대상으로 여겨진다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제대 군인의 절반 정도가 취업을 못하고 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현재 우리나라는 국군장병뿐만 아니라 참전용사들에게 </a:t>
            </a:r>
            <a:r>
              <a:rPr lang="ko-KR" altLang="en-US" dirty="0" err="1" smtClean="0"/>
              <a:t>마저도</a:t>
            </a:r>
            <a:r>
              <a:rPr lang="ko-KR" altLang="en-US" dirty="0" smtClean="0"/>
              <a:t> 혜택이 미비하다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19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3493" y="413932"/>
            <a:ext cx="2305118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defRPr/>
            </a:pPr>
            <a:r>
              <a:rPr lang="en-US" altLang="ko-KR" sz="30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1-2. </a:t>
            </a:r>
            <a:r>
              <a:rPr lang="ko-KR" altLang="en-US" sz="30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벤치마킹</a:t>
            </a:r>
            <a:endParaRPr lang="ko-KR" altLang="en-US" sz="30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38" y="4381501"/>
            <a:ext cx="11798210" cy="2457450"/>
          </a:xfrm>
          <a:prstGeom prst="rect">
            <a:avLst/>
          </a:prstGeom>
        </p:spPr>
      </p:pic>
      <p:pic>
        <p:nvPicPr>
          <p:cNvPr id="2050" name="Picture 2" descr="C:\Users\dksms\OneDrive\Desktop\국방부\화면 캡처 2021-06-18 1216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010" y="1212324"/>
            <a:ext cx="3772831" cy="307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그룹 59"/>
          <p:cNvGrpSpPr/>
          <p:nvPr/>
        </p:nvGrpSpPr>
        <p:grpSpPr>
          <a:xfrm>
            <a:off x="7052997" y="1316744"/>
            <a:ext cx="3790532" cy="3104861"/>
            <a:chOff x="6571713" y="1520826"/>
            <a:chExt cx="3790532" cy="3104861"/>
          </a:xfrm>
        </p:grpSpPr>
        <p:grpSp>
          <p:nvGrpSpPr>
            <p:cNvPr id="76" name="그룹 75"/>
            <p:cNvGrpSpPr/>
            <p:nvPr/>
          </p:nvGrpSpPr>
          <p:grpSpPr>
            <a:xfrm>
              <a:off x="6571713" y="1520826"/>
              <a:ext cx="3078368" cy="1430945"/>
              <a:chOff x="7743193" y="1520826"/>
              <a:chExt cx="3537583" cy="1644406"/>
            </a:xfrm>
          </p:grpSpPr>
          <p:grpSp>
            <p:nvGrpSpPr>
              <p:cNvPr id="78" name="그룹 77"/>
              <p:cNvGrpSpPr/>
              <p:nvPr/>
            </p:nvGrpSpPr>
            <p:grpSpPr>
              <a:xfrm>
                <a:off x="7743193" y="1520826"/>
                <a:ext cx="3537583" cy="1644406"/>
                <a:chOff x="5458745" y="1485900"/>
                <a:chExt cx="2947788" cy="1904799"/>
              </a:xfrm>
            </p:grpSpPr>
            <p:sp>
              <p:nvSpPr>
                <p:cNvPr id="80" name="모서리가 둥근 직사각형 79"/>
                <p:cNvSpPr/>
                <p:nvPr/>
              </p:nvSpPr>
              <p:spPr>
                <a:xfrm>
                  <a:off x="5735112" y="1485900"/>
                  <a:ext cx="2671421" cy="1701800"/>
                </a:xfrm>
                <a:prstGeom prst="roundRect">
                  <a:avLst>
                    <a:gd name="adj" fmla="val 7024"/>
                  </a:avLst>
                </a:prstGeom>
                <a:solidFill>
                  <a:srgbClr val="4E78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81" name="모서리가 둥근 직사각형 80"/>
                <p:cNvSpPr/>
                <p:nvPr/>
              </p:nvSpPr>
              <p:spPr>
                <a:xfrm>
                  <a:off x="5458745" y="1940414"/>
                  <a:ext cx="2759224" cy="1450285"/>
                </a:xfrm>
                <a:prstGeom prst="roundRect">
                  <a:avLst>
                    <a:gd name="adj" fmla="val 7139"/>
                  </a:avLst>
                </a:prstGeom>
                <a:solidFill>
                  <a:schemeClr val="bg1"/>
                </a:solidFill>
                <a:ln w="38100">
                  <a:solidFill>
                    <a:srgbClr val="4E78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marL="182563" indent="-182563" defTabSz="577332">
                    <a:lnSpc>
                      <a:spcPct val="120000"/>
                    </a:lnSpc>
                    <a:buClr>
                      <a:schemeClr val="tx1">
                        <a:lumMod val="75000"/>
                        <a:lumOff val="25000"/>
                      </a:schemeClr>
                    </a:buClr>
                    <a:buSzPct val="90000"/>
                    <a:buFont typeface="Wingdings" pitchFamily="2" charset="2"/>
                    <a:buChar char="§"/>
                  </a:pPr>
                  <a:r>
                    <a:rPr lang="ko-KR" altLang="en-US" sz="1400" kern="0" spc="-50" dirty="0" smtClean="0">
                      <a:ln>
                        <a:solidFill>
                          <a:srgbClr val="C9E7F7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국내에서는 큰 규모의 커뮤니티 게시판 </a:t>
                  </a:r>
                  <a:r>
                    <a:rPr lang="ko-KR" altLang="en-US" sz="1400" kern="0" spc="-50" dirty="0" err="1" smtClean="0">
                      <a:ln>
                        <a:solidFill>
                          <a:srgbClr val="C9E7F7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답게</a:t>
                  </a:r>
                  <a:r>
                    <a:rPr lang="ko-KR" altLang="en-US" sz="1400" kern="0" spc="-50" dirty="0" smtClean="0">
                      <a:ln>
                        <a:solidFill>
                          <a:srgbClr val="C9E7F7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 다양한 정보들을 제공하며 이용자 수도 많음 </a:t>
                  </a:r>
                  <a:endParaRPr lang="en-US" altLang="ko-KR" sz="1400" kern="0" spc="-50" dirty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  <a:p>
                  <a:pPr marL="182563" indent="-182563" defTabSz="577332">
                    <a:lnSpc>
                      <a:spcPct val="120000"/>
                    </a:lnSpc>
                    <a:buClr>
                      <a:schemeClr val="tx1">
                        <a:lumMod val="75000"/>
                        <a:lumOff val="25000"/>
                      </a:schemeClr>
                    </a:buClr>
                    <a:buSzPct val="90000"/>
                    <a:buFont typeface="Wingdings" pitchFamily="2" charset="2"/>
                    <a:buChar char="§"/>
                  </a:pPr>
                  <a:endParaRPr lang="en-US" altLang="ko-KR" sz="1400" kern="0" spc="-50" dirty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  <p:sp>
            <p:nvSpPr>
              <p:cNvPr id="79" name="직사각형 78"/>
              <p:cNvSpPr/>
              <p:nvPr/>
            </p:nvSpPr>
            <p:spPr>
              <a:xfrm>
                <a:off x="8074856" y="1574860"/>
                <a:ext cx="3205920" cy="318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 anchorCtr="0">
                <a:spAutoFit/>
              </a:bodyPr>
              <a:lstStyle/>
              <a:p>
                <a:pPr algn="ctr" defTabSz="577332"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</a:pPr>
                <a:r>
                  <a:rPr lang="ko-KR" altLang="en-US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장점</a:t>
                </a:r>
                <a:endParaRPr lang="en-US" altLang="ko-KR" kern="0" spc="-50" dirty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7283877" y="3194742"/>
              <a:ext cx="3078368" cy="1430945"/>
              <a:chOff x="7743193" y="1520826"/>
              <a:chExt cx="3537583" cy="1644406"/>
            </a:xfrm>
          </p:grpSpPr>
          <p:grpSp>
            <p:nvGrpSpPr>
              <p:cNvPr id="66" name="그룹 65"/>
              <p:cNvGrpSpPr/>
              <p:nvPr/>
            </p:nvGrpSpPr>
            <p:grpSpPr>
              <a:xfrm>
                <a:off x="7743193" y="1520826"/>
                <a:ext cx="3537583" cy="1644406"/>
                <a:chOff x="5458745" y="1485900"/>
                <a:chExt cx="2947788" cy="1904799"/>
              </a:xfrm>
            </p:grpSpPr>
            <p:sp>
              <p:nvSpPr>
                <p:cNvPr id="68" name="모서리가 둥근 직사각형 67"/>
                <p:cNvSpPr/>
                <p:nvPr/>
              </p:nvSpPr>
              <p:spPr>
                <a:xfrm>
                  <a:off x="5735112" y="1485900"/>
                  <a:ext cx="2671421" cy="1701800"/>
                </a:xfrm>
                <a:prstGeom prst="roundRect">
                  <a:avLst>
                    <a:gd name="adj" fmla="val 7024"/>
                  </a:avLst>
                </a:prstGeom>
                <a:solidFill>
                  <a:srgbClr val="6A462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69" name="모서리가 둥근 직사각형 68"/>
                <p:cNvSpPr/>
                <p:nvPr/>
              </p:nvSpPr>
              <p:spPr>
                <a:xfrm>
                  <a:off x="5458745" y="1940414"/>
                  <a:ext cx="2759224" cy="1450285"/>
                </a:xfrm>
                <a:prstGeom prst="roundRect">
                  <a:avLst>
                    <a:gd name="adj" fmla="val 7139"/>
                  </a:avLst>
                </a:prstGeom>
                <a:solidFill>
                  <a:schemeClr val="bg1"/>
                </a:solidFill>
                <a:ln w="38100">
                  <a:solidFill>
                    <a:srgbClr val="68503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marL="182563" indent="-182563" defTabSz="577332">
                    <a:lnSpc>
                      <a:spcPct val="120000"/>
                    </a:lnSpc>
                    <a:buClr>
                      <a:schemeClr val="tx1">
                        <a:lumMod val="75000"/>
                        <a:lumOff val="25000"/>
                      </a:schemeClr>
                    </a:buClr>
                    <a:buSzPct val="90000"/>
                    <a:buFont typeface="Wingdings" pitchFamily="2" charset="2"/>
                    <a:buChar char="§"/>
                  </a:pPr>
                  <a:r>
                    <a:rPr lang="ko-KR" altLang="en-US" sz="1400" kern="0" spc="-50" dirty="0" smtClean="0">
                      <a:ln>
                        <a:solidFill>
                          <a:srgbClr val="C9E7F7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군인들에게 </a:t>
                  </a:r>
                  <a:r>
                    <a:rPr lang="ko-KR" altLang="en-US" sz="1400" kern="0" spc="-50" dirty="0" err="1" smtClean="0">
                      <a:ln>
                        <a:solidFill>
                          <a:srgbClr val="C9E7F7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혜택등에</a:t>
                  </a:r>
                  <a:r>
                    <a:rPr lang="ko-KR" altLang="en-US" sz="1400" kern="0" spc="-50" dirty="0" smtClean="0">
                      <a:ln>
                        <a:solidFill>
                          <a:srgbClr val="C9E7F7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 대한 정보 제공이 없음</a:t>
                  </a:r>
                  <a:endParaRPr lang="en-US" altLang="ko-KR" sz="1400" kern="0" spc="-50" dirty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  <p:sp>
            <p:nvSpPr>
              <p:cNvPr id="67" name="직사각형 66"/>
              <p:cNvSpPr/>
              <p:nvPr/>
            </p:nvSpPr>
            <p:spPr>
              <a:xfrm>
                <a:off x="8074856" y="1574860"/>
                <a:ext cx="3205920" cy="318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 anchorCtr="0">
                <a:spAutoFit/>
              </a:bodyPr>
              <a:lstStyle/>
              <a:p>
                <a:pPr algn="ctr" defTabSz="577332"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</a:pPr>
                <a:r>
                  <a:rPr lang="ko-KR" altLang="en-US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단점</a:t>
                </a:r>
                <a:endParaRPr lang="en-US" altLang="ko-KR" kern="0" spc="-50" dirty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11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3493" y="413932"/>
            <a:ext cx="2305118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defRPr/>
            </a:pPr>
            <a:r>
              <a:rPr lang="en-US" altLang="ko-KR" sz="30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1-2. </a:t>
            </a:r>
            <a:r>
              <a:rPr lang="ko-KR" altLang="en-US" sz="30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벤치마킹</a:t>
            </a:r>
            <a:endParaRPr lang="ko-KR" altLang="en-US" sz="30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38" y="4381501"/>
            <a:ext cx="11798210" cy="2457450"/>
          </a:xfrm>
          <a:prstGeom prst="rect">
            <a:avLst/>
          </a:prstGeom>
        </p:spPr>
      </p:pic>
      <p:grpSp>
        <p:nvGrpSpPr>
          <p:cNvPr id="60" name="그룹 59"/>
          <p:cNvGrpSpPr/>
          <p:nvPr/>
        </p:nvGrpSpPr>
        <p:grpSpPr>
          <a:xfrm>
            <a:off x="7052997" y="1316744"/>
            <a:ext cx="3790532" cy="3104861"/>
            <a:chOff x="6571713" y="1520826"/>
            <a:chExt cx="3790532" cy="3104861"/>
          </a:xfrm>
        </p:grpSpPr>
        <p:grpSp>
          <p:nvGrpSpPr>
            <p:cNvPr id="76" name="그룹 75"/>
            <p:cNvGrpSpPr/>
            <p:nvPr/>
          </p:nvGrpSpPr>
          <p:grpSpPr>
            <a:xfrm>
              <a:off x="6571713" y="1520826"/>
              <a:ext cx="3078368" cy="1430945"/>
              <a:chOff x="7743193" y="1520826"/>
              <a:chExt cx="3537583" cy="1644406"/>
            </a:xfrm>
          </p:grpSpPr>
          <p:grpSp>
            <p:nvGrpSpPr>
              <p:cNvPr id="78" name="그룹 77"/>
              <p:cNvGrpSpPr/>
              <p:nvPr/>
            </p:nvGrpSpPr>
            <p:grpSpPr>
              <a:xfrm>
                <a:off x="7743193" y="1520826"/>
                <a:ext cx="3537583" cy="1644406"/>
                <a:chOff x="5458745" y="1485900"/>
                <a:chExt cx="2947788" cy="1904799"/>
              </a:xfrm>
            </p:grpSpPr>
            <p:sp>
              <p:nvSpPr>
                <p:cNvPr id="80" name="모서리가 둥근 직사각형 79"/>
                <p:cNvSpPr/>
                <p:nvPr/>
              </p:nvSpPr>
              <p:spPr>
                <a:xfrm>
                  <a:off x="5735112" y="1485900"/>
                  <a:ext cx="2671421" cy="1701800"/>
                </a:xfrm>
                <a:prstGeom prst="roundRect">
                  <a:avLst>
                    <a:gd name="adj" fmla="val 7024"/>
                  </a:avLst>
                </a:prstGeom>
                <a:solidFill>
                  <a:srgbClr val="4E78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81" name="모서리가 둥근 직사각형 80"/>
                <p:cNvSpPr/>
                <p:nvPr/>
              </p:nvSpPr>
              <p:spPr>
                <a:xfrm>
                  <a:off x="5458745" y="1940414"/>
                  <a:ext cx="2759224" cy="1450285"/>
                </a:xfrm>
                <a:prstGeom prst="roundRect">
                  <a:avLst>
                    <a:gd name="adj" fmla="val 7139"/>
                  </a:avLst>
                </a:prstGeom>
                <a:solidFill>
                  <a:schemeClr val="bg1"/>
                </a:solidFill>
                <a:ln w="38100">
                  <a:solidFill>
                    <a:srgbClr val="4E78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marL="182563" indent="-182563" defTabSz="577332">
                    <a:lnSpc>
                      <a:spcPct val="120000"/>
                    </a:lnSpc>
                    <a:buClr>
                      <a:schemeClr val="tx1">
                        <a:lumMod val="75000"/>
                        <a:lumOff val="25000"/>
                      </a:schemeClr>
                    </a:buClr>
                    <a:buSzPct val="90000"/>
                    <a:buFont typeface="Wingdings" pitchFamily="2" charset="2"/>
                    <a:buChar char="§"/>
                  </a:pPr>
                  <a:r>
                    <a:rPr lang="ko-KR" altLang="en-US" sz="1400" kern="0" spc="-50" dirty="0" smtClean="0">
                      <a:ln>
                        <a:solidFill>
                          <a:srgbClr val="C9E7F7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주변 </a:t>
                  </a:r>
                  <a:r>
                    <a:rPr lang="ko-KR" altLang="en-US" sz="1400" kern="0" spc="-50" dirty="0" err="1" smtClean="0">
                      <a:ln>
                        <a:solidFill>
                          <a:srgbClr val="C9E7F7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맛집</a:t>
                  </a:r>
                  <a:r>
                    <a:rPr lang="en-US" altLang="ko-KR" sz="1400" kern="0" spc="-50" dirty="0" smtClean="0">
                      <a:ln>
                        <a:solidFill>
                          <a:srgbClr val="C9E7F7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, </a:t>
                  </a:r>
                  <a:r>
                    <a:rPr lang="ko-KR" altLang="en-US" sz="1400" kern="0" spc="-50" dirty="0" smtClean="0">
                      <a:ln>
                        <a:solidFill>
                          <a:srgbClr val="C9E7F7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생활</a:t>
                  </a:r>
                  <a:r>
                    <a:rPr lang="en-US" altLang="ko-KR" sz="1400" kern="0" spc="-50" dirty="0" smtClean="0">
                      <a:ln>
                        <a:solidFill>
                          <a:srgbClr val="C9E7F7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, </a:t>
                  </a:r>
                  <a:r>
                    <a:rPr lang="ko-KR" altLang="en-US" sz="1400" kern="0" spc="-50" dirty="0" smtClean="0">
                      <a:ln>
                        <a:solidFill>
                          <a:srgbClr val="C9E7F7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숙박 등 군인에게 있어 많은 혜택에 대한 정보를 제공함</a:t>
                  </a:r>
                  <a:r>
                    <a:rPr lang="en-US" altLang="ko-KR" sz="1400" kern="0" spc="-50" dirty="0" smtClean="0">
                      <a:ln>
                        <a:solidFill>
                          <a:srgbClr val="C9E7F7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.</a:t>
                  </a:r>
                  <a:r>
                    <a:rPr lang="ko-KR" altLang="en-US" sz="1400" kern="0" spc="-50" dirty="0" smtClean="0">
                      <a:ln>
                        <a:solidFill>
                          <a:srgbClr val="C9E7F7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 </a:t>
                  </a:r>
                  <a:endParaRPr lang="en-US" altLang="ko-KR" sz="1400" kern="0" spc="-50" dirty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  <p:sp>
            <p:nvSpPr>
              <p:cNvPr id="79" name="직사각형 78"/>
              <p:cNvSpPr/>
              <p:nvPr/>
            </p:nvSpPr>
            <p:spPr>
              <a:xfrm>
                <a:off x="8074856" y="1574860"/>
                <a:ext cx="3205920" cy="318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 anchorCtr="0">
                <a:spAutoFit/>
              </a:bodyPr>
              <a:lstStyle/>
              <a:p>
                <a:pPr algn="ctr" defTabSz="577332"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</a:pPr>
                <a:r>
                  <a:rPr lang="ko-KR" altLang="en-US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장점</a:t>
                </a:r>
                <a:endParaRPr lang="en-US" altLang="ko-KR" kern="0" spc="-50" dirty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7283877" y="3194742"/>
              <a:ext cx="3078368" cy="1430945"/>
              <a:chOff x="7743193" y="1520826"/>
              <a:chExt cx="3537583" cy="1644406"/>
            </a:xfrm>
          </p:grpSpPr>
          <p:grpSp>
            <p:nvGrpSpPr>
              <p:cNvPr id="66" name="그룹 65"/>
              <p:cNvGrpSpPr/>
              <p:nvPr/>
            </p:nvGrpSpPr>
            <p:grpSpPr>
              <a:xfrm>
                <a:off x="7743193" y="1520826"/>
                <a:ext cx="3537583" cy="1644406"/>
                <a:chOff x="5458745" y="1485900"/>
                <a:chExt cx="2947788" cy="1904799"/>
              </a:xfrm>
            </p:grpSpPr>
            <p:sp>
              <p:nvSpPr>
                <p:cNvPr id="68" name="모서리가 둥근 직사각형 67"/>
                <p:cNvSpPr/>
                <p:nvPr/>
              </p:nvSpPr>
              <p:spPr>
                <a:xfrm>
                  <a:off x="5735112" y="1485900"/>
                  <a:ext cx="2671421" cy="1701800"/>
                </a:xfrm>
                <a:prstGeom prst="roundRect">
                  <a:avLst>
                    <a:gd name="adj" fmla="val 7024"/>
                  </a:avLst>
                </a:prstGeom>
                <a:solidFill>
                  <a:srgbClr val="6A462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69" name="모서리가 둥근 직사각형 68"/>
                <p:cNvSpPr/>
                <p:nvPr/>
              </p:nvSpPr>
              <p:spPr>
                <a:xfrm>
                  <a:off x="5458745" y="1940414"/>
                  <a:ext cx="2759224" cy="1450285"/>
                </a:xfrm>
                <a:prstGeom prst="roundRect">
                  <a:avLst>
                    <a:gd name="adj" fmla="val 7139"/>
                  </a:avLst>
                </a:prstGeom>
                <a:solidFill>
                  <a:schemeClr val="bg1"/>
                </a:solidFill>
                <a:ln w="38100">
                  <a:solidFill>
                    <a:srgbClr val="68503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marL="182563" indent="-182563" defTabSz="577332">
                    <a:lnSpc>
                      <a:spcPct val="120000"/>
                    </a:lnSpc>
                    <a:buClr>
                      <a:schemeClr val="tx1">
                        <a:lumMod val="75000"/>
                        <a:lumOff val="25000"/>
                      </a:schemeClr>
                    </a:buClr>
                    <a:buSzPct val="90000"/>
                    <a:buFont typeface="Wingdings" pitchFamily="2" charset="2"/>
                    <a:buChar char="§"/>
                  </a:pPr>
                  <a:r>
                    <a:rPr lang="ko-KR" altLang="en-US" sz="1400" kern="0" spc="-50" dirty="0" smtClean="0">
                      <a:ln>
                        <a:solidFill>
                          <a:srgbClr val="C9E7F7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허구성 짙은 군대얘기로 기피대상으로 여겨질 수 있음</a:t>
                  </a:r>
                  <a:r>
                    <a:rPr lang="en-US" altLang="ko-KR" sz="1400" kern="0" spc="-50" dirty="0" smtClean="0">
                      <a:ln>
                        <a:solidFill>
                          <a:srgbClr val="C9E7F7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.</a:t>
                  </a:r>
                  <a:endParaRPr lang="en-US" altLang="ko-KR" sz="1400" kern="0" spc="-50" dirty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  <p:sp>
            <p:nvSpPr>
              <p:cNvPr id="67" name="직사각형 66"/>
              <p:cNvSpPr/>
              <p:nvPr/>
            </p:nvSpPr>
            <p:spPr>
              <a:xfrm>
                <a:off x="8074856" y="1574860"/>
                <a:ext cx="3205920" cy="318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 anchorCtr="0">
                <a:spAutoFit/>
              </a:bodyPr>
              <a:lstStyle/>
              <a:p>
                <a:pPr algn="ctr" defTabSz="577332"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</a:pPr>
                <a:r>
                  <a:rPr lang="ko-KR" altLang="en-US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단점</a:t>
                </a:r>
                <a:endParaRPr lang="en-US" altLang="ko-KR" kern="0" spc="-50" dirty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pic>
        <p:nvPicPr>
          <p:cNvPr id="3074" name="Picture 2" descr="C:\Users\dksms\OneDrive\Desktop\국방부\화면 캡처 2021-06-18 12182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1502263"/>
            <a:ext cx="4989838" cy="256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6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3493" y="413932"/>
            <a:ext cx="2305118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defRPr/>
            </a:pPr>
            <a:r>
              <a:rPr lang="en-US" altLang="ko-KR" sz="30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1-2. </a:t>
            </a:r>
            <a:r>
              <a:rPr lang="ko-KR" altLang="en-US" sz="30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벤치마킹</a:t>
            </a:r>
            <a:endParaRPr lang="ko-KR" altLang="en-US" sz="30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38" y="4381501"/>
            <a:ext cx="11798210" cy="2457450"/>
          </a:xfrm>
          <a:prstGeom prst="rect">
            <a:avLst/>
          </a:prstGeom>
        </p:spPr>
      </p:pic>
      <p:grpSp>
        <p:nvGrpSpPr>
          <p:cNvPr id="60" name="그룹 59"/>
          <p:cNvGrpSpPr/>
          <p:nvPr/>
        </p:nvGrpSpPr>
        <p:grpSpPr>
          <a:xfrm>
            <a:off x="7052997" y="1316744"/>
            <a:ext cx="3790532" cy="3104861"/>
            <a:chOff x="6571713" y="1520826"/>
            <a:chExt cx="3790532" cy="3104861"/>
          </a:xfrm>
        </p:grpSpPr>
        <p:grpSp>
          <p:nvGrpSpPr>
            <p:cNvPr id="76" name="그룹 75"/>
            <p:cNvGrpSpPr/>
            <p:nvPr/>
          </p:nvGrpSpPr>
          <p:grpSpPr>
            <a:xfrm>
              <a:off x="6571713" y="1520826"/>
              <a:ext cx="3078368" cy="1430945"/>
              <a:chOff x="7743193" y="1520826"/>
              <a:chExt cx="3537583" cy="1644406"/>
            </a:xfrm>
          </p:grpSpPr>
          <p:grpSp>
            <p:nvGrpSpPr>
              <p:cNvPr id="78" name="그룹 77"/>
              <p:cNvGrpSpPr/>
              <p:nvPr/>
            </p:nvGrpSpPr>
            <p:grpSpPr>
              <a:xfrm>
                <a:off x="7743193" y="1520826"/>
                <a:ext cx="3537583" cy="1644406"/>
                <a:chOff x="5458745" y="1485900"/>
                <a:chExt cx="2947788" cy="1904799"/>
              </a:xfrm>
            </p:grpSpPr>
            <p:sp>
              <p:nvSpPr>
                <p:cNvPr id="80" name="모서리가 둥근 직사각형 79"/>
                <p:cNvSpPr/>
                <p:nvPr/>
              </p:nvSpPr>
              <p:spPr>
                <a:xfrm>
                  <a:off x="5735112" y="1485900"/>
                  <a:ext cx="2671421" cy="1701800"/>
                </a:xfrm>
                <a:prstGeom prst="roundRect">
                  <a:avLst>
                    <a:gd name="adj" fmla="val 7024"/>
                  </a:avLst>
                </a:prstGeom>
                <a:solidFill>
                  <a:srgbClr val="4E78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81" name="모서리가 둥근 직사각형 80"/>
                <p:cNvSpPr/>
                <p:nvPr/>
              </p:nvSpPr>
              <p:spPr>
                <a:xfrm>
                  <a:off x="5458745" y="1940414"/>
                  <a:ext cx="2759224" cy="1450285"/>
                </a:xfrm>
                <a:prstGeom prst="roundRect">
                  <a:avLst>
                    <a:gd name="adj" fmla="val 7139"/>
                  </a:avLst>
                </a:prstGeom>
                <a:solidFill>
                  <a:schemeClr val="bg1"/>
                </a:solidFill>
                <a:ln w="38100">
                  <a:solidFill>
                    <a:srgbClr val="4E78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marL="182563" indent="-182563" defTabSz="577332">
                    <a:lnSpc>
                      <a:spcPct val="120000"/>
                    </a:lnSpc>
                    <a:buClr>
                      <a:schemeClr val="tx1">
                        <a:lumMod val="75000"/>
                        <a:lumOff val="25000"/>
                      </a:schemeClr>
                    </a:buClr>
                    <a:buSzPct val="90000"/>
                    <a:buFont typeface="Wingdings" pitchFamily="2" charset="2"/>
                    <a:buChar char="§"/>
                  </a:pPr>
                  <a:r>
                    <a:rPr lang="ko-KR" altLang="en-US" sz="1400" kern="0" spc="-50" dirty="0" smtClean="0">
                      <a:ln>
                        <a:solidFill>
                          <a:srgbClr val="C9E7F7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군인 및 군인 가족들과의 소통이 </a:t>
                  </a:r>
                  <a:r>
                    <a:rPr lang="ko-KR" altLang="en-US" sz="1400" kern="0" spc="-50" dirty="0" err="1" smtClean="0">
                      <a:ln>
                        <a:solidFill>
                          <a:srgbClr val="C9E7F7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원할함</a:t>
                  </a:r>
                  <a:endParaRPr lang="en-US" altLang="ko-KR" sz="1400" kern="0" spc="-50" dirty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  <p:sp>
            <p:nvSpPr>
              <p:cNvPr id="79" name="직사각형 78"/>
              <p:cNvSpPr/>
              <p:nvPr/>
            </p:nvSpPr>
            <p:spPr>
              <a:xfrm>
                <a:off x="8074856" y="1574860"/>
                <a:ext cx="3205920" cy="318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 anchorCtr="0">
                <a:spAutoFit/>
              </a:bodyPr>
              <a:lstStyle/>
              <a:p>
                <a:pPr algn="ctr" defTabSz="577332"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</a:pPr>
                <a:r>
                  <a:rPr lang="ko-KR" altLang="en-US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장점</a:t>
                </a:r>
                <a:endParaRPr lang="en-US" altLang="ko-KR" kern="0" spc="-50" dirty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7283877" y="3194742"/>
              <a:ext cx="3078368" cy="1430945"/>
              <a:chOff x="7743193" y="1520826"/>
              <a:chExt cx="3537583" cy="1644406"/>
            </a:xfrm>
          </p:grpSpPr>
          <p:grpSp>
            <p:nvGrpSpPr>
              <p:cNvPr id="66" name="그룹 65"/>
              <p:cNvGrpSpPr/>
              <p:nvPr/>
            </p:nvGrpSpPr>
            <p:grpSpPr>
              <a:xfrm>
                <a:off x="7743193" y="1520826"/>
                <a:ext cx="3537583" cy="1644406"/>
                <a:chOff x="5458745" y="1485900"/>
                <a:chExt cx="2947788" cy="1904799"/>
              </a:xfrm>
            </p:grpSpPr>
            <p:sp>
              <p:nvSpPr>
                <p:cNvPr id="68" name="모서리가 둥근 직사각형 67"/>
                <p:cNvSpPr/>
                <p:nvPr/>
              </p:nvSpPr>
              <p:spPr>
                <a:xfrm>
                  <a:off x="5735112" y="1485900"/>
                  <a:ext cx="2671421" cy="1701800"/>
                </a:xfrm>
                <a:prstGeom prst="roundRect">
                  <a:avLst>
                    <a:gd name="adj" fmla="val 7024"/>
                  </a:avLst>
                </a:prstGeom>
                <a:solidFill>
                  <a:srgbClr val="6A462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69" name="모서리가 둥근 직사각형 68"/>
                <p:cNvSpPr/>
                <p:nvPr/>
              </p:nvSpPr>
              <p:spPr>
                <a:xfrm>
                  <a:off x="5458745" y="1940414"/>
                  <a:ext cx="2759224" cy="1450285"/>
                </a:xfrm>
                <a:prstGeom prst="roundRect">
                  <a:avLst>
                    <a:gd name="adj" fmla="val 7139"/>
                  </a:avLst>
                </a:prstGeom>
                <a:solidFill>
                  <a:schemeClr val="bg1"/>
                </a:solidFill>
                <a:ln w="38100">
                  <a:solidFill>
                    <a:srgbClr val="68503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marL="182563" indent="-182563" defTabSz="577332">
                    <a:lnSpc>
                      <a:spcPct val="120000"/>
                    </a:lnSpc>
                    <a:buClr>
                      <a:schemeClr val="tx1">
                        <a:lumMod val="75000"/>
                        <a:lumOff val="25000"/>
                      </a:schemeClr>
                    </a:buClr>
                    <a:buSzPct val="90000"/>
                    <a:buFont typeface="Wingdings" pitchFamily="2" charset="2"/>
                    <a:buChar char="§"/>
                  </a:pPr>
                  <a:r>
                    <a:rPr lang="ko-KR" altLang="en-US" sz="1400" kern="0" spc="-50" dirty="0" smtClean="0">
                      <a:ln>
                        <a:solidFill>
                          <a:srgbClr val="C9E7F7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군대를 모르는 사람들에게는 군대라는 이미지가 어디 </a:t>
                  </a:r>
                  <a:r>
                    <a:rPr lang="ko-KR" altLang="en-US" sz="1400" kern="0" spc="-50" dirty="0" err="1" smtClean="0">
                      <a:ln>
                        <a:solidFill>
                          <a:srgbClr val="C9E7F7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놀러가는</a:t>
                  </a:r>
                  <a:r>
                    <a:rPr lang="ko-KR" altLang="en-US" sz="1400" kern="0" spc="-50" dirty="0" smtClean="0">
                      <a:ln>
                        <a:solidFill>
                          <a:srgbClr val="C9E7F7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 캠프로 보일 우려가 있음</a:t>
                  </a:r>
                  <a:endParaRPr lang="en-US" altLang="ko-KR" sz="1400" kern="0" spc="-50" dirty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  <p:sp>
            <p:nvSpPr>
              <p:cNvPr id="67" name="직사각형 66"/>
              <p:cNvSpPr/>
              <p:nvPr/>
            </p:nvSpPr>
            <p:spPr>
              <a:xfrm>
                <a:off x="8074856" y="1574860"/>
                <a:ext cx="3205920" cy="318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 anchorCtr="0">
                <a:spAutoFit/>
              </a:bodyPr>
              <a:lstStyle/>
              <a:p>
                <a:pPr algn="ctr" defTabSz="577332"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</a:pPr>
                <a:r>
                  <a:rPr lang="ko-KR" altLang="en-US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단점</a:t>
                </a:r>
                <a:endParaRPr lang="en-US" altLang="ko-KR" kern="0" spc="-50" dirty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pic>
        <p:nvPicPr>
          <p:cNvPr id="4099" name="Picture 3" descr="C:\Users\dksms\OneDrive\Desktop\국방부\화면 캡처 2021-06-18 12211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583" y="1629890"/>
            <a:ext cx="4212638" cy="248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6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3493" y="413932"/>
            <a:ext cx="2305118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defRPr/>
            </a:pPr>
            <a:r>
              <a:rPr lang="en-US" altLang="ko-KR" sz="30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1-2. </a:t>
            </a:r>
            <a:r>
              <a:rPr lang="ko-KR" altLang="en-US" sz="30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벤치마</a:t>
            </a:r>
            <a:r>
              <a:rPr lang="ko-KR" altLang="en-US" sz="3000" spc="-15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킹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38" y="4381501"/>
            <a:ext cx="11798210" cy="24574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3096" y="1612231"/>
            <a:ext cx="6593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결론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군 혜택 정보 등을 제공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군 장병뿐만 아니라 군 가족들을 위한 소통 창구 개방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군대라는 이미지를 탈바꿈 할 수 있게끔 사이트를 디자인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8219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3493" y="413932"/>
            <a:ext cx="1766509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defRPr/>
            </a:pPr>
            <a:r>
              <a:rPr lang="en-US" altLang="ko-KR" sz="30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1-3 SWOT</a:t>
            </a:r>
            <a:endParaRPr lang="ko-KR" altLang="en-US" sz="30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406857" y="1520825"/>
            <a:ext cx="4310987" cy="2308225"/>
            <a:chOff x="1406857" y="1520825"/>
            <a:chExt cx="4310987" cy="2308225"/>
          </a:xfrm>
        </p:grpSpPr>
        <p:sp>
          <p:nvSpPr>
            <p:cNvPr id="10" name="양쪽 모서리가 둥근 사각형 9"/>
            <p:cNvSpPr/>
            <p:nvPr/>
          </p:nvSpPr>
          <p:spPr>
            <a:xfrm>
              <a:off x="1406857" y="1520825"/>
              <a:ext cx="4310987" cy="2308225"/>
            </a:xfrm>
            <a:prstGeom prst="round2SameRect">
              <a:avLst>
                <a:gd name="adj1" fmla="val 11302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556858" y="2000250"/>
              <a:ext cx="4010983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44000" rtlCol="0" anchor="t"/>
            <a:lstStyle/>
            <a:p>
              <a:pPr marL="88900" indent="-88900" defTabSz="577332">
                <a:lnSpc>
                  <a:spcPct val="120000"/>
                </a:lnSpc>
                <a:buClr>
                  <a:schemeClr val="tx1">
                    <a:lumMod val="75000"/>
                    <a:lumOff val="25000"/>
                  </a:schemeClr>
                </a:buClr>
                <a:buSzPct val="90000"/>
                <a:buFont typeface="Wingdings" pitchFamily="2" charset="2"/>
                <a:buChar char="§"/>
              </a:pPr>
              <a:r>
                <a:rPr lang="ko-KR" altLang="en-US" sz="11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사용자 간의 정보 공유가 우수함</a:t>
              </a:r>
              <a:endParaRPr lang="en-US" altLang="ko-KR" sz="1100" kern="0" spc="-50" dirty="0" smtClean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88900" indent="-88900" defTabSz="577332">
                <a:lnSpc>
                  <a:spcPct val="120000"/>
                </a:lnSpc>
                <a:buClr>
                  <a:schemeClr val="tx1">
                    <a:lumMod val="75000"/>
                    <a:lumOff val="25000"/>
                  </a:schemeClr>
                </a:buClr>
                <a:buSzPct val="90000"/>
                <a:buFont typeface="Wingdings" pitchFamily="2" charset="2"/>
                <a:buChar char="§"/>
              </a:pPr>
              <a:endParaRPr lang="en-US" altLang="ko-KR" sz="1100" kern="0" spc="-50" dirty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49729" y="1627456"/>
              <a:ext cx="322524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defRPr/>
              </a:pPr>
              <a:r>
                <a:rPr lang="en-US" altLang="ko-KR" b="1" spc="-15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S.</a:t>
              </a:r>
              <a:r>
                <a:rPr lang="ko-KR" altLang="en-US" b="1" spc="-15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강점</a:t>
              </a:r>
              <a:endParaRPr lang="ko-KR" altLang="en-US" b="1" spc="-15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1556858" y="1988820"/>
              <a:ext cx="388620" cy="0"/>
            </a:xfrm>
            <a:prstGeom prst="line">
              <a:avLst/>
            </a:prstGeom>
            <a:ln w="38100">
              <a:solidFill>
                <a:srgbClr val="AA9B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6474157" y="1520825"/>
            <a:ext cx="4310987" cy="2308225"/>
            <a:chOff x="6474157" y="1520825"/>
            <a:chExt cx="4310987" cy="2308225"/>
          </a:xfrm>
        </p:grpSpPr>
        <p:sp>
          <p:nvSpPr>
            <p:cNvPr id="15" name="양쪽 모서리가 둥근 사각형 14"/>
            <p:cNvSpPr/>
            <p:nvPr/>
          </p:nvSpPr>
          <p:spPr>
            <a:xfrm>
              <a:off x="6474157" y="1520825"/>
              <a:ext cx="4310987" cy="2308225"/>
            </a:xfrm>
            <a:prstGeom prst="round2SameRect">
              <a:avLst>
                <a:gd name="adj1" fmla="val 11302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624158" y="2000250"/>
              <a:ext cx="4010983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44000" rtlCol="0" anchor="t"/>
            <a:lstStyle/>
            <a:p>
              <a:pPr marL="88900" indent="-88900" defTabSz="577332">
                <a:lnSpc>
                  <a:spcPct val="120000"/>
                </a:lnSpc>
                <a:buClr>
                  <a:schemeClr val="tx1">
                    <a:lumMod val="75000"/>
                    <a:lumOff val="25000"/>
                  </a:schemeClr>
                </a:buClr>
                <a:buSzPct val="90000"/>
                <a:buFont typeface="Wingdings" pitchFamily="2" charset="2"/>
                <a:buChar char="§"/>
              </a:pPr>
              <a:r>
                <a:rPr lang="ko-KR" altLang="en-US" sz="11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지속적인 </a:t>
              </a:r>
              <a:r>
                <a:rPr lang="en-US" altLang="ko-KR" sz="1100" kern="0" spc="-50" dirty="0" err="1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Api</a:t>
              </a:r>
              <a:r>
                <a:rPr lang="en-US" altLang="ko-KR" sz="11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1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최신화가 어려움</a:t>
              </a:r>
              <a:endParaRPr lang="en-US" altLang="ko-KR" sz="1100" kern="0" spc="-50" dirty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17029" y="1627456"/>
              <a:ext cx="322524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defRPr/>
              </a:pPr>
              <a:r>
                <a:rPr lang="en-US" altLang="ko-KR" b="1" spc="-15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W.</a:t>
              </a:r>
              <a:r>
                <a:rPr lang="ko-KR" altLang="en-US" b="1" spc="-15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약점</a:t>
              </a:r>
              <a:endParaRPr lang="ko-KR" altLang="en-US" b="1" spc="-15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10246521" y="1988820"/>
              <a:ext cx="388620" cy="0"/>
            </a:xfrm>
            <a:prstGeom prst="line">
              <a:avLst/>
            </a:prstGeom>
            <a:ln w="38100">
              <a:solidFill>
                <a:srgbClr val="4E78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1406857" y="4010025"/>
            <a:ext cx="4310987" cy="2308225"/>
            <a:chOff x="1406857" y="4010025"/>
            <a:chExt cx="4310987" cy="2308225"/>
          </a:xfrm>
        </p:grpSpPr>
        <p:grpSp>
          <p:nvGrpSpPr>
            <p:cNvPr id="18" name="그룹 17"/>
            <p:cNvGrpSpPr/>
            <p:nvPr/>
          </p:nvGrpSpPr>
          <p:grpSpPr>
            <a:xfrm>
              <a:off x="1406857" y="4010025"/>
              <a:ext cx="4310987" cy="2308225"/>
              <a:chOff x="2339130" y="2427605"/>
              <a:chExt cx="4310987" cy="2308225"/>
            </a:xfrm>
          </p:grpSpPr>
          <p:sp>
            <p:nvSpPr>
              <p:cNvPr id="19" name="양쪽 모서리가 둥근 사각형 18"/>
              <p:cNvSpPr/>
              <p:nvPr/>
            </p:nvSpPr>
            <p:spPr>
              <a:xfrm>
                <a:off x="2339130" y="2427605"/>
                <a:ext cx="4310987" cy="2308225"/>
              </a:xfrm>
              <a:prstGeom prst="round2SameRect">
                <a:avLst>
                  <a:gd name="adj1" fmla="val 11302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489131" y="2907030"/>
                <a:ext cx="4010983" cy="1676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tIns="144000" rtlCol="0" anchor="t"/>
              <a:lstStyle/>
              <a:p>
                <a:pPr marL="88900" indent="-88900" defTabSz="577332">
                  <a:lnSpc>
                    <a:spcPct val="120000"/>
                  </a:lnSpc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§"/>
                </a:pPr>
                <a:r>
                  <a:rPr lang="ko-KR" altLang="en-US" sz="11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일과 후 병사 휴대폰 사용으로 인한 사용량 증가</a:t>
                </a:r>
                <a:endParaRPr lang="en-US" altLang="ko-KR" sz="1100" kern="0" spc="-50" dirty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882002" y="2534236"/>
                <a:ext cx="32252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ko-KR" b="1" spc="-150" dirty="0" smtClean="0">
                    <a:ln>
                      <a:solidFill>
                        <a:sysClr val="windowText" lastClr="000000">
                          <a:alpha val="0"/>
                        </a:sys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O.</a:t>
                </a:r>
                <a:r>
                  <a:rPr lang="ko-KR" altLang="en-US" b="1" spc="-150" dirty="0" smtClean="0">
                    <a:ln>
                      <a:solidFill>
                        <a:sysClr val="windowText" lastClr="000000">
                          <a:alpha val="0"/>
                        </a:sys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기회</a:t>
                </a:r>
                <a:endParaRPr lang="ko-KR" altLang="en-US" b="1" spc="-15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cxnSp>
          <p:nvCxnSpPr>
            <p:cNvPr id="40" name="직선 연결선 39"/>
            <p:cNvCxnSpPr/>
            <p:nvPr/>
          </p:nvCxnSpPr>
          <p:spPr>
            <a:xfrm>
              <a:off x="1556858" y="4463415"/>
              <a:ext cx="388620" cy="0"/>
            </a:xfrm>
            <a:prstGeom prst="line">
              <a:avLst/>
            </a:prstGeom>
            <a:ln w="38100">
              <a:solidFill>
                <a:srgbClr val="4E78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6474157" y="4010025"/>
            <a:ext cx="4310987" cy="2308225"/>
            <a:chOff x="6474157" y="4010025"/>
            <a:chExt cx="4310987" cy="2308225"/>
          </a:xfrm>
        </p:grpSpPr>
        <p:grpSp>
          <p:nvGrpSpPr>
            <p:cNvPr id="22" name="그룹 21"/>
            <p:cNvGrpSpPr/>
            <p:nvPr/>
          </p:nvGrpSpPr>
          <p:grpSpPr>
            <a:xfrm>
              <a:off x="6474157" y="4010025"/>
              <a:ext cx="4310987" cy="2308225"/>
              <a:chOff x="2339130" y="2427605"/>
              <a:chExt cx="4310987" cy="2308225"/>
            </a:xfrm>
          </p:grpSpPr>
          <p:sp>
            <p:nvSpPr>
              <p:cNvPr id="23" name="양쪽 모서리가 둥근 사각형 22"/>
              <p:cNvSpPr/>
              <p:nvPr/>
            </p:nvSpPr>
            <p:spPr>
              <a:xfrm>
                <a:off x="2339130" y="2427605"/>
                <a:ext cx="4310987" cy="2308225"/>
              </a:xfrm>
              <a:prstGeom prst="round2SameRect">
                <a:avLst>
                  <a:gd name="adj1" fmla="val 11302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489131" y="2907030"/>
                <a:ext cx="4010983" cy="1676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tIns="144000" rtlCol="0" anchor="t"/>
              <a:lstStyle/>
              <a:p>
                <a:pPr marL="88900" indent="-88900" defTabSz="577332">
                  <a:lnSpc>
                    <a:spcPct val="120000"/>
                  </a:lnSpc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§"/>
                </a:pPr>
                <a:r>
                  <a:rPr lang="ko-KR" altLang="en-US" sz="11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휴대폰 사용으로 인해 다양한 매체 접근이 가능해짐</a:t>
                </a:r>
                <a:endParaRPr lang="en-US" altLang="ko-KR" sz="1100" kern="0" spc="-50" dirty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882002" y="2534236"/>
                <a:ext cx="32252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ko-KR" b="1" spc="-150" smtClean="0">
                    <a:ln>
                      <a:solidFill>
                        <a:sysClr val="windowText" lastClr="000000">
                          <a:alpha val="0"/>
                        </a:sys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T.</a:t>
                </a:r>
                <a:r>
                  <a:rPr lang="ko-KR" altLang="en-US" b="1" spc="-150" smtClean="0">
                    <a:ln>
                      <a:solidFill>
                        <a:sysClr val="windowText" lastClr="000000">
                          <a:alpha val="0"/>
                        </a:sys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위협</a:t>
                </a:r>
                <a:endParaRPr lang="ko-KR" altLang="en-US" b="1" spc="-15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cxnSp>
          <p:nvCxnSpPr>
            <p:cNvPr id="41" name="직선 연결선 40"/>
            <p:cNvCxnSpPr/>
            <p:nvPr/>
          </p:nvCxnSpPr>
          <p:spPr>
            <a:xfrm>
              <a:off x="10246521" y="4463415"/>
              <a:ext cx="388620" cy="0"/>
            </a:xfrm>
            <a:prstGeom prst="line">
              <a:avLst/>
            </a:prstGeom>
            <a:ln w="38100">
              <a:solidFill>
                <a:srgbClr val="AA9B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5149850" y="2895600"/>
            <a:ext cx="1866900" cy="1866900"/>
            <a:chOff x="5149850" y="2895600"/>
            <a:chExt cx="1866900" cy="1866900"/>
          </a:xfrm>
        </p:grpSpPr>
        <p:sp>
          <p:nvSpPr>
            <p:cNvPr id="27" name="타원 26"/>
            <p:cNvSpPr/>
            <p:nvPr/>
          </p:nvSpPr>
          <p:spPr>
            <a:xfrm>
              <a:off x="5149850" y="2895600"/>
              <a:ext cx="1866900" cy="18669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5251450" y="2997200"/>
              <a:ext cx="1663700" cy="1663700"/>
            </a:xfrm>
            <a:prstGeom prst="ellipse">
              <a:avLst/>
            </a:prstGeom>
            <a:solidFill>
              <a:srgbClr val="4E78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2000" b="1" spc="-15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SWOT</a:t>
              </a:r>
            </a:p>
            <a:p>
              <a:pPr algn="ctr"/>
              <a:endParaRPr lang="en-US" altLang="ko-KR" sz="2000" b="1" spc="-15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9" name="Freeform 52"/>
          <p:cNvSpPr>
            <a:spLocks noEditPoints="1"/>
          </p:cNvSpPr>
          <p:nvPr/>
        </p:nvSpPr>
        <p:spPr bwMode="auto">
          <a:xfrm>
            <a:off x="5868841" y="3184230"/>
            <a:ext cx="428918" cy="492420"/>
          </a:xfrm>
          <a:custGeom>
            <a:avLst/>
            <a:gdLst>
              <a:gd name="T0" fmla="*/ 39 w 106"/>
              <a:gd name="T1" fmla="*/ 81 h 120"/>
              <a:gd name="T2" fmla="*/ 36 w 106"/>
              <a:gd name="T3" fmla="*/ 72 h 120"/>
              <a:gd name="T4" fmla="*/ 42 w 106"/>
              <a:gd name="T5" fmla="*/ 63 h 120"/>
              <a:gd name="T6" fmla="*/ 64 w 106"/>
              <a:gd name="T7" fmla="*/ 62 h 120"/>
              <a:gd name="T8" fmla="*/ 69 w 106"/>
              <a:gd name="T9" fmla="*/ 72 h 120"/>
              <a:gd name="T10" fmla="*/ 67 w 106"/>
              <a:gd name="T11" fmla="*/ 81 h 120"/>
              <a:gd name="T12" fmla="*/ 51 w 106"/>
              <a:gd name="T13" fmla="*/ 104 h 120"/>
              <a:gd name="T14" fmla="*/ 67 w 106"/>
              <a:gd name="T15" fmla="*/ 23 h 120"/>
              <a:gd name="T16" fmla="*/ 71 w 106"/>
              <a:gd name="T17" fmla="*/ 28 h 120"/>
              <a:gd name="T18" fmla="*/ 37 w 106"/>
              <a:gd name="T19" fmla="*/ 27 h 120"/>
              <a:gd name="T20" fmla="*/ 25 w 106"/>
              <a:gd name="T21" fmla="*/ 11 h 120"/>
              <a:gd name="T22" fmla="*/ 34 w 106"/>
              <a:gd name="T23" fmla="*/ 13 h 120"/>
              <a:gd name="T24" fmla="*/ 37 w 106"/>
              <a:gd name="T25" fmla="*/ 20 h 120"/>
              <a:gd name="T26" fmla="*/ 70 w 106"/>
              <a:gd name="T27" fmla="*/ 13 h 120"/>
              <a:gd name="T28" fmla="*/ 74 w 106"/>
              <a:gd name="T29" fmla="*/ 17 h 120"/>
              <a:gd name="T30" fmla="*/ 67 w 106"/>
              <a:gd name="T31" fmla="*/ 100 h 120"/>
              <a:gd name="T32" fmla="*/ 78 w 106"/>
              <a:gd name="T33" fmla="*/ 104 h 120"/>
              <a:gd name="T34" fmla="*/ 66 w 106"/>
              <a:gd name="T35" fmla="*/ 104 h 120"/>
              <a:gd name="T36" fmla="*/ 21 w 106"/>
              <a:gd name="T37" fmla="*/ 62 h 120"/>
              <a:gd name="T38" fmla="*/ 25 w 106"/>
              <a:gd name="T39" fmla="*/ 63 h 120"/>
              <a:gd name="T40" fmla="*/ 25 w 106"/>
              <a:gd name="T41" fmla="*/ 67 h 120"/>
              <a:gd name="T42" fmla="*/ 24 w 106"/>
              <a:gd name="T43" fmla="*/ 69 h 120"/>
              <a:gd name="T44" fmla="*/ 21 w 106"/>
              <a:gd name="T45" fmla="*/ 70 h 120"/>
              <a:gd name="T46" fmla="*/ 18 w 106"/>
              <a:gd name="T47" fmla="*/ 67 h 120"/>
              <a:gd name="T48" fmla="*/ 21 w 106"/>
              <a:gd name="T49" fmla="*/ 65 h 120"/>
              <a:gd name="T50" fmla="*/ 84 w 106"/>
              <a:gd name="T51" fmla="*/ 62 h 120"/>
              <a:gd name="T52" fmla="*/ 80 w 106"/>
              <a:gd name="T53" fmla="*/ 63 h 120"/>
              <a:gd name="T54" fmla="*/ 80 w 106"/>
              <a:gd name="T55" fmla="*/ 67 h 120"/>
              <a:gd name="T56" fmla="*/ 82 w 106"/>
              <a:gd name="T57" fmla="*/ 69 h 120"/>
              <a:gd name="T58" fmla="*/ 84 w 106"/>
              <a:gd name="T59" fmla="*/ 70 h 120"/>
              <a:gd name="T60" fmla="*/ 87 w 106"/>
              <a:gd name="T61" fmla="*/ 67 h 120"/>
              <a:gd name="T62" fmla="*/ 85 w 106"/>
              <a:gd name="T63" fmla="*/ 65 h 120"/>
              <a:gd name="T64" fmla="*/ 79 w 106"/>
              <a:gd name="T65" fmla="*/ 117 h 120"/>
              <a:gd name="T66" fmla="*/ 84 w 106"/>
              <a:gd name="T67" fmla="*/ 106 h 120"/>
              <a:gd name="T68" fmla="*/ 104 w 106"/>
              <a:gd name="T69" fmla="*/ 110 h 120"/>
              <a:gd name="T70" fmla="*/ 95 w 106"/>
              <a:gd name="T71" fmla="*/ 73 h 120"/>
              <a:gd name="T72" fmla="*/ 79 w 106"/>
              <a:gd name="T73" fmla="*/ 73 h 120"/>
              <a:gd name="T74" fmla="*/ 68 w 106"/>
              <a:gd name="T75" fmla="*/ 78 h 120"/>
              <a:gd name="T76" fmla="*/ 55 w 106"/>
              <a:gd name="T77" fmla="*/ 108 h 120"/>
              <a:gd name="T78" fmla="*/ 35 w 106"/>
              <a:gd name="T79" fmla="*/ 80 h 120"/>
              <a:gd name="T80" fmla="*/ 33 w 106"/>
              <a:gd name="T81" fmla="*/ 74 h 120"/>
              <a:gd name="T82" fmla="*/ 12 w 106"/>
              <a:gd name="T83" fmla="*/ 77 h 120"/>
              <a:gd name="T84" fmla="*/ 0 w 106"/>
              <a:gd name="T85" fmla="*/ 107 h 120"/>
              <a:gd name="T86" fmla="*/ 18 w 106"/>
              <a:gd name="T87" fmla="*/ 113 h 120"/>
              <a:gd name="T88" fmla="*/ 24 w 106"/>
              <a:gd name="T89" fmla="*/ 115 h 120"/>
              <a:gd name="T90" fmla="*/ 94 w 106"/>
              <a:gd name="T91" fmla="*/ 65 h 120"/>
              <a:gd name="T92" fmla="*/ 71 w 106"/>
              <a:gd name="T93" fmla="*/ 66 h 120"/>
              <a:gd name="T94" fmla="*/ 92 w 106"/>
              <a:gd name="T95" fmla="*/ 74 h 120"/>
              <a:gd name="T96" fmla="*/ 11 w 106"/>
              <a:gd name="T97" fmla="*/ 65 h 120"/>
              <a:gd name="T98" fmla="*/ 35 w 106"/>
              <a:gd name="T99" fmla="*/ 66 h 120"/>
              <a:gd name="T100" fmla="*/ 14 w 106"/>
              <a:gd name="T101" fmla="*/ 74 h 120"/>
              <a:gd name="T102" fmla="*/ 56 w 106"/>
              <a:gd name="T103" fmla="*/ 56 h 120"/>
              <a:gd name="T104" fmla="*/ 48 w 106"/>
              <a:gd name="T105" fmla="*/ 64 h 120"/>
              <a:gd name="T106" fmla="*/ 57 w 106"/>
              <a:gd name="T107" fmla="*/ 64 h 120"/>
              <a:gd name="T108" fmla="*/ 56 w 106"/>
              <a:gd name="T109" fmla="*/ 67 h 120"/>
              <a:gd name="T110" fmla="*/ 54 w 106"/>
              <a:gd name="T111" fmla="*/ 80 h 120"/>
              <a:gd name="T112" fmla="*/ 48 w 106"/>
              <a:gd name="T113" fmla="*/ 70 h 120"/>
              <a:gd name="T114" fmla="*/ 55 w 106"/>
              <a:gd name="T115" fmla="*/ 6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6" h="120">
                <a:moveTo>
                  <a:pt x="51" y="104"/>
                </a:moveTo>
                <a:cubicBezTo>
                  <a:pt x="47" y="97"/>
                  <a:pt x="43" y="89"/>
                  <a:pt x="38" y="82"/>
                </a:cubicBezTo>
                <a:cubicBezTo>
                  <a:pt x="38" y="82"/>
                  <a:pt x="38" y="81"/>
                  <a:pt x="39" y="81"/>
                </a:cubicBezTo>
                <a:cubicBezTo>
                  <a:pt x="40" y="80"/>
                  <a:pt x="41" y="78"/>
                  <a:pt x="42" y="77"/>
                </a:cubicBezTo>
                <a:cubicBezTo>
                  <a:pt x="43" y="76"/>
                  <a:pt x="43" y="76"/>
                  <a:pt x="42" y="75"/>
                </a:cubicBezTo>
                <a:cubicBezTo>
                  <a:pt x="40" y="74"/>
                  <a:pt x="38" y="73"/>
                  <a:pt x="36" y="72"/>
                </a:cubicBezTo>
                <a:cubicBezTo>
                  <a:pt x="34" y="71"/>
                  <a:pt x="34" y="71"/>
                  <a:pt x="35" y="70"/>
                </a:cubicBezTo>
                <a:cubicBezTo>
                  <a:pt x="36" y="67"/>
                  <a:pt x="38" y="65"/>
                  <a:pt x="39" y="63"/>
                </a:cubicBezTo>
                <a:cubicBezTo>
                  <a:pt x="40" y="60"/>
                  <a:pt x="41" y="60"/>
                  <a:pt x="42" y="63"/>
                </a:cubicBezTo>
                <a:cubicBezTo>
                  <a:pt x="45" y="69"/>
                  <a:pt x="48" y="76"/>
                  <a:pt x="51" y="83"/>
                </a:cubicBezTo>
                <a:cubicBezTo>
                  <a:pt x="52" y="86"/>
                  <a:pt x="53" y="85"/>
                  <a:pt x="54" y="82"/>
                </a:cubicBezTo>
                <a:cubicBezTo>
                  <a:pt x="58" y="76"/>
                  <a:pt x="61" y="69"/>
                  <a:pt x="64" y="62"/>
                </a:cubicBezTo>
                <a:cubicBezTo>
                  <a:pt x="65" y="61"/>
                  <a:pt x="65" y="60"/>
                  <a:pt x="66" y="62"/>
                </a:cubicBezTo>
                <a:cubicBezTo>
                  <a:pt x="67" y="65"/>
                  <a:pt x="69" y="67"/>
                  <a:pt x="70" y="69"/>
                </a:cubicBezTo>
                <a:cubicBezTo>
                  <a:pt x="71" y="71"/>
                  <a:pt x="71" y="71"/>
                  <a:pt x="69" y="72"/>
                </a:cubicBezTo>
                <a:cubicBezTo>
                  <a:pt x="68" y="73"/>
                  <a:pt x="66" y="74"/>
                  <a:pt x="64" y="75"/>
                </a:cubicBezTo>
                <a:cubicBezTo>
                  <a:pt x="62" y="76"/>
                  <a:pt x="62" y="76"/>
                  <a:pt x="63" y="77"/>
                </a:cubicBezTo>
                <a:cubicBezTo>
                  <a:pt x="65" y="78"/>
                  <a:pt x="66" y="80"/>
                  <a:pt x="67" y="81"/>
                </a:cubicBezTo>
                <a:cubicBezTo>
                  <a:pt x="67" y="81"/>
                  <a:pt x="67" y="82"/>
                  <a:pt x="67" y="82"/>
                </a:cubicBezTo>
                <a:cubicBezTo>
                  <a:pt x="63" y="89"/>
                  <a:pt x="59" y="97"/>
                  <a:pt x="55" y="104"/>
                </a:cubicBezTo>
                <a:cubicBezTo>
                  <a:pt x="53" y="107"/>
                  <a:pt x="53" y="107"/>
                  <a:pt x="51" y="104"/>
                </a:cubicBezTo>
                <a:moveTo>
                  <a:pt x="38" y="24"/>
                </a:moveTo>
                <a:cubicBezTo>
                  <a:pt x="46" y="30"/>
                  <a:pt x="60" y="30"/>
                  <a:pt x="68" y="24"/>
                </a:cubicBezTo>
                <a:cubicBezTo>
                  <a:pt x="69" y="23"/>
                  <a:pt x="69" y="23"/>
                  <a:pt x="67" y="23"/>
                </a:cubicBezTo>
                <a:cubicBezTo>
                  <a:pt x="38" y="23"/>
                  <a:pt x="38" y="23"/>
                  <a:pt x="38" y="23"/>
                </a:cubicBezTo>
                <a:cubicBezTo>
                  <a:pt x="37" y="23"/>
                  <a:pt x="36" y="23"/>
                  <a:pt x="38" y="24"/>
                </a:cubicBezTo>
                <a:moveTo>
                  <a:pt x="71" y="28"/>
                </a:moveTo>
                <a:cubicBezTo>
                  <a:pt x="72" y="39"/>
                  <a:pt x="65" y="50"/>
                  <a:pt x="53" y="50"/>
                </a:cubicBezTo>
                <a:cubicBezTo>
                  <a:pt x="41" y="50"/>
                  <a:pt x="33" y="39"/>
                  <a:pt x="34" y="28"/>
                </a:cubicBezTo>
                <a:cubicBezTo>
                  <a:pt x="34" y="27"/>
                  <a:pt x="36" y="26"/>
                  <a:pt x="37" y="27"/>
                </a:cubicBezTo>
                <a:cubicBezTo>
                  <a:pt x="46" y="33"/>
                  <a:pt x="60" y="33"/>
                  <a:pt x="69" y="27"/>
                </a:cubicBezTo>
                <a:cubicBezTo>
                  <a:pt x="70" y="26"/>
                  <a:pt x="71" y="27"/>
                  <a:pt x="71" y="28"/>
                </a:cubicBezTo>
                <a:moveTo>
                  <a:pt x="25" y="11"/>
                </a:moveTo>
                <a:cubicBezTo>
                  <a:pt x="25" y="13"/>
                  <a:pt x="29" y="16"/>
                  <a:pt x="32" y="17"/>
                </a:cubicBezTo>
                <a:cubicBezTo>
                  <a:pt x="33" y="18"/>
                  <a:pt x="34" y="18"/>
                  <a:pt x="34" y="16"/>
                </a:cubicBezTo>
                <a:cubicBezTo>
                  <a:pt x="34" y="13"/>
                  <a:pt x="34" y="13"/>
                  <a:pt x="34" y="13"/>
                </a:cubicBezTo>
                <a:cubicBezTo>
                  <a:pt x="34" y="12"/>
                  <a:pt x="35" y="12"/>
                  <a:pt x="35" y="13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20"/>
                  <a:pt x="36" y="20"/>
                  <a:pt x="37" y="20"/>
                </a:cubicBezTo>
                <a:cubicBezTo>
                  <a:pt x="69" y="20"/>
                  <a:pt x="69" y="20"/>
                  <a:pt x="69" y="20"/>
                </a:cubicBezTo>
                <a:cubicBezTo>
                  <a:pt x="70" y="20"/>
                  <a:pt x="70" y="20"/>
                  <a:pt x="70" y="19"/>
                </a:cubicBezTo>
                <a:cubicBezTo>
                  <a:pt x="70" y="13"/>
                  <a:pt x="70" y="13"/>
                  <a:pt x="70" y="13"/>
                </a:cubicBezTo>
                <a:cubicBezTo>
                  <a:pt x="70" y="12"/>
                  <a:pt x="72" y="12"/>
                  <a:pt x="72" y="13"/>
                </a:cubicBezTo>
                <a:cubicBezTo>
                  <a:pt x="72" y="16"/>
                  <a:pt x="72" y="16"/>
                  <a:pt x="72" y="16"/>
                </a:cubicBezTo>
                <a:cubicBezTo>
                  <a:pt x="72" y="18"/>
                  <a:pt x="72" y="18"/>
                  <a:pt x="74" y="17"/>
                </a:cubicBezTo>
                <a:cubicBezTo>
                  <a:pt x="77" y="16"/>
                  <a:pt x="80" y="13"/>
                  <a:pt x="80" y="11"/>
                </a:cubicBezTo>
                <a:cubicBezTo>
                  <a:pt x="80" y="0"/>
                  <a:pt x="25" y="0"/>
                  <a:pt x="25" y="11"/>
                </a:cubicBezTo>
                <a:moveTo>
                  <a:pt x="67" y="100"/>
                </a:moveTo>
                <a:cubicBezTo>
                  <a:pt x="77" y="100"/>
                  <a:pt x="77" y="100"/>
                  <a:pt x="77" y="100"/>
                </a:cubicBezTo>
                <a:cubicBezTo>
                  <a:pt x="78" y="100"/>
                  <a:pt x="78" y="101"/>
                  <a:pt x="78" y="101"/>
                </a:cubicBezTo>
                <a:cubicBezTo>
                  <a:pt x="78" y="104"/>
                  <a:pt x="78" y="104"/>
                  <a:pt x="78" y="104"/>
                </a:cubicBezTo>
                <a:cubicBezTo>
                  <a:pt x="78" y="104"/>
                  <a:pt x="78" y="105"/>
                  <a:pt x="77" y="105"/>
                </a:cubicBezTo>
                <a:cubicBezTo>
                  <a:pt x="67" y="105"/>
                  <a:pt x="67" y="105"/>
                  <a:pt x="67" y="105"/>
                </a:cubicBezTo>
                <a:cubicBezTo>
                  <a:pt x="67" y="105"/>
                  <a:pt x="66" y="104"/>
                  <a:pt x="66" y="104"/>
                </a:cubicBezTo>
                <a:cubicBezTo>
                  <a:pt x="66" y="101"/>
                  <a:pt x="66" y="101"/>
                  <a:pt x="66" y="101"/>
                </a:cubicBezTo>
                <a:cubicBezTo>
                  <a:pt x="66" y="101"/>
                  <a:pt x="67" y="100"/>
                  <a:pt x="67" y="100"/>
                </a:cubicBezTo>
                <a:moveTo>
                  <a:pt x="21" y="62"/>
                </a:moveTo>
                <a:cubicBezTo>
                  <a:pt x="22" y="63"/>
                  <a:pt x="22" y="63"/>
                  <a:pt x="23" y="64"/>
                </a:cubicBezTo>
                <a:cubicBezTo>
                  <a:pt x="23" y="64"/>
                  <a:pt x="23" y="64"/>
                  <a:pt x="24" y="64"/>
                </a:cubicBezTo>
                <a:cubicBezTo>
                  <a:pt x="24" y="64"/>
                  <a:pt x="25" y="64"/>
                  <a:pt x="25" y="63"/>
                </a:cubicBezTo>
                <a:cubicBezTo>
                  <a:pt x="26" y="63"/>
                  <a:pt x="27" y="63"/>
                  <a:pt x="26" y="64"/>
                </a:cubicBezTo>
                <a:cubicBezTo>
                  <a:pt x="26" y="65"/>
                  <a:pt x="25" y="65"/>
                  <a:pt x="25" y="66"/>
                </a:cubicBezTo>
                <a:cubicBezTo>
                  <a:pt x="25" y="66"/>
                  <a:pt x="25" y="66"/>
                  <a:pt x="25" y="67"/>
                </a:cubicBezTo>
                <a:cubicBezTo>
                  <a:pt x="25" y="67"/>
                  <a:pt x="26" y="68"/>
                  <a:pt x="26" y="68"/>
                </a:cubicBezTo>
                <a:cubicBezTo>
                  <a:pt x="27" y="69"/>
                  <a:pt x="27" y="69"/>
                  <a:pt x="26" y="69"/>
                </a:cubicBezTo>
                <a:cubicBezTo>
                  <a:pt x="25" y="69"/>
                  <a:pt x="24" y="69"/>
                  <a:pt x="24" y="69"/>
                </a:cubicBezTo>
                <a:cubicBezTo>
                  <a:pt x="24" y="68"/>
                  <a:pt x="23" y="69"/>
                  <a:pt x="23" y="69"/>
                </a:cubicBezTo>
                <a:cubicBezTo>
                  <a:pt x="23" y="69"/>
                  <a:pt x="22" y="70"/>
                  <a:pt x="22" y="71"/>
                </a:cubicBezTo>
                <a:cubicBezTo>
                  <a:pt x="21" y="72"/>
                  <a:pt x="21" y="71"/>
                  <a:pt x="21" y="70"/>
                </a:cubicBezTo>
                <a:cubicBezTo>
                  <a:pt x="21" y="70"/>
                  <a:pt x="21" y="69"/>
                  <a:pt x="21" y="68"/>
                </a:cubicBezTo>
                <a:cubicBezTo>
                  <a:pt x="21" y="68"/>
                  <a:pt x="21" y="68"/>
                  <a:pt x="20" y="68"/>
                </a:cubicBezTo>
                <a:cubicBezTo>
                  <a:pt x="18" y="67"/>
                  <a:pt x="18" y="67"/>
                  <a:pt x="18" y="67"/>
                </a:cubicBezTo>
                <a:cubicBezTo>
                  <a:pt x="17" y="67"/>
                  <a:pt x="17" y="67"/>
                  <a:pt x="18" y="66"/>
                </a:cubicBezTo>
                <a:cubicBezTo>
                  <a:pt x="19" y="66"/>
                  <a:pt x="20" y="66"/>
                  <a:pt x="20" y="65"/>
                </a:cubicBezTo>
                <a:cubicBezTo>
                  <a:pt x="20" y="65"/>
                  <a:pt x="21" y="65"/>
                  <a:pt x="21" y="65"/>
                </a:cubicBezTo>
                <a:cubicBezTo>
                  <a:pt x="21" y="64"/>
                  <a:pt x="21" y="63"/>
                  <a:pt x="21" y="63"/>
                </a:cubicBezTo>
                <a:cubicBezTo>
                  <a:pt x="20" y="62"/>
                  <a:pt x="21" y="62"/>
                  <a:pt x="21" y="62"/>
                </a:cubicBezTo>
                <a:moveTo>
                  <a:pt x="84" y="62"/>
                </a:moveTo>
                <a:cubicBezTo>
                  <a:pt x="84" y="63"/>
                  <a:pt x="83" y="63"/>
                  <a:pt x="83" y="64"/>
                </a:cubicBezTo>
                <a:cubicBezTo>
                  <a:pt x="82" y="64"/>
                  <a:pt x="82" y="64"/>
                  <a:pt x="82" y="64"/>
                </a:cubicBezTo>
                <a:cubicBezTo>
                  <a:pt x="81" y="64"/>
                  <a:pt x="81" y="64"/>
                  <a:pt x="80" y="63"/>
                </a:cubicBezTo>
                <a:cubicBezTo>
                  <a:pt x="79" y="63"/>
                  <a:pt x="79" y="63"/>
                  <a:pt x="79" y="64"/>
                </a:cubicBezTo>
                <a:cubicBezTo>
                  <a:pt x="80" y="65"/>
                  <a:pt x="80" y="65"/>
                  <a:pt x="80" y="66"/>
                </a:cubicBezTo>
                <a:cubicBezTo>
                  <a:pt x="81" y="66"/>
                  <a:pt x="81" y="66"/>
                  <a:pt x="80" y="67"/>
                </a:cubicBezTo>
                <a:cubicBezTo>
                  <a:pt x="80" y="67"/>
                  <a:pt x="80" y="68"/>
                  <a:pt x="79" y="68"/>
                </a:cubicBezTo>
                <a:cubicBezTo>
                  <a:pt x="79" y="69"/>
                  <a:pt x="79" y="69"/>
                  <a:pt x="80" y="69"/>
                </a:cubicBezTo>
                <a:cubicBezTo>
                  <a:pt x="80" y="69"/>
                  <a:pt x="81" y="69"/>
                  <a:pt x="82" y="69"/>
                </a:cubicBezTo>
                <a:cubicBezTo>
                  <a:pt x="82" y="68"/>
                  <a:pt x="82" y="69"/>
                  <a:pt x="82" y="69"/>
                </a:cubicBezTo>
                <a:cubicBezTo>
                  <a:pt x="83" y="69"/>
                  <a:pt x="83" y="70"/>
                  <a:pt x="83" y="71"/>
                </a:cubicBezTo>
                <a:cubicBezTo>
                  <a:pt x="84" y="72"/>
                  <a:pt x="84" y="71"/>
                  <a:pt x="84" y="70"/>
                </a:cubicBezTo>
                <a:cubicBezTo>
                  <a:pt x="84" y="70"/>
                  <a:pt x="84" y="69"/>
                  <a:pt x="85" y="68"/>
                </a:cubicBezTo>
                <a:cubicBezTo>
                  <a:pt x="85" y="68"/>
                  <a:pt x="85" y="68"/>
                  <a:pt x="85" y="68"/>
                </a:cubicBezTo>
                <a:cubicBezTo>
                  <a:pt x="87" y="67"/>
                  <a:pt x="87" y="67"/>
                  <a:pt x="87" y="67"/>
                </a:cubicBezTo>
                <a:cubicBezTo>
                  <a:pt x="88" y="67"/>
                  <a:pt x="88" y="67"/>
                  <a:pt x="87" y="66"/>
                </a:cubicBezTo>
                <a:cubicBezTo>
                  <a:pt x="86" y="66"/>
                  <a:pt x="86" y="66"/>
                  <a:pt x="85" y="65"/>
                </a:cubicBezTo>
                <a:cubicBezTo>
                  <a:pt x="85" y="65"/>
                  <a:pt x="85" y="65"/>
                  <a:pt x="85" y="65"/>
                </a:cubicBezTo>
                <a:cubicBezTo>
                  <a:pt x="85" y="64"/>
                  <a:pt x="85" y="63"/>
                  <a:pt x="85" y="63"/>
                </a:cubicBezTo>
                <a:cubicBezTo>
                  <a:pt x="85" y="62"/>
                  <a:pt x="85" y="62"/>
                  <a:pt x="84" y="62"/>
                </a:cubicBezTo>
                <a:moveTo>
                  <a:pt x="79" y="117"/>
                </a:moveTo>
                <a:cubicBezTo>
                  <a:pt x="80" y="117"/>
                  <a:pt x="81" y="116"/>
                  <a:pt x="81" y="115"/>
                </a:cubicBezTo>
                <a:cubicBezTo>
                  <a:pt x="81" y="112"/>
                  <a:pt x="81" y="109"/>
                  <a:pt x="82" y="106"/>
                </a:cubicBezTo>
                <a:cubicBezTo>
                  <a:pt x="82" y="103"/>
                  <a:pt x="83" y="103"/>
                  <a:pt x="84" y="106"/>
                </a:cubicBezTo>
                <a:cubicBezTo>
                  <a:pt x="85" y="108"/>
                  <a:pt x="86" y="111"/>
                  <a:pt x="87" y="113"/>
                </a:cubicBezTo>
                <a:cubicBezTo>
                  <a:pt x="88" y="114"/>
                  <a:pt x="89" y="115"/>
                  <a:pt x="90" y="115"/>
                </a:cubicBezTo>
                <a:cubicBezTo>
                  <a:pt x="95" y="113"/>
                  <a:pt x="100" y="112"/>
                  <a:pt x="104" y="110"/>
                </a:cubicBezTo>
                <a:cubicBezTo>
                  <a:pt x="105" y="110"/>
                  <a:pt x="106" y="108"/>
                  <a:pt x="106" y="107"/>
                </a:cubicBezTo>
                <a:cubicBezTo>
                  <a:pt x="104" y="95"/>
                  <a:pt x="102" y="83"/>
                  <a:pt x="97" y="73"/>
                </a:cubicBezTo>
                <a:cubicBezTo>
                  <a:pt x="96" y="71"/>
                  <a:pt x="96" y="71"/>
                  <a:pt x="95" y="73"/>
                </a:cubicBezTo>
                <a:cubicBezTo>
                  <a:pt x="94" y="74"/>
                  <a:pt x="94" y="76"/>
                  <a:pt x="93" y="77"/>
                </a:cubicBezTo>
                <a:cubicBezTo>
                  <a:pt x="93" y="78"/>
                  <a:pt x="92" y="78"/>
                  <a:pt x="92" y="78"/>
                </a:cubicBezTo>
                <a:cubicBezTo>
                  <a:pt x="87" y="76"/>
                  <a:pt x="83" y="75"/>
                  <a:pt x="79" y="73"/>
                </a:cubicBezTo>
                <a:cubicBezTo>
                  <a:pt x="76" y="72"/>
                  <a:pt x="76" y="72"/>
                  <a:pt x="73" y="73"/>
                </a:cubicBezTo>
                <a:cubicBezTo>
                  <a:pt x="71" y="74"/>
                  <a:pt x="70" y="75"/>
                  <a:pt x="68" y="76"/>
                </a:cubicBezTo>
                <a:cubicBezTo>
                  <a:pt x="67" y="76"/>
                  <a:pt x="67" y="77"/>
                  <a:pt x="68" y="78"/>
                </a:cubicBezTo>
                <a:cubicBezTo>
                  <a:pt x="68" y="79"/>
                  <a:pt x="69" y="79"/>
                  <a:pt x="70" y="80"/>
                </a:cubicBezTo>
                <a:cubicBezTo>
                  <a:pt x="70" y="81"/>
                  <a:pt x="71" y="81"/>
                  <a:pt x="70" y="82"/>
                </a:cubicBezTo>
                <a:cubicBezTo>
                  <a:pt x="65" y="91"/>
                  <a:pt x="60" y="100"/>
                  <a:pt x="55" y="108"/>
                </a:cubicBezTo>
                <a:cubicBezTo>
                  <a:pt x="53" y="112"/>
                  <a:pt x="53" y="113"/>
                  <a:pt x="50" y="108"/>
                </a:cubicBezTo>
                <a:cubicBezTo>
                  <a:pt x="45" y="100"/>
                  <a:pt x="40" y="91"/>
                  <a:pt x="35" y="82"/>
                </a:cubicBezTo>
                <a:cubicBezTo>
                  <a:pt x="35" y="81"/>
                  <a:pt x="35" y="81"/>
                  <a:pt x="35" y="80"/>
                </a:cubicBezTo>
                <a:cubicBezTo>
                  <a:pt x="36" y="79"/>
                  <a:pt x="37" y="79"/>
                  <a:pt x="38" y="78"/>
                </a:cubicBezTo>
                <a:cubicBezTo>
                  <a:pt x="39" y="77"/>
                  <a:pt x="39" y="77"/>
                  <a:pt x="37" y="76"/>
                </a:cubicBezTo>
                <a:cubicBezTo>
                  <a:pt x="36" y="75"/>
                  <a:pt x="34" y="74"/>
                  <a:pt x="33" y="74"/>
                </a:cubicBezTo>
                <a:cubicBezTo>
                  <a:pt x="29" y="72"/>
                  <a:pt x="29" y="72"/>
                  <a:pt x="26" y="73"/>
                </a:cubicBezTo>
                <a:cubicBezTo>
                  <a:pt x="22" y="75"/>
                  <a:pt x="18" y="76"/>
                  <a:pt x="14" y="78"/>
                </a:cubicBezTo>
                <a:cubicBezTo>
                  <a:pt x="13" y="78"/>
                  <a:pt x="12" y="78"/>
                  <a:pt x="12" y="77"/>
                </a:cubicBezTo>
                <a:cubicBezTo>
                  <a:pt x="11" y="76"/>
                  <a:pt x="11" y="74"/>
                  <a:pt x="10" y="73"/>
                </a:cubicBezTo>
                <a:cubicBezTo>
                  <a:pt x="10" y="71"/>
                  <a:pt x="9" y="71"/>
                  <a:pt x="8" y="73"/>
                </a:cubicBezTo>
                <a:cubicBezTo>
                  <a:pt x="3" y="83"/>
                  <a:pt x="1" y="95"/>
                  <a:pt x="0" y="107"/>
                </a:cubicBezTo>
                <a:cubicBezTo>
                  <a:pt x="0" y="109"/>
                  <a:pt x="0" y="110"/>
                  <a:pt x="1" y="110"/>
                </a:cubicBezTo>
                <a:cubicBezTo>
                  <a:pt x="6" y="112"/>
                  <a:pt x="11" y="113"/>
                  <a:pt x="16" y="115"/>
                </a:cubicBezTo>
                <a:cubicBezTo>
                  <a:pt x="17" y="115"/>
                  <a:pt x="18" y="114"/>
                  <a:pt x="18" y="113"/>
                </a:cubicBezTo>
                <a:cubicBezTo>
                  <a:pt x="19" y="111"/>
                  <a:pt x="20" y="108"/>
                  <a:pt x="21" y="106"/>
                </a:cubicBezTo>
                <a:cubicBezTo>
                  <a:pt x="23" y="103"/>
                  <a:pt x="24" y="103"/>
                  <a:pt x="24" y="106"/>
                </a:cubicBezTo>
                <a:cubicBezTo>
                  <a:pt x="24" y="109"/>
                  <a:pt x="24" y="112"/>
                  <a:pt x="24" y="115"/>
                </a:cubicBezTo>
                <a:cubicBezTo>
                  <a:pt x="24" y="116"/>
                  <a:pt x="25" y="117"/>
                  <a:pt x="26" y="117"/>
                </a:cubicBezTo>
                <a:cubicBezTo>
                  <a:pt x="43" y="120"/>
                  <a:pt x="63" y="120"/>
                  <a:pt x="79" y="117"/>
                </a:cubicBezTo>
                <a:moveTo>
                  <a:pt x="94" y="65"/>
                </a:moveTo>
                <a:cubicBezTo>
                  <a:pt x="88" y="62"/>
                  <a:pt x="82" y="60"/>
                  <a:pt x="75" y="57"/>
                </a:cubicBezTo>
                <a:cubicBezTo>
                  <a:pt x="75" y="57"/>
                  <a:pt x="74" y="57"/>
                  <a:pt x="74" y="58"/>
                </a:cubicBezTo>
                <a:cubicBezTo>
                  <a:pt x="73" y="60"/>
                  <a:pt x="72" y="63"/>
                  <a:pt x="71" y="66"/>
                </a:cubicBezTo>
                <a:cubicBezTo>
                  <a:pt x="70" y="66"/>
                  <a:pt x="71" y="67"/>
                  <a:pt x="71" y="67"/>
                </a:cubicBezTo>
                <a:cubicBezTo>
                  <a:pt x="78" y="70"/>
                  <a:pt x="84" y="72"/>
                  <a:pt x="90" y="75"/>
                </a:cubicBezTo>
                <a:cubicBezTo>
                  <a:pt x="91" y="75"/>
                  <a:pt x="92" y="75"/>
                  <a:pt x="92" y="74"/>
                </a:cubicBezTo>
                <a:cubicBezTo>
                  <a:pt x="93" y="72"/>
                  <a:pt x="94" y="69"/>
                  <a:pt x="95" y="66"/>
                </a:cubicBezTo>
                <a:cubicBezTo>
                  <a:pt x="95" y="66"/>
                  <a:pt x="95" y="65"/>
                  <a:pt x="94" y="65"/>
                </a:cubicBezTo>
                <a:moveTo>
                  <a:pt x="11" y="65"/>
                </a:moveTo>
                <a:cubicBezTo>
                  <a:pt x="17" y="62"/>
                  <a:pt x="24" y="60"/>
                  <a:pt x="30" y="57"/>
                </a:cubicBezTo>
                <a:cubicBezTo>
                  <a:pt x="31" y="57"/>
                  <a:pt x="31" y="57"/>
                  <a:pt x="32" y="58"/>
                </a:cubicBezTo>
                <a:cubicBezTo>
                  <a:pt x="33" y="60"/>
                  <a:pt x="34" y="63"/>
                  <a:pt x="35" y="66"/>
                </a:cubicBezTo>
                <a:cubicBezTo>
                  <a:pt x="35" y="66"/>
                  <a:pt x="35" y="67"/>
                  <a:pt x="34" y="67"/>
                </a:cubicBezTo>
                <a:cubicBezTo>
                  <a:pt x="28" y="70"/>
                  <a:pt x="21" y="72"/>
                  <a:pt x="15" y="75"/>
                </a:cubicBezTo>
                <a:cubicBezTo>
                  <a:pt x="14" y="75"/>
                  <a:pt x="14" y="75"/>
                  <a:pt x="14" y="74"/>
                </a:cubicBezTo>
                <a:cubicBezTo>
                  <a:pt x="13" y="72"/>
                  <a:pt x="11" y="69"/>
                  <a:pt x="10" y="66"/>
                </a:cubicBezTo>
                <a:cubicBezTo>
                  <a:pt x="10" y="66"/>
                  <a:pt x="11" y="65"/>
                  <a:pt x="11" y="65"/>
                </a:cubicBezTo>
                <a:moveTo>
                  <a:pt x="56" y="56"/>
                </a:move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8" y="57"/>
                  <a:pt x="48" y="57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5"/>
                  <a:pt x="49" y="65"/>
                  <a:pt x="49" y="65"/>
                </a:cubicBezTo>
                <a:cubicBezTo>
                  <a:pt x="56" y="65"/>
                  <a:pt x="56" y="65"/>
                  <a:pt x="56" y="65"/>
                </a:cubicBezTo>
                <a:cubicBezTo>
                  <a:pt x="57" y="65"/>
                  <a:pt x="57" y="65"/>
                  <a:pt x="57" y="64"/>
                </a:cubicBezTo>
                <a:cubicBezTo>
                  <a:pt x="57" y="57"/>
                  <a:pt x="57" y="57"/>
                  <a:pt x="57" y="57"/>
                </a:cubicBezTo>
                <a:cubicBezTo>
                  <a:pt x="57" y="57"/>
                  <a:pt x="57" y="56"/>
                  <a:pt x="56" y="56"/>
                </a:cubicBezTo>
                <a:moveTo>
                  <a:pt x="56" y="67"/>
                </a:moveTo>
                <a:cubicBezTo>
                  <a:pt x="57" y="68"/>
                  <a:pt x="57" y="69"/>
                  <a:pt x="58" y="70"/>
                </a:cubicBezTo>
                <a:cubicBezTo>
                  <a:pt x="58" y="70"/>
                  <a:pt x="58" y="71"/>
                  <a:pt x="58" y="72"/>
                </a:cubicBezTo>
                <a:cubicBezTo>
                  <a:pt x="57" y="75"/>
                  <a:pt x="56" y="77"/>
                  <a:pt x="54" y="80"/>
                </a:cubicBezTo>
                <a:cubicBezTo>
                  <a:pt x="53" y="82"/>
                  <a:pt x="53" y="83"/>
                  <a:pt x="51" y="80"/>
                </a:cubicBezTo>
                <a:cubicBezTo>
                  <a:pt x="50" y="77"/>
                  <a:pt x="49" y="75"/>
                  <a:pt x="48" y="72"/>
                </a:cubicBezTo>
                <a:cubicBezTo>
                  <a:pt x="47" y="71"/>
                  <a:pt x="47" y="70"/>
                  <a:pt x="48" y="70"/>
                </a:cubicBezTo>
                <a:cubicBezTo>
                  <a:pt x="48" y="69"/>
                  <a:pt x="48" y="68"/>
                  <a:pt x="49" y="67"/>
                </a:cubicBezTo>
                <a:cubicBezTo>
                  <a:pt x="49" y="67"/>
                  <a:pt x="50" y="66"/>
                  <a:pt x="51" y="66"/>
                </a:cubicBezTo>
                <a:cubicBezTo>
                  <a:pt x="55" y="66"/>
                  <a:pt x="55" y="66"/>
                  <a:pt x="55" y="66"/>
                </a:cubicBezTo>
                <a:cubicBezTo>
                  <a:pt x="55" y="66"/>
                  <a:pt x="56" y="67"/>
                  <a:pt x="56" y="67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30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6870461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0" y="12460"/>
            <a:ext cx="12192000" cy="6858000"/>
            <a:chOff x="0" y="-255875"/>
            <a:chExt cx="12192000" cy="6858000"/>
          </a:xfrm>
        </p:grpSpPr>
        <p:sp>
          <p:nvSpPr>
            <p:cNvPr id="3" name="직사각형 2"/>
            <p:cNvSpPr/>
            <p:nvPr/>
          </p:nvSpPr>
          <p:spPr>
            <a:xfrm>
              <a:off x="0" y="-255875"/>
              <a:ext cx="12192000" cy="6858000"/>
            </a:xfrm>
            <a:prstGeom prst="rect">
              <a:avLst/>
            </a:prstGeom>
            <a:gradFill flip="none" rotWithShape="1">
              <a:gsLst>
                <a:gs pos="55000">
                  <a:schemeClr val="tx1">
                    <a:lumMod val="65000"/>
                    <a:lumOff val="35000"/>
                    <a:alpha val="78000"/>
                  </a:schemeClr>
                </a:gs>
                <a:gs pos="0">
                  <a:srgbClr val="2D2D2D">
                    <a:alpha val="85000"/>
                  </a:srgbClr>
                </a:gs>
                <a:gs pos="100000">
                  <a:srgbClr val="D5D4D5">
                    <a:alpha val="66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3854635" y="2056099"/>
              <a:ext cx="4361594" cy="1354217"/>
              <a:chOff x="3854635" y="2056099"/>
              <a:chExt cx="4361594" cy="1354217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854635" y="2579319"/>
                <a:ext cx="43328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4800" b="1" dirty="0" smtClean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「설</a:t>
                </a:r>
                <a:r>
                  <a:rPr lang="ko-KR" altLang="en-US" sz="48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계</a:t>
                </a:r>
                <a:r>
                  <a:rPr lang="ko-KR" altLang="en-US" sz="4800" b="1" dirty="0" smtClean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」</a:t>
                </a:r>
                <a:endParaRPr lang="ko-KR" altLang="en-US" sz="48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862930" y="2056099"/>
                <a:ext cx="43532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8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312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3493" y="413932"/>
            <a:ext cx="1574149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defRPr/>
            </a:pPr>
            <a:r>
              <a:rPr lang="en-US" altLang="ko-KR" sz="30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1-1. </a:t>
            </a:r>
            <a:r>
              <a:rPr lang="ko-KR" altLang="en-US" sz="30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설계</a:t>
            </a:r>
            <a:endParaRPr lang="ko-KR" altLang="en-US" sz="30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38" y="4381501"/>
            <a:ext cx="11798210" cy="24574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3096" y="1612231"/>
            <a:ext cx="6593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추후 </a:t>
            </a:r>
            <a:r>
              <a:rPr lang="ko-KR" altLang="en-US" dirty="0" err="1" smtClean="0"/>
              <a:t>유스케이스</a:t>
            </a:r>
            <a:r>
              <a:rPr lang="ko-KR" altLang="en-US" dirty="0" smtClean="0"/>
              <a:t> 다이어그램 삽입 예정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2278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6870461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0" y="12460"/>
            <a:ext cx="12192000" cy="6858000"/>
            <a:chOff x="0" y="-255875"/>
            <a:chExt cx="12192000" cy="6858000"/>
          </a:xfrm>
        </p:grpSpPr>
        <p:sp>
          <p:nvSpPr>
            <p:cNvPr id="3" name="직사각형 2"/>
            <p:cNvSpPr/>
            <p:nvPr/>
          </p:nvSpPr>
          <p:spPr>
            <a:xfrm>
              <a:off x="0" y="-255875"/>
              <a:ext cx="12192000" cy="6858000"/>
            </a:xfrm>
            <a:prstGeom prst="rect">
              <a:avLst/>
            </a:prstGeom>
            <a:gradFill flip="none" rotWithShape="1">
              <a:gsLst>
                <a:gs pos="55000">
                  <a:schemeClr val="tx1">
                    <a:lumMod val="65000"/>
                    <a:lumOff val="35000"/>
                    <a:alpha val="78000"/>
                  </a:schemeClr>
                </a:gs>
                <a:gs pos="0">
                  <a:srgbClr val="2D2D2D">
                    <a:alpha val="85000"/>
                  </a:srgbClr>
                </a:gs>
                <a:gs pos="100000">
                  <a:srgbClr val="D5D4D5">
                    <a:alpha val="66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3854635" y="2056099"/>
              <a:ext cx="4361594" cy="1354217"/>
              <a:chOff x="3854635" y="2056099"/>
              <a:chExt cx="4361594" cy="1354217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854635" y="2579319"/>
                <a:ext cx="43328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4800" b="1" dirty="0" smtClean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「기획」</a:t>
                </a:r>
                <a:endParaRPr lang="ko-KR" altLang="en-US" sz="48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862930" y="2056099"/>
                <a:ext cx="43532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8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285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6870461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0" y="12460"/>
            <a:ext cx="12192000" cy="6858000"/>
            <a:chOff x="0" y="-255875"/>
            <a:chExt cx="12192000" cy="6858000"/>
          </a:xfrm>
        </p:grpSpPr>
        <p:sp>
          <p:nvSpPr>
            <p:cNvPr id="3" name="직사각형 2"/>
            <p:cNvSpPr/>
            <p:nvPr/>
          </p:nvSpPr>
          <p:spPr>
            <a:xfrm>
              <a:off x="0" y="-255875"/>
              <a:ext cx="12192000" cy="6858000"/>
            </a:xfrm>
            <a:prstGeom prst="rect">
              <a:avLst/>
            </a:prstGeom>
            <a:gradFill flip="none" rotWithShape="1">
              <a:gsLst>
                <a:gs pos="55000">
                  <a:schemeClr val="tx1">
                    <a:lumMod val="65000"/>
                    <a:lumOff val="35000"/>
                    <a:alpha val="78000"/>
                  </a:schemeClr>
                </a:gs>
                <a:gs pos="0">
                  <a:srgbClr val="2D2D2D">
                    <a:alpha val="85000"/>
                  </a:srgbClr>
                </a:gs>
                <a:gs pos="100000">
                  <a:srgbClr val="D5D4D5">
                    <a:alpha val="66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3854635" y="2056099"/>
              <a:ext cx="4361594" cy="1354217"/>
              <a:chOff x="3854635" y="2056099"/>
              <a:chExt cx="4361594" cy="1354217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854635" y="2579319"/>
                <a:ext cx="43328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4800" b="1" dirty="0" smtClean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「구</a:t>
                </a:r>
                <a:r>
                  <a:rPr lang="ko-KR" altLang="en-US" sz="48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현</a:t>
                </a:r>
                <a:r>
                  <a:rPr lang="ko-KR" altLang="en-US" sz="4800" b="1" dirty="0" smtClean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」</a:t>
                </a:r>
                <a:endParaRPr lang="ko-KR" altLang="en-US" sz="48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862930" y="2056099"/>
                <a:ext cx="43532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8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312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3493" y="413932"/>
            <a:ext cx="2414122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defRPr/>
            </a:pPr>
            <a:r>
              <a:rPr lang="en-US" altLang="ko-KR" sz="30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1-1. </a:t>
            </a:r>
            <a:r>
              <a:rPr lang="ko-KR" altLang="en-US" sz="30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 영상</a:t>
            </a:r>
            <a:endParaRPr lang="ko-KR" altLang="en-US" sz="30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38" y="4381501"/>
            <a:ext cx="11798210" cy="24574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3096" y="1612231"/>
            <a:ext cx="6593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추후 구현 영상 삽입 예정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2278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799552" y="3229626"/>
            <a:ext cx="3492855" cy="2884715"/>
            <a:chOff x="5569529" y="1452331"/>
            <a:chExt cx="6209712" cy="5128541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10271" y="4182035"/>
              <a:ext cx="668970" cy="1005507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38143" y="3305142"/>
              <a:ext cx="5685474" cy="2270099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69529" y="1452331"/>
              <a:ext cx="4539120" cy="4610175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0">
              <a:off x="6584711" y="4099789"/>
              <a:ext cx="668970" cy="1005507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7005446" y="2460531"/>
              <a:ext cx="4507202" cy="3959321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6738856" y="5056871"/>
              <a:ext cx="2146708" cy="1524001"/>
            </a:xfrm>
            <a:prstGeom prst="rect">
              <a:avLst/>
            </a:prstGeom>
          </p:spPr>
        </p:pic>
      </p:grpSp>
      <p:grpSp>
        <p:nvGrpSpPr>
          <p:cNvPr id="19" name="그룹 18"/>
          <p:cNvGrpSpPr/>
          <p:nvPr/>
        </p:nvGrpSpPr>
        <p:grpSpPr>
          <a:xfrm>
            <a:off x="6270171" y="2425386"/>
            <a:ext cx="2374205" cy="2511457"/>
            <a:chOff x="4603748" y="3768303"/>
            <a:chExt cx="2374205" cy="2511457"/>
          </a:xfrm>
        </p:grpSpPr>
        <p:sp>
          <p:nvSpPr>
            <p:cNvPr id="20" name="직사각형 19"/>
            <p:cNvSpPr/>
            <p:nvPr/>
          </p:nvSpPr>
          <p:spPr>
            <a:xfrm>
              <a:off x="4603748" y="3768303"/>
              <a:ext cx="291747" cy="251145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70000"/>
                </a:lnSpc>
              </a:pPr>
              <a:r>
                <a:rPr lang="en-US" altLang="ko-KR" sz="240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6A462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1)</a:t>
              </a:r>
            </a:p>
            <a:p>
              <a:pPr>
                <a:lnSpc>
                  <a:spcPct val="170000"/>
                </a:lnSpc>
              </a:pPr>
              <a:r>
                <a:rPr lang="en-US" altLang="ko-KR" sz="240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6A462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2)</a:t>
              </a:r>
            </a:p>
            <a:p>
              <a:pPr>
                <a:lnSpc>
                  <a:spcPct val="170000"/>
                </a:lnSpc>
              </a:pPr>
              <a:r>
                <a:rPr lang="en-US" altLang="ko-KR" sz="240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6A462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3)</a:t>
              </a:r>
            </a:p>
            <a:p>
              <a:pPr>
                <a:lnSpc>
                  <a:spcPct val="170000"/>
                </a:lnSpc>
              </a:pPr>
              <a:endParaRPr lang="ko-KR" altLang="en-US" sz="24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A46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079998" y="3768303"/>
              <a:ext cx="1897955" cy="251145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70000"/>
                </a:lnSpc>
              </a:pPr>
              <a:r>
                <a:rPr lang="ko-KR" altLang="en-US" sz="2400" spc="-15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주제 선정 과정</a:t>
              </a:r>
              <a:endParaRPr lang="en-US" altLang="ko-KR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70000"/>
                </a:lnSpc>
              </a:pPr>
              <a:r>
                <a:rPr lang="ko-KR" altLang="en-US" sz="2400" spc="-15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프로젝트 배경</a:t>
              </a:r>
              <a:endParaRPr lang="en-US" altLang="ko-KR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70000"/>
                </a:lnSpc>
              </a:pPr>
              <a:r>
                <a:rPr lang="ko-KR" altLang="en-US" sz="2400" spc="-15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주제 및 개요</a:t>
              </a:r>
              <a:endParaRPr lang="en-US" altLang="ko-KR" sz="2400" spc="-15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70000"/>
                </a:lnSpc>
              </a:pPr>
              <a:endParaRPr lang="en-US" altLang="ko-KR" sz="2400" spc="-15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891902" y="1048329"/>
            <a:ext cx="6551858" cy="813459"/>
            <a:chOff x="1347400" y="2769823"/>
            <a:chExt cx="6551858" cy="813459"/>
          </a:xfrm>
        </p:grpSpPr>
        <p:sp>
          <p:nvSpPr>
            <p:cNvPr id="23" name="직사각형 22"/>
            <p:cNvSpPr/>
            <p:nvPr/>
          </p:nvSpPr>
          <p:spPr>
            <a:xfrm>
              <a:off x="2291843" y="2769823"/>
              <a:ext cx="5607415" cy="800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600" spc="-30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</a:t>
              </a:r>
              <a:r>
                <a:rPr lang="ko-KR" altLang="en-US" sz="4600" spc="-3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요</a:t>
              </a:r>
            </a:p>
          </p:txBody>
        </p:sp>
        <p:sp>
          <p:nvSpPr>
            <p:cNvPr id="24" name="타원 23"/>
            <p:cNvSpPr/>
            <p:nvPr/>
          </p:nvSpPr>
          <p:spPr>
            <a:xfrm>
              <a:off x="1347400" y="2791282"/>
              <a:ext cx="792000" cy="792000"/>
            </a:xfrm>
            <a:prstGeom prst="ellipse">
              <a:avLst/>
            </a:prstGeom>
            <a:solidFill>
              <a:srgbClr val="225C46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ko-KR" sz="3600" spc="-15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01</a:t>
              </a:r>
              <a:endParaRPr lang="ko-KR" altLang="en-US" sz="3600" spc="-15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85631" y="910773"/>
            <a:ext cx="4963626" cy="1088571"/>
            <a:chOff x="885631" y="910773"/>
            <a:chExt cx="5384540" cy="1088571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885631" y="1999344"/>
              <a:ext cx="5384540" cy="0"/>
            </a:xfrm>
            <a:prstGeom prst="line">
              <a:avLst/>
            </a:prstGeom>
            <a:ln w="19050">
              <a:solidFill>
                <a:srgbClr val="6850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885631" y="910773"/>
              <a:ext cx="5384540" cy="0"/>
            </a:xfrm>
            <a:prstGeom prst="line">
              <a:avLst/>
            </a:prstGeom>
            <a:ln>
              <a:solidFill>
                <a:srgbClr val="6850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146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3493" y="413932"/>
            <a:ext cx="3254096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defRPr/>
            </a:pPr>
            <a:r>
              <a:rPr lang="en-US" altLang="ko-KR" sz="30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1-1. </a:t>
            </a:r>
            <a:r>
              <a:rPr lang="ko-KR" altLang="en-US" sz="30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 선정 과정</a:t>
            </a:r>
            <a:endParaRPr lang="ko-KR" altLang="en-US" sz="30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406857" y="1520825"/>
            <a:ext cx="4310987" cy="2308225"/>
            <a:chOff x="1406857" y="1520825"/>
            <a:chExt cx="4310987" cy="2308225"/>
          </a:xfrm>
        </p:grpSpPr>
        <p:sp>
          <p:nvSpPr>
            <p:cNvPr id="10" name="양쪽 모서리가 둥근 사각형 9"/>
            <p:cNvSpPr/>
            <p:nvPr/>
          </p:nvSpPr>
          <p:spPr>
            <a:xfrm>
              <a:off x="1406857" y="1520825"/>
              <a:ext cx="4310987" cy="2308225"/>
            </a:xfrm>
            <a:prstGeom prst="round2SameRect">
              <a:avLst>
                <a:gd name="adj1" fmla="val 11302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556858" y="2000250"/>
              <a:ext cx="4010983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44000" rtlCol="0" anchor="t"/>
            <a:lstStyle/>
            <a:p>
              <a:pPr marL="88900" indent="-88900" defTabSz="577332">
                <a:lnSpc>
                  <a:spcPct val="120000"/>
                </a:lnSpc>
                <a:buClr>
                  <a:schemeClr val="tx1">
                    <a:lumMod val="75000"/>
                    <a:lumOff val="25000"/>
                  </a:schemeClr>
                </a:buClr>
                <a:buSzPct val="90000"/>
                <a:buFont typeface="Wingdings" pitchFamily="2" charset="2"/>
                <a:buChar char="§"/>
              </a:pPr>
              <a:r>
                <a:rPr lang="ko-KR" altLang="en-US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군인들끼리 소통할 수 있는 사이트는 없을까</a:t>
              </a:r>
              <a:r>
                <a:rPr lang="en-US" altLang="ko-KR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?</a:t>
              </a:r>
            </a:p>
            <a:p>
              <a:pPr marL="88900" indent="-88900" defTabSz="577332">
                <a:lnSpc>
                  <a:spcPct val="120000"/>
                </a:lnSpc>
                <a:buClr>
                  <a:schemeClr val="tx1">
                    <a:lumMod val="75000"/>
                    <a:lumOff val="25000"/>
                  </a:schemeClr>
                </a:buClr>
                <a:buSzPct val="90000"/>
                <a:buFont typeface="Wingdings" pitchFamily="2" charset="2"/>
                <a:buChar char="§"/>
              </a:pPr>
              <a:r>
                <a:rPr lang="ko-KR" altLang="en-US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다른 부대는 뭘 할지 궁금할지도</a:t>
              </a:r>
              <a:r>
                <a:rPr lang="en-US" altLang="ko-KR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..</a:t>
              </a:r>
              <a:endParaRPr lang="en-US" altLang="ko-KR" sz="1600" kern="0" spc="-50" dirty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49729" y="1627456"/>
              <a:ext cx="322524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defRPr/>
              </a:pPr>
              <a:r>
                <a:rPr lang="ko-KR" altLang="en-US" b="1" spc="-15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국방 커뮤니티 웹 사이트</a:t>
              </a:r>
              <a:endParaRPr lang="ko-KR" altLang="en-US" b="1" spc="-15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1556858" y="1988820"/>
              <a:ext cx="388620" cy="0"/>
            </a:xfrm>
            <a:prstGeom prst="line">
              <a:avLst/>
            </a:prstGeom>
            <a:ln w="38100">
              <a:solidFill>
                <a:srgbClr val="AA9B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6474157" y="1520825"/>
            <a:ext cx="4310987" cy="2308225"/>
            <a:chOff x="6474157" y="1520825"/>
            <a:chExt cx="4310987" cy="2308225"/>
          </a:xfrm>
        </p:grpSpPr>
        <p:sp>
          <p:nvSpPr>
            <p:cNvPr id="15" name="양쪽 모서리가 둥근 사각형 14"/>
            <p:cNvSpPr/>
            <p:nvPr/>
          </p:nvSpPr>
          <p:spPr>
            <a:xfrm>
              <a:off x="6474157" y="1520825"/>
              <a:ext cx="4310987" cy="2308225"/>
            </a:xfrm>
            <a:prstGeom prst="round2SameRect">
              <a:avLst>
                <a:gd name="adj1" fmla="val 11302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624158" y="2000250"/>
              <a:ext cx="4010983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44000" rtlCol="0" anchor="t"/>
            <a:lstStyle/>
            <a:p>
              <a:pPr marL="88900" indent="-88900" defTabSz="577332">
                <a:lnSpc>
                  <a:spcPct val="120000"/>
                </a:lnSpc>
                <a:buClr>
                  <a:schemeClr val="tx1">
                    <a:lumMod val="75000"/>
                    <a:lumOff val="25000"/>
                  </a:schemeClr>
                </a:buClr>
                <a:buSzPct val="90000"/>
                <a:buFont typeface="Wingdings" pitchFamily="2" charset="2"/>
                <a:buChar char="§"/>
              </a:pPr>
              <a:r>
                <a:rPr lang="ko-KR" altLang="en-US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우리 부대 근처에 맛 집이 없을까</a:t>
              </a:r>
              <a:r>
                <a:rPr lang="en-US" altLang="ko-KR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?</a:t>
              </a:r>
            </a:p>
            <a:p>
              <a:pPr marL="88900" indent="-88900" defTabSz="577332">
                <a:lnSpc>
                  <a:spcPct val="120000"/>
                </a:lnSpc>
                <a:buClr>
                  <a:schemeClr val="tx1">
                    <a:lumMod val="75000"/>
                    <a:lumOff val="25000"/>
                  </a:schemeClr>
                </a:buClr>
                <a:buSzPct val="90000"/>
                <a:buFont typeface="Wingdings" pitchFamily="2" charset="2"/>
                <a:buChar char="§"/>
              </a:pPr>
              <a:r>
                <a:rPr lang="ko-KR" altLang="en-US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다들 외출</a:t>
              </a:r>
              <a:r>
                <a:rPr lang="en-US" altLang="ko-KR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외박을 나가면 어떻게 지낼까</a:t>
              </a:r>
              <a:r>
                <a:rPr lang="en-US" altLang="ko-KR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?</a:t>
              </a:r>
            </a:p>
            <a:p>
              <a:pPr marL="88900" indent="-88900" defTabSz="577332">
                <a:lnSpc>
                  <a:spcPct val="120000"/>
                </a:lnSpc>
                <a:buClr>
                  <a:schemeClr val="tx1">
                    <a:lumMod val="75000"/>
                    <a:lumOff val="25000"/>
                  </a:schemeClr>
                </a:buClr>
                <a:buSzPct val="90000"/>
                <a:buFont typeface="Wingdings" pitchFamily="2" charset="2"/>
                <a:buChar char="§"/>
              </a:pPr>
              <a:r>
                <a:rPr lang="ko-KR" altLang="en-US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군인이 받을 수 있는 할인 혜택은 어떤 게 있을까</a:t>
              </a:r>
              <a:r>
                <a:rPr lang="en-US" altLang="ko-KR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?</a:t>
              </a:r>
            </a:p>
            <a:p>
              <a:pPr marL="88900" indent="-88900" defTabSz="577332">
                <a:lnSpc>
                  <a:spcPct val="120000"/>
                </a:lnSpc>
                <a:buClr>
                  <a:schemeClr val="tx1">
                    <a:lumMod val="75000"/>
                    <a:lumOff val="25000"/>
                  </a:schemeClr>
                </a:buClr>
                <a:buSzPct val="90000"/>
                <a:buFont typeface="Wingdings" pitchFamily="2" charset="2"/>
                <a:buChar char="§"/>
              </a:pPr>
              <a:r>
                <a:rPr lang="en-US" altLang="ko-KR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en-US" altLang="ko-KR" sz="1600" kern="0" spc="-50" dirty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17029" y="1627456"/>
              <a:ext cx="322524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defRPr/>
              </a:pPr>
              <a:r>
                <a:rPr lang="ko-KR" altLang="en-US" b="1" spc="-15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군인 가족 및 </a:t>
              </a:r>
              <a:r>
                <a:rPr lang="ko-KR" altLang="en-US" b="1" spc="-150" dirty="0" err="1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곰신들을</a:t>
              </a:r>
              <a:r>
                <a:rPr lang="ko-KR" altLang="en-US" b="1" spc="-15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위한 서비스</a:t>
              </a:r>
              <a:endParaRPr lang="ko-KR" altLang="en-US" b="1" spc="-15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10246521" y="1988820"/>
              <a:ext cx="388620" cy="0"/>
            </a:xfrm>
            <a:prstGeom prst="line">
              <a:avLst/>
            </a:prstGeom>
            <a:ln w="38100">
              <a:solidFill>
                <a:srgbClr val="4E78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1406857" y="4010025"/>
            <a:ext cx="4310987" cy="2308225"/>
            <a:chOff x="1406857" y="4010025"/>
            <a:chExt cx="4310987" cy="2308225"/>
          </a:xfrm>
        </p:grpSpPr>
        <p:grpSp>
          <p:nvGrpSpPr>
            <p:cNvPr id="18" name="그룹 17"/>
            <p:cNvGrpSpPr/>
            <p:nvPr/>
          </p:nvGrpSpPr>
          <p:grpSpPr>
            <a:xfrm>
              <a:off x="1406857" y="4010025"/>
              <a:ext cx="4310987" cy="2308225"/>
              <a:chOff x="2339130" y="2427605"/>
              <a:chExt cx="4310987" cy="2308225"/>
            </a:xfrm>
          </p:grpSpPr>
          <p:sp>
            <p:nvSpPr>
              <p:cNvPr id="19" name="양쪽 모서리가 둥근 사각형 18"/>
              <p:cNvSpPr/>
              <p:nvPr/>
            </p:nvSpPr>
            <p:spPr>
              <a:xfrm>
                <a:off x="2339130" y="2427605"/>
                <a:ext cx="4310987" cy="2308225"/>
              </a:xfrm>
              <a:prstGeom prst="round2SameRect">
                <a:avLst>
                  <a:gd name="adj1" fmla="val 11302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489131" y="2907030"/>
                <a:ext cx="4010983" cy="1676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tIns="144000" rtlCol="0" anchor="t"/>
              <a:lstStyle/>
              <a:p>
                <a:pPr marL="88900" indent="-88900" defTabSz="577332">
                  <a:lnSpc>
                    <a:spcPct val="120000"/>
                  </a:lnSpc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§"/>
                </a:pPr>
                <a:r>
                  <a:rPr lang="ko-KR" altLang="en-US" sz="16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헌혈 및 특급전사 지표를 활용하여 부대간의 사기증진이 될 수 있지 않을까</a:t>
                </a:r>
                <a:r>
                  <a:rPr lang="en-US" altLang="ko-KR" sz="16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?</a:t>
                </a:r>
              </a:p>
              <a:p>
                <a:pPr marL="88900" indent="-88900" defTabSz="577332">
                  <a:lnSpc>
                    <a:spcPct val="120000"/>
                  </a:lnSpc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§"/>
                </a:pPr>
                <a:r>
                  <a:rPr lang="ko-KR" altLang="en-US" sz="16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우리 부대는 특급전사가 </a:t>
                </a:r>
                <a:r>
                  <a:rPr lang="en-US" altLang="ko-KR" sz="16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O</a:t>
                </a:r>
                <a:r>
                  <a:rPr lang="ko-KR" altLang="en-US" sz="16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명인데 옆 부대는 특급전사가 몇 명일까</a:t>
                </a:r>
                <a:r>
                  <a:rPr lang="en-US" altLang="ko-KR" sz="16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?</a:t>
                </a:r>
                <a:endParaRPr lang="en-US" altLang="ko-KR" sz="1600" kern="0" spc="-50" dirty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683441" y="2534236"/>
                <a:ext cx="342380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defRPr/>
                </a:pPr>
                <a:r>
                  <a:rPr lang="ko-KR" altLang="en-US" b="1" spc="-150" dirty="0" smtClean="0">
                    <a:ln>
                      <a:solidFill>
                        <a:sysClr val="windowText" lastClr="000000">
                          <a:alpha val="0"/>
                        </a:sys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지표를 활용한 </a:t>
                </a:r>
                <a:r>
                  <a:rPr lang="en-US" altLang="ko-KR" b="1" spc="-150" dirty="0">
                    <a:ln>
                      <a:solidFill>
                        <a:sysClr val="windowText" lastClr="000000">
                          <a:alpha val="0"/>
                        </a:sys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b="1" spc="-150" dirty="0" smtClean="0">
                    <a:ln>
                      <a:solidFill>
                        <a:sysClr val="windowText" lastClr="000000">
                          <a:alpha val="0"/>
                        </a:sys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긍정적 경쟁심리 유발</a:t>
                </a:r>
                <a:endParaRPr lang="ko-KR" altLang="en-US" b="1" spc="-15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cxnSp>
          <p:nvCxnSpPr>
            <p:cNvPr id="40" name="직선 연결선 39"/>
            <p:cNvCxnSpPr/>
            <p:nvPr/>
          </p:nvCxnSpPr>
          <p:spPr>
            <a:xfrm>
              <a:off x="1556858" y="4463415"/>
              <a:ext cx="388620" cy="0"/>
            </a:xfrm>
            <a:prstGeom prst="line">
              <a:avLst/>
            </a:prstGeom>
            <a:ln w="38100">
              <a:solidFill>
                <a:srgbClr val="4E78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6474157" y="4010025"/>
            <a:ext cx="4310987" cy="2308225"/>
            <a:chOff x="6474157" y="4010025"/>
            <a:chExt cx="4310987" cy="2308225"/>
          </a:xfrm>
        </p:grpSpPr>
        <p:grpSp>
          <p:nvGrpSpPr>
            <p:cNvPr id="22" name="그룹 21"/>
            <p:cNvGrpSpPr/>
            <p:nvPr/>
          </p:nvGrpSpPr>
          <p:grpSpPr>
            <a:xfrm>
              <a:off x="6474157" y="4010025"/>
              <a:ext cx="4310987" cy="2308225"/>
              <a:chOff x="2339130" y="2427605"/>
              <a:chExt cx="4310987" cy="2308225"/>
            </a:xfrm>
          </p:grpSpPr>
          <p:sp>
            <p:nvSpPr>
              <p:cNvPr id="23" name="양쪽 모서리가 둥근 사각형 22"/>
              <p:cNvSpPr/>
              <p:nvPr/>
            </p:nvSpPr>
            <p:spPr>
              <a:xfrm>
                <a:off x="2339130" y="2427605"/>
                <a:ext cx="4310987" cy="2308225"/>
              </a:xfrm>
              <a:prstGeom prst="round2SameRect">
                <a:avLst>
                  <a:gd name="adj1" fmla="val 11302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489131" y="2907030"/>
                <a:ext cx="4010983" cy="1676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tIns="144000" rtlCol="0" anchor="t"/>
              <a:lstStyle/>
              <a:p>
                <a:pPr marL="88900" indent="-88900" defTabSz="577332">
                  <a:lnSpc>
                    <a:spcPct val="120000"/>
                  </a:lnSpc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§"/>
                </a:pPr>
                <a:r>
                  <a:rPr lang="ko-KR" altLang="en-US" sz="16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전역하고 무슨 일을 해야 될까</a:t>
                </a:r>
                <a:r>
                  <a:rPr lang="en-US" altLang="ko-KR" sz="16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?</a:t>
                </a:r>
              </a:p>
              <a:p>
                <a:pPr marL="88900" indent="-88900" defTabSz="577332">
                  <a:lnSpc>
                    <a:spcPct val="120000"/>
                  </a:lnSpc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§"/>
                </a:pPr>
                <a:r>
                  <a:rPr lang="ko-KR" altLang="en-US" sz="1600" kern="0" spc="-50" dirty="0" err="1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부사관은</a:t>
                </a:r>
                <a:r>
                  <a:rPr lang="ko-KR" altLang="en-US" sz="16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어떻게 준비하고 어떻게 지원할까</a:t>
                </a:r>
                <a:r>
                  <a:rPr lang="en-US" altLang="ko-KR" sz="16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?</a:t>
                </a:r>
              </a:p>
              <a:p>
                <a:pPr marL="88900" indent="-88900" defTabSz="577332">
                  <a:lnSpc>
                    <a:spcPct val="120000"/>
                  </a:lnSpc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§"/>
                </a:pPr>
                <a:r>
                  <a:rPr lang="ko-KR" altLang="en-US" sz="1600" kern="0" spc="-50" dirty="0" err="1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부사관으로</a:t>
                </a:r>
                <a:r>
                  <a:rPr lang="ko-KR" altLang="en-US" sz="16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전역 시 </a:t>
                </a:r>
                <a:r>
                  <a:rPr lang="ko-KR" altLang="en-US" sz="1600" kern="0" spc="-50" dirty="0" err="1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가산점을</a:t>
                </a:r>
                <a:r>
                  <a:rPr lang="ko-KR" altLang="en-US" sz="16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받는 회사는 어떤 게 있을까</a:t>
                </a:r>
                <a:r>
                  <a:rPr lang="en-US" altLang="ko-KR" sz="16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?</a:t>
                </a:r>
                <a:endParaRPr lang="en-US" altLang="ko-KR" sz="1600" kern="0" spc="-50" dirty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882002" y="2534236"/>
                <a:ext cx="32252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defRPr/>
                </a:pPr>
                <a:r>
                  <a:rPr lang="ko-KR" altLang="en-US" b="1" spc="-150" dirty="0" smtClean="0">
                    <a:ln>
                      <a:solidFill>
                        <a:sysClr val="windowText" lastClr="000000">
                          <a:alpha val="0"/>
                        </a:sys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전역자 구인 구직 사이트</a:t>
                </a:r>
                <a:endParaRPr lang="ko-KR" altLang="en-US" b="1" spc="-15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cxnSp>
          <p:nvCxnSpPr>
            <p:cNvPr id="41" name="직선 연결선 40"/>
            <p:cNvCxnSpPr/>
            <p:nvPr/>
          </p:nvCxnSpPr>
          <p:spPr>
            <a:xfrm>
              <a:off x="10246521" y="4463415"/>
              <a:ext cx="388620" cy="0"/>
            </a:xfrm>
            <a:prstGeom prst="line">
              <a:avLst/>
            </a:prstGeom>
            <a:ln w="38100">
              <a:solidFill>
                <a:srgbClr val="AA9B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5149850" y="2895600"/>
            <a:ext cx="1866900" cy="1866900"/>
            <a:chOff x="5149850" y="2895600"/>
            <a:chExt cx="1866900" cy="1866900"/>
          </a:xfrm>
        </p:grpSpPr>
        <p:sp>
          <p:nvSpPr>
            <p:cNvPr id="27" name="타원 26"/>
            <p:cNvSpPr/>
            <p:nvPr/>
          </p:nvSpPr>
          <p:spPr>
            <a:xfrm>
              <a:off x="5149850" y="2895600"/>
              <a:ext cx="1866900" cy="18669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5251450" y="2997200"/>
              <a:ext cx="1663700" cy="1663700"/>
            </a:xfrm>
            <a:prstGeom prst="ellipse">
              <a:avLst/>
            </a:prstGeom>
            <a:solidFill>
              <a:srgbClr val="4E78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2000" b="1" spc="-15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브레인</a:t>
              </a:r>
              <a:r>
                <a:rPr lang="en-US" altLang="ko-KR" sz="2000" b="1" spc="-15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/>
              </a:r>
              <a:br>
                <a:rPr lang="en-US" altLang="ko-KR" sz="2000" b="1" spc="-15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ko-KR" altLang="en-US" sz="2000" b="1" spc="-150" dirty="0" err="1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스토밍</a:t>
              </a:r>
              <a:endParaRPr lang="en-US" altLang="ko-KR" sz="2000" b="1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332" y="3154656"/>
            <a:ext cx="463336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3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3493" y="413932"/>
            <a:ext cx="3254096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defRPr/>
            </a:pPr>
            <a:r>
              <a:rPr lang="en-US" altLang="ko-KR" sz="30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1-1. </a:t>
            </a:r>
            <a:r>
              <a:rPr lang="ko-KR" altLang="en-US" sz="30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 선정 과정</a:t>
            </a:r>
            <a:endParaRPr lang="ko-KR" altLang="en-US" sz="30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406857" y="1520825"/>
            <a:ext cx="4310987" cy="2308225"/>
            <a:chOff x="1406857" y="1520825"/>
            <a:chExt cx="4310987" cy="2308225"/>
          </a:xfrm>
        </p:grpSpPr>
        <p:sp>
          <p:nvSpPr>
            <p:cNvPr id="10" name="양쪽 모서리가 둥근 사각형 9"/>
            <p:cNvSpPr/>
            <p:nvPr/>
          </p:nvSpPr>
          <p:spPr>
            <a:xfrm>
              <a:off x="1406857" y="1520825"/>
              <a:ext cx="4310987" cy="2308225"/>
            </a:xfrm>
            <a:prstGeom prst="round2SameRect">
              <a:avLst>
                <a:gd name="adj1" fmla="val 11302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556858" y="2000250"/>
              <a:ext cx="4010983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44000" rtlCol="0" anchor="t"/>
            <a:lstStyle/>
            <a:p>
              <a:pPr marL="88900" indent="-88900" defTabSz="577332">
                <a:lnSpc>
                  <a:spcPct val="120000"/>
                </a:lnSpc>
                <a:buClr>
                  <a:schemeClr val="tx1">
                    <a:lumMod val="75000"/>
                    <a:lumOff val="25000"/>
                  </a:schemeClr>
                </a:buClr>
                <a:buSzPct val="90000"/>
                <a:buFont typeface="Wingdings" pitchFamily="2" charset="2"/>
                <a:buChar char="§"/>
              </a:pPr>
              <a:r>
                <a:rPr lang="ko-KR" altLang="en-US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효율성</a:t>
              </a:r>
              <a:r>
                <a:rPr lang="en-US" altLang="ko-KR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경제성</a:t>
              </a:r>
              <a:r>
                <a:rPr lang="en-US" altLang="ko-KR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대중성</a:t>
              </a:r>
              <a:r>
                <a:rPr lang="en-US" altLang="ko-KR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창의성</a:t>
              </a:r>
              <a:r>
                <a:rPr lang="en-US" altLang="ko-KR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장래성 등 </a:t>
              </a:r>
              <a:r>
                <a:rPr lang="en-US" altLang="ko-KR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5</a:t>
              </a:r>
              <a:r>
                <a:rPr lang="ko-KR" altLang="en-US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가지 지표를 각 </a:t>
              </a:r>
              <a:r>
                <a:rPr lang="en-US" altLang="ko-KR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0.2</a:t>
              </a:r>
              <a:r>
                <a:rPr lang="ko-KR" altLang="en-US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점이라 했을 때</a:t>
              </a:r>
              <a:endParaRPr lang="en-US" altLang="ko-KR" sz="1600" kern="0" spc="-50" dirty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88900" indent="-88900" defTabSz="577332">
                <a:lnSpc>
                  <a:spcPct val="120000"/>
                </a:lnSpc>
                <a:buClr>
                  <a:schemeClr val="tx1">
                    <a:lumMod val="75000"/>
                    <a:lumOff val="25000"/>
                  </a:schemeClr>
                </a:buClr>
                <a:buSzPct val="90000"/>
                <a:buFont typeface="Wingdings" pitchFamily="2" charset="2"/>
                <a:buChar char="§"/>
              </a:pPr>
              <a:r>
                <a:rPr lang="en-US" altLang="ko-KR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국방 커뮤니티 웹사이트는 효율성</a:t>
              </a:r>
              <a:r>
                <a:rPr lang="en-US" altLang="ko-KR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경제성</a:t>
              </a:r>
              <a:r>
                <a:rPr lang="en-US" altLang="ko-KR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대중성이 있어 </a:t>
              </a:r>
              <a:r>
                <a:rPr lang="en-US" altLang="ko-KR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0.6</a:t>
              </a:r>
              <a:r>
                <a:rPr lang="ko-KR" altLang="en-US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점의 결과가 도출된다</a:t>
              </a:r>
              <a:r>
                <a:rPr lang="en-US" altLang="ko-KR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49729" y="1627456"/>
              <a:ext cx="322524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defRPr/>
              </a:pPr>
              <a:r>
                <a:rPr lang="ko-KR" altLang="en-US" b="1" spc="-15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국방 커뮤니티 웹 사이트</a:t>
              </a:r>
              <a:endParaRPr lang="ko-KR" altLang="en-US" b="1" spc="-15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1556858" y="1988820"/>
              <a:ext cx="388620" cy="0"/>
            </a:xfrm>
            <a:prstGeom prst="line">
              <a:avLst/>
            </a:prstGeom>
            <a:ln w="38100">
              <a:solidFill>
                <a:srgbClr val="AA9B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6474157" y="1520825"/>
            <a:ext cx="4310987" cy="2308225"/>
            <a:chOff x="6474157" y="1520825"/>
            <a:chExt cx="4310987" cy="2308225"/>
          </a:xfrm>
        </p:grpSpPr>
        <p:sp>
          <p:nvSpPr>
            <p:cNvPr id="15" name="양쪽 모서리가 둥근 사각형 14"/>
            <p:cNvSpPr/>
            <p:nvPr/>
          </p:nvSpPr>
          <p:spPr>
            <a:xfrm>
              <a:off x="6474157" y="1520825"/>
              <a:ext cx="4310987" cy="2308225"/>
            </a:xfrm>
            <a:prstGeom prst="round2SameRect">
              <a:avLst>
                <a:gd name="adj1" fmla="val 11302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624158" y="2000250"/>
              <a:ext cx="4010983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44000" rtlCol="0" anchor="t"/>
            <a:lstStyle/>
            <a:p>
              <a:pPr marL="88900" indent="-88900" defTabSz="577332">
                <a:lnSpc>
                  <a:spcPct val="120000"/>
                </a:lnSpc>
                <a:buClr>
                  <a:schemeClr val="tx1">
                    <a:lumMod val="75000"/>
                    <a:lumOff val="25000"/>
                  </a:schemeClr>
                </a:buClr>
                <a:buSzPct val="90000"/>
                <a:buFont typeface="Wingdings" pitchFamily="2" charset="2"/>
                <a:buChar char="§"/>
              </a:pPr>
              <a:r>
                <a:rPr lang="en-US" altLang="ko-KR" sz="1600" kern="0" spc="-50" dirty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효율성</a:t>
              </a:r>
              <a:r>
                <a:rPr lang="en-US" altLang="ko-KR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경제성</a:t>
              </a:r>
              <a:r>
                <a:rPr lang="en-US" altLang="ko-KR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대중성</a:t>
              </a:r>
              <a:r>
                <a:rPr lang="en-US" altLang="ko-KR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창의성</a:t>
              </a:r>
              <a:r>
                <a:rPr lang="en-US" altLang="ko-KR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장래성 등 </a:t>
              </a:r>
              <a:r>
                <a:rPr lang="en-US" altLang="ko-KR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5</a:t>
              </a:r>
              <a:r>
                <a:rPr lang="ko-KR" altLang="en-US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가지 지표를 각 </a:t>
              </a:r>
              <a:r>
                <a:rPr lang="en-US" altLang="ko-KR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0.2</a:t>
              </a:r>
              <a:r>
                <a:rPr lang="ko-KR" altLang="en-US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점이라 했을 때</a:t>
              </a:r>
              <a:endParaRPr lang="en-US" altLang="ko-KR" sz="1600" kern="0" spc="-50" dirty="0" smtClean="0">
                <a:ln>
                  <a:solidFill>
                    <a:srgbClr val="C9E7F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88900" indent="-88900" defTabSz="577332">
                <a:lnSpc>
                  <a:spcPct val="120000"/>
                </a:lnSpc>
                <a:buClr>
                  <a:schemeClr val="tx1">
                    <a:lumMod val="75000"/>
                    <a:lumOff val="25000"/>
                  </a:schemeClr>
                </a:buClr>
                <a:buSzPct val="90000"/>
                <a:buFont typeface="Wingdings" pitchFamily="2" charset="2"/>
                <a:buChar char="§"/>
              </a:pPr>
              <a:r>
                <a:rPr lang="en-US" altLang="ko-KR" sz="1600" kern="0" spc="-50" dirty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600" kern="0" spc="-50" dirty="0" err="1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곰신</a:t>
              </a:r>
              <a:r>
                <a:rPr lang="ko-KR" altLang="en-US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서비스는 효율성</a:t>
              </a:r>
              <a:r>
                <a:rPr lang="en-US" altLang="ko-KR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경제성</a:t>
              </a:r>
              <a:r>
                <a:rPr lang="en-US" altLang="ko-KR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대중성이 있어 </a:t>
              </a:r>
              <a:r>
                <a:rPr lang="en-US" altLang="ko-KR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0.6</a:t>
              </a:r>
              <a:r>
                <a:rPr lang="ko-KR" altLang="en-US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점의 결과가 도출된다</a:t>
              </a:r>
              <a:r>
                <a:rPr lang="en-US" altLang="ko-KR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17029" y="1627456"/>
              <a:ext cx="322524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defRPr/>
              </a:pPr>
              <a:r>
                <a:rPr lang="ko-KR" altLang="en-US" b="1" spc="-15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군인 가족 및 </a:t>
              </a:r>
              <a:r>
                <a:rPr lang="ko-KR" altLang="en-US" b="1" spc="-150" dirty="0" err="1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곰신들을</a:t>
              </a:r>
              <a:r>
                <a:rPr lang="ko-KR" altLang="en-US" b="1" spc="-15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위한 서비스</a:t>
              </a:r>
              <a:endParaRPr lang="ko-KR" altLang="en-US" b="1" spc="-15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10246521" y="1988820"/>
              <a:ext cx="388620" cy="0"/>
            </a:xfrm>
            <a:prstGeom prst="line">
              <a:avLst/>
            </a:prstGeom>
            <a:ln w="38100">
              <a:solidFill>
                <a:srgbClr val="4E78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1406857" y="4010025"/>
            <a:ext cx="4310987" cy="2308225"/>
            <a:chOff x="1406857" y="4010025"/>
            <a:chExt cx="4310987" cy="2308225"/>
          </a:xfrm>
        </p:grpSpPr>
        <p:grpSp>
          <p:nvGrpSpPr>
            <p:cNvPr id="18" name="그룹 17"/>
            <p:cNvGrpSpPr/>
            <p:nvPr/>
          </p:nvGrpSpPr>
          <p:grpSpPr>
            <a:xfrm>
              <a:off x="1406857" y="4010025"/>
              <a:ext cx="4310987" cy="2308225"/>
              <a:chOff x="2339130" y="2427605"/>
              <a:chExt cx="4310987" cy="2308225"/>
            </a:xfrm>
          </p:grpSpPr>
          <p:sp>
            <p:nvSpPr>
              <p:cNvPr id="19" name="양쪽 모서리가 둥근 사각형 18"/>
              <p:cNvSpPr/>
              <p:nvPr/>
            </p:nvSpPr>
            <p:spPr>
              <a:xfrm>
                <a:off x="2339130" y="2427605"/>
                <a:ext cx="4310987" cy="2308225"/>
              </a:xfrm>
              <a:prstGeom prst="round2SameRect">
                <a:avLst>
                  <a:gd name="adj1" fmla="val 11302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545279" y="2907030"/>
                <a:ext cx="4010983" cy="1676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tIns="144000" rtlCol="0" anchor="t"/>
              <a:lstStyle/>
              <a:p>
                <a:pPr marL="88900" indent="-88900" defTabSz="577332">
                  <a:lnSpc>
                    <a:spcPct val="120000"/>
                  </a:lnSpc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§"/>
                </a:pPr>
                <a:r>
                  <a:rPr lang="en-US" altLang="ko-KR" sz="1600" kern="0" spc="-50" dirty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16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효율성</a:t>
                </a:r>
                <a:r>
                  <a:rPr lang="en-US" altLang="ko-KR" sz="16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ko-KR" altLang="en-US" sz="16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경제성</a:t>
                </a:r>
                <a:r>
                  <a:rPr lang="en-US" altLang="ko-KR" sz="16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ko-KR" altLang="en-US" sz="16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대중성</a:t>
                </a:r>
                <a:r>
                  <a:rPr lang="en-US" altLang="ko-KR" sz="16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ko-KR" altLang="en-US" sz="16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창의성</a:t>
                </a:r>
                <a:r>
                  <a:rPr lang="en-US" altLang="ko-KR" sz="16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ko-KR" altLang="en-US" sz="16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장래성 등 </a:t>
                </a:r>
                <a:r>
                  <a:rPr lang="en-US" altLang="ko-KR" sz="16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5</a:t>
                </a:r>
                <a:r>
                  <a:rPr lang="ko-KR" altLang="en-US" sz="16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가지 지표를 각 </a:t>
                </a:r>
                <a:r>
                  <a:rPr lang="en-US" altLang="ko-KR" sz="16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0.2</a:t>
                </a:r>
                <a:r>
                  <a:rPr lang="ko-KR" altLang="en-US" sz="16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점이라 했을 때</a:t>
                </a:r>
                <a:endParaRPr lang="en-US" altLang="ko-KR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88900" indent="-88900" defTabSz="577332">
                  <a:lnSpc>
                    <a:spcPct val="120000"/>
                  </a:lnSpc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§"/>
                </a:pPr>
                <a:r>
                  <a:rPr lang="en-US" altLang="ko-KR" sz="1600" kern="0" spc="-50" dirty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16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경쟁심리 유발 사이트는 경제성</a:t>
                </a:r>
                <a:r>
                  <a:rPr lang="en-US" altLang="ko-KR" sz="16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ko-KR" altLang="en-US" sz="16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창의성</a:t>
                </a:r>
                <a:r>
                  <a:rPr lang="en-US" altLang="ko-KR" sz="16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ko-KR" altLang="en-US" sz="16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장래성이 있어 </a:t>
                </a:r>
                <a:r>
                  <a:rPr lang="en-US" altLang="ko-KR" sz="16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0.6</a:t>
                </a:r>
                <a:r>
                  <a:rPr lang="ko-KR" altLang="en-US" sz="16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점의 결과가 도출된다</a:t>
                </a:r>
                <a:r>
                  <a:rPr lang="en-US" altLang="ko-KR" sz="16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683441" y="2534236"/>
                <a:ext cx="342380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defRPr/>
                </a:pPr>
                <a:r>
                  <a:rPr lang="ko-KR" altLang="en-US" b="1" spc="-150" dirty="0" smtClean="0">
                    <a:ln>
                      <a:solidFill>
                        <a:sysClr val="windowText" lastClr="000000">
                          <a:alpha val="0"/>
                        </a:sys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지표를 활용한 </a:t>
                </a:r>
                <a:r>
                  <a:rPr lang="en-US" altLang="ko-KR" b="1" spc="-150" dirty="0">
                    <a:ln>
                      <a:solidFill>
                        <a:sysClr val="windowText" lastClr="000000">
                          <a:alpha val="0"/>
                        </a:sys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b="1" spc="-150" dirty="0" smtClean="0">
                    <a:ln>
                      <a:solidFill>
                        <a:sysClr val="windowText" lastClr="000000">
                          <a:alpha val="0"/>
                        </a:sys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긍정적 경쟁심리 유발</a:t>
                </a:r>
                <a:endParaRPr lang="ko-KR" altLang="en-US" b="1" spc="-15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cxnSp>
          <p:nvCxnSpPr>
            <p:cNvPr id="40" name="직선 연결선 39"/>
            <p:cNvCxnSpPr/>
            <p:nvPr/>
          </p:nvCxnSpPr>
          <p:spPr>
            <a:xfrm>
              <a:off x="1556858" y="4463415"/>
              <a:ext cx="388620" cy="0"/>
            </a:xfrm>
            <a:prstGeom prst="line">
              <a:avLst/>
            </a:prstGeom>
            <a:ln w="38100">
              <a:solidFill>
                <a:srgbClr val="4E78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6474157" y="4010025"/>
            <a:ext cx="4310987" cy="2308225"/>
            <a:chOff x="6474157" y="4010025"/>
            <a:chExt cx="4310987" cy="2308225"/>
          </a:xfrm>
        </p:grpSpPr>
        <p:grpSp>
          <p:nvGrpSpPr>
            <p:cNvPr id="22" name="그룹 21"/>
            <p:cNvGrpSpPr/>
            <p:nvPr/>
          </p:nvGrpSpPr>
          <p:grpSpPr>
            <a:xfrm>
              <a:off x="6474157" y="4010025"/>
              <a:ext cx="4310987" cy="2308225"/>
              <a:chOff x="2339130" y="2427605"/>
              <a:chExt cx="4310987" cy="2308225"/>
            </a:xfrm>
          </p:grpSpPr>
          <p:sp>
            <p:nvSpPr>
              <p:cNvPr id="23" name="양쪽 모서리가 둥근 사각형 22"/>
              <p:cNvSpPr/>
              <p:nvPr/>
            </p:nvSpPr>
            <p:spPr>
              <a:xfrm>
                <a:off x="2339130" y="2427605"/>
                <a:ext cx="4310987" cy="2308225"/>
              </a:xfrm>
              <a:prstGeom prst="round2SameRect">
                <a:avLst>
                  <a:gd name="adj1" fmla="val 11302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489131" y="2907030"/>
                <a:ext cx="4010983" cy="1676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tIns="144000" rtlCol="0" anchor="t"/>
              <a:lstStyle/>
              <a:p>
                <a:pPr marL="88900" indent="-88900" defTabSz="577332">
                  <a:lnSpc>
                    <a:spcPct val="120000"/>
                  </a:lnSpc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§"/>
                </a:pPr>
                <a:r>
                  <a:rPr lang="en-US" altLang="ko-KR" sz="1600" kern="0" spc="-50" dirty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16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효율성</a:t>
                </a:r>
                <a:r>
                  <a:rPr lang="en-US" altLang="ko-KR" sz="16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ko-KR" altLang="en-US" sz="16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경제성</a:t>
                </a:r>
                <a:r>
                  <a:rPr lang="en-US" altLang="ko-KR" sz="16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ko-KR" altLang="en-US" sz="16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대중성</a:t>
                </a:r>
                <a:r>
                  <a:rPr lang="en-US" altLang="ko-KR" sz="16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ko-KR" altLang="en-US" sz="16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창의성</a:t>
                </a:r>
                <a:r>
                  <a:rPr lang="en-US" altLang="ko-KR" sz="16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ko-KR" altLang="en-US" sz="16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장래성 등 </a:t>
                </a:r>
                <a:r>
                  <a:rPr lang="en-US" altLang="ko-KR" sz="16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5</a:t>
                </a:r>
                <a:r>
                  <a:rPr lang="ko-KR" altLang="en-US" sz="16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가지 지표를 각 </a:t>
                </a:r>
                <a:r>
                  <a:rPr lang="en-US" altLang="ko-KR" sz="16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0.2</a:t>
                </a:r>
                <a:r>
                  <a:rPr lang="ko-KR" altLang="en-US" sz="16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점이라 했을 때</a:t>
                </a:r>
                <a:endParaRPr lang="en-US" altLang="ko-KR" sz="1600" kern="0" spc="-50" dirty="0" smtClean="0">
                  <a:ln>
                    <a:solidFill>
                      <a:srgbClr val="C9E7F7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88900" indent="-88900" defTabSz="577332">
                  <a:lnSpc>
                    <a:spcPct val="120000"/>
                  </a:lnSpc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§"/>
                </a:pPr>
                <a:r>
                  <a:rPr lang="en-US" altLang="ko-KR" sz="1600" kern="0" spc="-50" dirty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16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전역자 구인 구직 사이트는 효율성</a:t>
                </a:r>
                <a:r>
                  <a:rPr lang="en-US" altLang="ko-KR" sz="16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ko-KR" altLang="en-US" sz="16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경제성</a:t>
                </a:r>
                <a:r>
                  <a:rPr lang="en-US" altLang="ko-KR" sz="16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ko-KR" altLang="en-US" sz="16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장래성이 있어 </a:t>
                </a:r>
                <a:r>
                  <a:rPr lang="en-US" altLang="ko-KR" sz="16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0.6</a:t>
                </a:r>
                <a:r>
                  <a:rPr lang="ko-KR" altLang="en-US" sz="16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점의 결과가 도출된다</a:t>
                </a:r>
                <a:r>
                  <a:rPr lang="en-US" altLang="ko-KR" sz="1600" kern="0" spc="-50" dirty="0" smtClean="0">
                    <a:ln>
                      <a:solidFill>
                        <a:srgbClr val="C9E7F7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882002" y="2534236"/>
                <a:ext cx="32252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defRPr/>
                </a:pPr>
                <a:r>
                  <a:rPr lang="ko-KR" altLang="en-US" b="1" spc="-150" dirty="0" smtClean="0">
                    <a:ln>
                      <a:solidFill>
                        <a:sysClr val="windowText" lastClr="000000">
                          <a:alpha val="0"/>
                        </a:sys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전역자 구인 구직 사이트</a:t>
                </a:r>
                <a:endParaRPr lang="ko-KR" altLang="en-US" b="1" spc="-15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cxnSp>
          <p:nvCxnSpPr>
            <p:cNvPr id="41" name="직선 연결선 40"/>
            <p:cNvCxnSpPr/>
            <p:nvPr/>
          </p:nvCxnSpPr>
          <p:spPr>
            <a:xfrm>
              <a:off x="10246521" y="4463415"/>
              <a:ext cx="388620" cy="0"/>
            </a:xfrm>
            <a:prstGeom prst="line">
              <a:avLst/>
            </a:prstGeom>
            <a:ln w="38100">
              <a:solidFill>
                <a:srgbClr val="AA9B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5149850" y="2895600"/>
            <a:ext cx="1866900" cy="1866900"/>
            <a:chOff x="5149850" y="2895600"/>
            <a:chExt cx="1866900" cy="1866900"/>
          </a:xfrm>
        </p:grpSpPr>
        <p:sp>
          <p:nvSpPr>
            <p:cNvPr id="27" name="타원 26"/>
            <p:cNvSpPr/>
            <p:nvPr/>
          </p:nvSpPr>
          <p:spPr>
            <a:xfrm>
              <a:off x="5149850" y="2895600"/>
              <a:ext cx="1866900" cy="18669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5251450" y="2997200"/>
              <a:ext cx="1663700" cy="1663700"/>
            </a:xfrm>
            <a:prstGeom prst="ellipse">
              <a:avLst/>
            </a:prstGeom>
            <a:solidFill>
              <a:srgbClr val="4E78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2000" b="1" spc="-15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주제선정기준</a:t>
              </a:r>
              <a:endParaRPr lang="en-US" altLang="ko-KR" sz="2000" b="1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332" y="3154656"/>
            <a:ext cx="463336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3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3493" y="413932"/>
            <a:ext cx="3254096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defRPr/>
            </a:pPr>
            <a:r>
              <a:rPr lang="en-US" altLang="ko-KR" sz="30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1-2. </a:t>
            </a:r>
            <a:r>
              <a:rPr lang="ko-KR" altLang="en-US" sz="30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배경 </a:t>
            </a:r>
            <a:endParaRPr lang="ko-KR" altLang="en-US" sz="30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788696" y="1875957"/>
            <a:ext cx="7435516" cy="3200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/>
          <a:lstStyle/>
          <a:p>
            <a:pPr algn="ctr">
              <a:lnSpc>
                <a:spcPct val="150000"/>
              </a:lnSpc>
            </a:pPr>
            <a:endParaRPr lang="en-US" altLang="ko-KR" sz="2000" dirty="0" smtClean="0">
              <a:ea typeface="나눔스퀘어 Bold"/>
              <a:cs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ea typeface="나눔스퀘어 Bold"/>
                <a:cs typeface="+mn-lt"/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나눔스퀘어 Bold"/>
              </a:rPr>
              <a:t>국군장병들 간의 원활한 소통을 위한 커뮤니티를 개설하고</a:t>
            </a: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나눔스퀘어 Bold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나눔스퀘어 Bold"/>
              </a:rPr>
              <a:t>군인가족 및 </a:t>
            </a:r>
            <a:r>
              <a:rPr lang="ko-KR" alt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나눔스퀘어 Bold"/>
              </a:rPr>
              <a:t>곰신들을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나눔스퀘어 Bold"/>
              </a:rPr>
              <a:t> 위한 서비스를 제공하며</a:t>
            </a: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나눔스퀘어 Bold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나눔스퀘어 Bold"/>
              </a:rPr>
              <a:t>지표를 활용해서 긍정적인 경쟁심리를 유발하고</a:t>
            </a: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나눔스퀘어 Bold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나눔스퀘어 Bold"/>
              </a:rPr>
              <a:t>전역자들을 위한 구인 구직 사이트를 제공</a:t>
            </a:r>
            <a:endParaRPr lang="en-US" altLang="ko-KR" sz="20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나눔스퀘어 Bold"/>
            </a:endParaRPr>
          </a:p>
          <a:p>
            <a:pPr algn="ctr">
              <a:lnSpc>
                <a:spcPct val="150000"/>
              </a:lnSpc>
            </a:pPr>
            <a:endParaRPr lang="en-US" altLang="ko-KR" sz="20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나눔스퀘어 Bold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316419" y="4121114"/>
            <a:ext cx="2306857" cy="175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6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3493" y="413932"/>
            <a:ext cx="2997615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defRPr/>
            </a:pPr>
            <a:r>
              <a:rPr lang="en-US" altLang="ko-KR" sz="30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1-3. </a:t>
            </a:r>
            <a:r>
              <a:rPr lang="ko-KR" altLang="en-US" sz="30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 및 개요 </a:t>
            </a:r>
            <a:endParaRPr lang="ko-KR" altLang="en-US" sz="30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788696" y="1715536"/>
            <a:ext cx="7435516" cy="3200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/>
          <a:lstStyle/>
          <a:p>
            <a:pPr algn="ctr">
              <a:lnSpc>
                <a:spcPct val="150000"/>
              </a:lnSpc>
            </a:pPr>
            <a:endParaRPr lang="en-US" altLang="ko-KR" sz="2000" dirty="0" smtClean="0">
              <a:ea typeface="나눔스퀘어 Bold"/>
              <a:cs typeface="+mn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ea typeface="나눔스퀘어 Bold"/>
                <a:cs typeface="+mn-lt"/>
              </a:rPr>
              <a:t>프로젝트 주제</a:t>
            </a:r>
            <a:endParaRPr lang="en-US" altLang="ko-KR" sz="2000" dirty="0" smtClean="0">
              <a:ea typeface="나눔스퀘어 Bold"/>
              <a:cs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ea typeface="나눔스퀘어 Bold"/>
                <a:cs typeface="+mn-lt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/>
              </a:rPr>
              <a:t>“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/>
              </a:rPr>
              <a:t>군대를 다녀온 사람 뿐만 아니라</a:t>
            </a:r>
            <a:endParaRPr lang="en-US" altLang="ko-KR" sz="20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/>
              </a:rPr>
              <a:t>남녀노소 누구에게든 사랑 받을 수 있는 사이트</a:t>
            </a: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/>
              </a:rPr>
              <a:t>”</a:t>
            </a: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316419" y="4121114"/>
            <a:ext cx="2306857" cy="175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1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3493" y="413932"/>
            <a:ext cx="2997615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defRPr/>
            </a:pPr>
            <a:r>
              <a:rPr lang="en-US" altLang="ko-KR" sz="30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1-3. </a:t>
            </a:r>
            <a:r>
              <a:rPr lang="ko-KR" altLang="en-US" sz="30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 및 개요 </a:t>
            </a:r>
            <a:endParaRPr lang="ko-KR" altLang="en-US" sz="30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17584" y="1812758"/>
            <a:ext cx="7435516" cy="3368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/>
          <a:lstStyle/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/>
              </a:rPr>
              <a:t>  			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/>
              </a:rPr>
              <a:t>프로젝트 개요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/>
              </a:rPr>
              <a:t>  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/>
              </a:rPr>
              <a:t>기존에 타 사이트들은 군대를 다녀온 남자들의 남성성을 곁들인 허풍이 심해 군대를 가지 않았던 사람들로 하여금 기피대상으로 여겨진다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/>
              </a:rPr>
              <a:t>본 프로젝트는 그런 기존의 타 사이트 들의 문제점을 개선하고 보완하여 대중에게 군인들의 인식을 바꿀 수 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/>
              </a:rPr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4212" y="3697705"/>
            <a:ext cx="2166375" cy="242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93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7747</TotalTime>
  <Words>995</Words>
  <Application>Microsoft Office PowerPoint</Application>
  <PresentationFormat>사용자 지정</PresentationFormat>
  <Paragraphs>233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템플릿34 군대 군인 군대 전쟁 테마 피피티 </dc:title>
  <dc:creator>파포장인</dc:creator>
  <cp:keywords>파포장인</cp:keywords>
  <cp:lastModifiedBy>이준형</cp:lastModifiedBy>
  <cp:revision>129</cp:revision>
  <dcterms:created xsi:type="dcterms:W3CDTF">2019-01-07T06:43:45Z</dcterms:created>
  <dcterms:modified xsi:type="dcterms:W3CDTF">2021-06-27T11:09:30Z</dcterms:modified>
  <cp:category>본 문서의 저작권은 파포장인에게 있습니다.</cp:category>
</cp:coreProperties>
</file>