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84" r:id="rId4"/>
    <p:sldId id="282" r:id="rId5"/>
    <p:sldId id="295" r:id="rId6"/>
    <p:sldId id="283" r:id="rId7"/>
    <p:sldId id="285" r:id="rId8"/>
    <p:sldId id="286" r:id="rId9"/>
    <p:sldId id="296" r:id="rId10"/>
    <p:sldId id="287" r:id="rId11"/>
    <p:sldId id="297" r:id="rId12"/>
    <p:sldId id="29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FEF"/>
    <a:srgbClr val="000000"/>
    <a:srgbClr val="FB240D"/>
    <a:srgbClr val="07F92A"/>
    <a:srgbClr val="EDFF01"/>
    <a:srgbClr val="0404FC"/>
    <a:srgbClr val="F8F8F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11"/>
  </p:normalViewPr>
  <p:slideViewPr>
    <p:cSldViewPr snapToGrid="0" snapToObjects="1">
      <p:cViewPr>
        <p:scale>
          <a:sx n="150" d="100"/>
          <a:sy n="150" d="100"/>
        </p:scale>
        <p:origin x="2020" y="4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16C924-B005-9C4F-834E-31328309F30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3C5C2F-D60C-B547-91D5-F2A915D0C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  <a:lumOff val="3000"/>
                </a:schemeClr>
              </a:gs>
              <a:gs pos="50000">
                <a:schemeClr val="tx2">
                  <a:shade val="67500"/>
                  <a:satMod val="115000"/>
                  <a:lumMod val="71000"/>
                </a:schemeClr>
              </a:gs>
              <a:gs pos="100000">
                <a:schemeClr val="tx2">
                  <a:shade val="100000"/>
                  <a:satMod val="115000"/>
                  <a:lumMod val="2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5765"/>
            <a:ext cx="7772400" cy="162310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9791"/>
            <a:ext cx="6858000" cy="1167037"/>
          </a:xfrm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0"/>
          <p:cNvSpPr/>
          <p:nvPr userDrawn="1"/>
        </p:nvSpPr>
        <p:spPr>
          <a:xfrm>
            <a:off x="-3376" y="6381328"/>
            <a:ext cx="9144000" cy="476672"/>
          </a:xfrm>
          <a:prstGeom prst="rect">
            <a:avLst/>
          </a:prstGeom>
          <a:gradFill>
            <a:gsLst>
              <a:gs pos="0">
                <a:schemeClr val="tx2">
                  <a:lumMod val="97000"/>
                  <a:lumOff val="3000"/>
                </a:schemeClr>
              </a:gs>
              <a:gs pos="50000">
                <a:schemeClr val="tx2">
                  <a:shade val="67500"/>
                  <a:satMod val="115000"/>
                  <a:lumMod val="71000"/>
                </a:schemeClr>
              </a:gs>
              <a:gs pos="100000">
                <a:schemeClr val="tx2">
                  <a:shade val="100000"/>
                  <a:satMod val="115000"/>
                  <a:lumMod val="2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999623"/>
            <a:ext cx="7886700" cy="5097689"/>
          </a:xfrm>
        </p:spPr>
        <p:txBody>
          <a:bodyPr/>
          <a:lstStyle>
            <a:lvl1pPr>
              <a:lnSpc>
                <a:spcPct val="150000"/>
              </a:lnSpc>
              <a:defRPr sz="19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그룹 24"/>
          <p:cNvGrpSpPr/>
          <p:nvPr userDrawn="1"/>
        </p:nvGrpSpPr>
        <p:grpSpPr>
          <a:xfrm>
            <a:off x="-3376" y="740199"/>
            <a:ext cx="9156961" cy="54000"/>
            <a:chOff x="-3376" y="188640"/>
            <a:chExt cx="9156961" cy="54006"/>
          </a:xfrm>
        </p:grpSpPr>
        <p:sp>
          <p:nvSpPr>
            <p:cNvPr id="8" name="직사각형 21"/>
            <p:cNvSpPr/>
            <p:nvPr userDrawn="1"/>
          </p:nvSpPr>
          <p:spPr>
            <a:xfrm>
              <a:off x="-3376" y="188640"/>
              <a:ext cx="7272808" cy="540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7"/>
            <p:cNvSpPr/>
            <p:nvPr userDrawn="1"/>
          </p:nvSpPr>
          <p:spPr>
            <a:xfrm>
              <a:off x="7269432" y="224644"/>
              <a:ext cx="1884153" cy="180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Slide Number Placeholder 15"/>
          <p:cNvSpPr txBox="1">
            <a:spLocks/>
          </p:cNvSpPr>
          <p:nvPr userDrawn="1"/>
        </p:nvSpPr>
        <p:spPr>
          <a:xfrm>
            <a:off x="6942045" y="646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9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94EDA2-5F43-4540-AB6D-5FECD245C7E1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8C56-B5F0-2045-9099-1755A5B4A779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EDA2-5F43-4540-AB6D-5FECD245C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983"/>
            <a:ext cx="7886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38" y="6472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9AE58C56-B5F0-2045-9099-1755A5B4A77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724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Real-Time Ubiquitous Systems Lab.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045" y="64724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3C94EDA2-5F43-4540-AB6D-5FECD245C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598" y="1615765"/>
            <a:ext cx="8583460" cy="18390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ARC : Verification about “Self-Tunable”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5456"/>
            <a:ext cx="6858000" cy="1167037"/>
          </a:xfrm>
        </p:spPr>
        <p:txBody>
          <a:bodyPr/>
          <a:lstStyle/>
          <a:p>
            <a:r>
              <a:rPr lang="en-US" dirty="0" smtClean="0"/>
              <a:t>Jaehwan Jeong, </a:t>
            </a:r>
            <a:r>
              <a:rPr lang="en-US" dirty="0" err="1" smtClean="0"/>
              <a:t>Tackhee</a:t>
            </a:r>
            <a:r>
              <a:rPr lang="en-US" dirty="0" smtClean="0"/>
              <a:t> Lee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99076" y="5974083"/>
            <a:ext cx="3221444" cy="774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밑빠진독에코인붓기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Evaluation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" y="1216687"/>
            <a:ext cx="8971833" cy="222283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444262" y="254034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372563" y="2574778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10443" y="1668110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29310" y="2574778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105075" y="2561428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117297" y="1668110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46173" y="2252841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168225" y="1668110"/>
            <a:ext cx="569047" cy="363464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8076" y="3610517"/>
            <a:ext cx="6720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EXP Wins 4 traces, ORIGIN wins 3, LOG wins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Finding 2</a:t>
            </a:r>
            <a:r>
              <a:rPr lang="en-US" altLang="ko-KR" sz="2100" b="1" dirty="0" smtClean="0">
                <a:latin typeface="+mj-ea"/>
                <a:ea typeface="+mj-ea"/>
              </a:rPr>
              <a:t> : </a:t>
            </a: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EXP is quite good-choice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ORIGIN -&gt; above the average for all workloads.</a:t>
            </a:r>
            <a:endParaRPr lang="en-US" altLang="ko-KR" sz="21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00" y="3439520"/>
            <a:ext cx="1609123" cy="13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4773" y="1304264"/>
            <a:ext cx="89869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Implementing ARC with tunable-parameter and real-world 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Traces : Was So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Finding </a:t>
            </a:r>
            <a:r>
              <a:rPr lang="en-US" altLang="ko-KR" sz="2100" b="1" dirty="0" smtClean="0">
                <a:latin typeface="+mj-ea"/>
                <a:ea typeface="+mj-ea"/>
              </a:rPr>
              <a:t>1) : </a:t>
            </a:r>
            <a:r>
              <a:rPr lang="en-US" altLang="ko-KR" sz="2100" b="1" dirty="0" smtClean="0">
                <a:latin typeface="+mj-ea"/>
                <a:ea typeface="+mj-ea"/>
              </a:rPr>
              <a:t>Effectiveness of ARC is still valid on current I/O traces!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Finding 2) : EXP is quite good-choice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Summary - ARC is well-made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- Suggest EXP with diverse disk I/O pattern trace.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4171" y="1338601"/>
            <a:ext cx="8867393" cy="773832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773" y="4021982"/>
            <a:ext cx="8906791" cy="959567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Contribution &amp; Conclusion</a:t>
            </a:r>
            <a:endParaRPr lang="ko-KR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-451461" y="901456"/>
            <a:ext cx="27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Contribution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69" y="2625275"/>
            <a:ext cx="8906791" cy="782935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83425" y="2118826"/>
            <a:ext cx="42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Point 1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6546" y="3421593"/>
            <a:ext cx="373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Point 2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9223" y="5023687"/>
            <a:ext cx="373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Conclusion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90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Q&amp;A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78889" y="3247243"/>
            <a:ext cx="37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Come and Get Some</a:t>
            </a:r>
            <a:endParaRPr lang="ko-KR" altLang="en-US" sz="32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" y="934251"/>
            <a:ext cx="4176813" cy="51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58657" y="2665878"/>
            <a:ext cx="4156373" cy="1970359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991" y="2669704"/>
            <a:ext cx="4156373" cy="1970359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Problem Definition</a:t>
            </a:r>
            <a:endParaRPr lang="ko-KR" alt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205901" y="1896780"/>
            <a:ext cx="407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ARC : Adaptive Replacement Cache 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949" y="899353"/>
            <a:ext cx="64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Main Problem : Cache Replacement Algorithm </a:t>
            </a:r>
            <a:endParaRPr lang="ko-KR" altLang="en-US" sz="21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150178" y="1268685"/>
            <a:ext cx="0" cy="600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1" y="2847919"/>
            <a:ext cx="3988251" cy="16276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53" y="2890009"/>
            <a:ext cx="3997961" cy="15220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6740" y="4688562"/>
            <a:ext cx="30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Cache Miss(Phantom Hit)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8715" y="4688562"/>
            <a:ext cx="30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Adaptive Re-sizing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0720" y="5619082"/>
            <a:ext cx="512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Key idea :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Phantom Hit -&gt; re-size</a:t>
            </a:r>
            <a:endParaRPr lang="ko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98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07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88142" y="4223839"/>
            <a:ext cx="4036792" cy="1802020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141" y="124334"/>
            <a:ext cx="7886700" cy="62184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3" y="885540"/>
            <a:ext cx="30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Is it truly “Self-tunable”?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62" y="1301480"/>
            <a:ext cx="19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1) Initial Value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7" y="2867379"/>
            <a:ext cx="6354217" cy="9561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017" y="3863181"/>
            <a:ext cx="348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en-US" altLang="ko-KR" b="1" dirty="0" smtClean="0">
                <a:latin typeface="+mj-ea"/>
                <a:ea typeface="+mj-ea"/>
              </a:rPr>
              <a:t>) Size Limit of LRU Portion 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82" y="4307207"/>
            <a:ext cx="3925417" cy="162763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94880" y="4728863"/>
            <a:ext cx="1935927" cy="960311"/>
          </a:xfrm>
          <a:prstGeom prst="ellipse">
            <a:avLst/>
          </a:prstGeom>
          <a:solidFill>
            <a:srgbClr val="FFFFFF">
              <a:alpha val="4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51" y="4770359"/>
            <a:ext cx="1795184" cy="438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82" y="1654977"/>
            <a:ext cx="5686026" cy="81955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2528531"/>
            <a:ext cx="29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2</a:t>
            </a:r>
            <a:r>
              <a:rPr lang="en-US" altLang="ko-KR" b="1" dirty="0" smtClean="0">
                <a:latin typeface="+mj-ea"/>
                <a:ea typeface="+mj-ea"/>
              </a:rPr>
              <a:t>) Adaptive Re-Sizing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842846" y="2937545"/>
            <a:ext cx="1828629" cy="960311"/>
          </a:xfrm>
          <a:prstGeom prst="ellipse">
            <a:avLst/>
          </a:prstGeom>
          <a:solidFill>
            <a:srgbClr val="FFFFFF">
              <a:alpha val="4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88142" y="2155779"/>
            <a:ext cx="2111921" cy="388855"/>
          </a:xfrm>
          <a:prstGeom prst="ellipse">
            <a:avLst/>
          </a:prstGeom>
          <a:solidFill>
            <a:srgbClr val="FFFFFF">
              <a:alpha val="43922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21799" y="3454167"/>
            <a:ext cx="18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Why?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>
            <a:endCxn id="51" idx="0"/>
          </p:cNvCxnSpPr>
          <p:nvPr/>
        </p:nvCxnSpPr>
        <p:spPr>
          <a:xfrm>
            <a:off x="6052508" y="2233271"/>
            <a:ext cx="1796747" cy="122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" idx="3"/>
          </p:cNvCxnSpPr>
          <p:nvPr/>
        </p:nvCxnSpPr>
        <p:spPr>
          <a:xfrm>
            <a:off x="6519404" y="3345439"/>
            <a:ext cx="998571" cy="29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1" idx="2"/>
          </p:cNvCxnSpPr>
          <p:nvPr/>
        </p:nvCxnSpPr>
        <p:spPr>
          <a:xfrm flipV="1">
            <a:off x="6668616" y="3823499"/>
            <a:ext cx="1180639" cy="116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44" grpId="0"/>
      <p:bldP spid="47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808450" y="1406301"/>
            <a:ext cx="3127161" cy="4826158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33856" y="4986337"/>
            <a:ext cx="1948075" cy="704852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Our Idea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-123617" y="892624"/>
            <a:ext cx="68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Find a tunable-parameter which gives more higher hit ratio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58" y="3030409"/>
            <a:ext cx="3076814" cy="88254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54338" y="3030410"/>
            <a:ext cx="3241912" cy="971658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89" y="5119433"/>
            <a:ext cx="1795184" cy="438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38" y="1723991"/>
            <a:ext cx="3113408" cy="321271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54338" y="1656154"/>
            <a:ext cx="3241912" cy="389108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18519" y="2092605"/>
            <a:ext cx="19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1) Initial Value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7645" y="4044325"/>
            <a:ext cx="29338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2</a:t>
            </a:r>
            <a:r>
              <a:rPr lang="en-US" altLang="ko-KR" b="1" dirty="0" smtClean="0">
                <a:latin typeface="+mj-ea"/>
                <a:ea typeface="+mj-ea"/>
              </a:rPr>
              <a:t>) Adaptive Re-Sizing</a:t>
            </a:r>
          </a:p>
          <a:p>
            <a:pPr algn="ctr"/>
            <a:r>
              <a:rPr lang="en-US" altLang="ko-KR" sz="2100" b="1" dirty="0" smtClean="0">
                <a:latin typeface="+mj-ea"/>
                <a:ea typeface="+mj-ea"/>
              </a:rPr>
              <a:t>(=Learning Rate)</a:t>
            </a:r>
            <a:endParaRPr lang="ko-KR" altLang="en-US" sz="21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61" y="5691189"/>
            <a:ext cx="348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en-US" altLang="ko-KR" b="1" dirty="0" smtClean="0">
                <a:latin typeface="+mj-ea"/>
                <a:ea typeface="+mj-ea"/>
              </a:rPr>
              <a:t>) Size Limit of LRU Portion 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22030" y="1431353"/>
            <a:ext cx="18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p</a:t>
            </a:r>
            <a:r>
              <a:rPr lang="en-US" altLang="ko-KR" b="1" dirty="0" smtClean="0">
                <a:latin typeface="+mj-ea"/>
                <a:ea typeface="+mj-ea"/>
              </a:rPr>
              <a:t>=0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2030" y="1970082"/>
            <a:ext cx="18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p=c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996250" y="1656154"/>
            <a:ext cx="2078537" cy="194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3"/>
          </p:cNvCxnSpPr>
          <p:nvPr/>
        </p:nvCxnSpPr>
        <p:spPr>
          <a:xfrm>
            <a:off x="3996250" y="1850708"/>
            <a:ext cx="2029608" cy="363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76791" y="2636344"/>
            <a:ext cx="18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+2, -2 (CONST)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041163" y="3175073"/>
                <a:ext cx="185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𝒍𝒐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  <a:ea typeface="+mj-ea"/>
                      </a:rPr>
                      <m:t>𝜹</m:t>
                    </m:r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 (LOG)</a:t>
                </a:r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163" y="3175073"/>
                <a:ext cx="185491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891950" y="3728287"/>
                <a:ext cx="1854912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e>
                      <m:sup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+mj-ea"/>
                          </a:rPr>
                          <m:t>𝜹</m:t>
                        </m:r>
                      </m:sup>
                    </m:sSup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 (EXP)</a:t>
                </a:r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50" y="3728287"/>
                <a:ext cx="1854912" cy="380104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25" idx="3"/>
            <a:endCxn id="41" idx="1"/>
          </p:cNvCxnSpPr>
          <p:nvPr/>
        </p:nvCxnSpPr>
        <p:spPr>
          <a:xfrm flipV="1">
            <a:off x="3996250" y="2821010"/>
            <a:ext cx="1980541" cy="69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5" idx="3"/>
          </p:cNvCxnSpPr>
          <p:nvPr/>
        </p:nvCxnSpPr>
        <p:spPr>
          <a:xfrm flipV="1">
            <a:off x="3996250" y="3359739"/>
            <a:ext cx="2213253" cy="15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5" idx="3"/>
          </p:cNvCxnSpPr>
          <p:nvPr/>
        </p:nvCxnSpPr>
        <p:spPr>
          <a:xfrm>
            <a:off x="3996250" y="3516239"/>
            <a:ext cx="2213253" cy="378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808450" y="4211945"/>
                <a:ext cx="1854912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𝒄</m:t>
                    </m:r>
                  </m:oMath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50" y="4211945"/>
                <a:ext cx="1854912" cy="508537"/>
              </a:xfrm>
              <a:prstGeom prst="rect">
                <a:avLst/>
              </a:prstGeom>
              <a:blipFill>
                <a:blip r:embed="rId7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808450" y="4668030"/>
                <a:ext cx="1854912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𝒄</m:t>
                    </m:r>
                  </m:oMath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50" y="4668030"/>
                <a:ext cx="1854912" cy="508537"/>
              </a:xfrm>
              <a:prstGeom prst="rect">
                <a:avLst/>
              </a:prstGeom>
              <a:blipFill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808450" y="5124115"/>
                <a:ext cx="1854912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𝟒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𝒄</m:t>
                    </m:r>
                  </m:oMath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50" y="5124115"/>
                <a:ext cx="1854912" cy="508537"/>
              </a:xfrm>
              <a:prstGeom prst="rect">
                <a:avLst/>
              </a:prstGeom>
              <a:blipFill>
                <a:blip r:embed="rId9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808450" y="5621586"/>
                <a:ext cx="1854912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atin typeface="+mj-ea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𝟓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𝒄</m:t>
                    </m:r>
                  </m:oMath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50" y="5621586"/>
                <a:ext cx="1854912" cy="508537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>
            <a:stCxn id="28" idx="3"/>
          </p:cNvCxnSpPr>
          <p:nvPr/>
        </p:nvCxnSpPr>
        <p:spPr>
          <a:xfrm flipV="1">
            <a:off x="3281931" y="4499014"/>
            <a:ext cx="2824272" cy="83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3"/>
          </p:cNvCxnSpPr>
          <p:nvPr/>
        </p:nvCxnSpPr>
        <p:spPr>
          <a:xfrm flipV="1">
            <a:off x="3281931" y="4925486"/>
            <a:ext cx="2896964" cy="41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8" idx="3"/>
          </p:cNvCxnSpPr>
          <p:nvPr/>
        </p:nvCxnSpPr>
        <p:spPr>
          <a:xfrm>
            <a:off x="3281931" y="5338763"/>
            <a:ext cx="2912268" cy="4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3"/>
          </p:cNvCxnSpPr>
          <p:nvPr/>
        </p:nvCxnSpPr>
        <p:spPr>
          <a:xfrm>
            <a:off x="3281931" y="5338763"/>
            <a:ext cx="2824272" cy="537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195019" y="4409108"/>
                <a:ext cx="185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19" y="4409108"/>
                <a:ext cx="1854912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195019" y="4836397"/>
                <a:ext cx="185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19" y="4836397"/>
                <a:ext cx="1854912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214818" y="5281725"/>
                <a:ext cx="185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18" y="5281725"/>
                <a:ext cx="1854912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225627" y="5756215"/>
                <a:ext cx="185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2100" b="1" dirty="0">
                  <a:solidFill>
                    <a:srgbClr val="FFC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627" y="5756215"/>
                <a:ext cx="1854912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/>
          <p:cNvCxnSpPr/>
          <p:nvPr/>
        </p:nvCxnSpPr>
        <p:spPr>
          <a:xfrm>
            <a:off x="5808450" y="2505992"/>
            <a:ext cx="3127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808450" y="4096276"/>
            <a:ext cx="3127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195019" y="4102365"/>
                <a:ext cx="1854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𝑳𝑹𝑼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: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𝑳𝑭𝑼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19" y="4102365"/>
                <a:ext cx="185491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57" grpId="0"/>
      <p:bldP spid="58" grpId="0"/>
      <p:bldP spid="59" grpId="0"/>
      <p:bldP spid="60" grpId="0"/>
      <p:bldP spid="74" grpId="0"/>
      <p:bldP spid="75" grpId="0"/>
      <p:bldP spid="76" grpId="0"/>
      <p:bldP spid="77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7123" y="1816940"/>
            <a:ext cx="8334726" cy="2631490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Design - Traces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35621" y="901456"/>
            <a:ext cx="42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Real-Life benchmark disk I/O traces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123" y="1816940"/>
            <a:ext cx="88359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EXCH : MS Exchange Server (mail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DAP-DS : Display ads platform data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MSN : MSN metadata and file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RAD-AS : remote-access authentication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RAD-ES : </a:t>
            </a:r>
            <a:r>
              <a:rPr lang="en-US" altLang="ko-KR" sz="2100" b="1" dirty="0" smtClean="0">
                <a:latin typeface="+mj-ea"/>
              </a:rPr>
              <a:t>remote-access back-end SQL server</a:t>
            </a:r>
            <a:endParaRPr lang="en-US" altLang="ko-KR" sz="21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HOMES : NFS server from FIU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WEB-VM : Virtual machine traces on running 2 web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MAIL : Mail server from FIU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41110" y="4790078"/>
            <a:ext cx="4566207" cy="1377339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en-US" altLang="ko-KR" sz="3200" dirty="0" smtClean="0">
                <a:solidFill>
                  <a:srgbClr val="FF0000"/>
                </a:solidFill>
                <a:latin typeface="+mj-ea"/>
                <a:ea typeface="+mj-ea"/>
              </a:rPr>
              <a:t>ummary : Diverse, Realistic Disk I/O traces</a:t>
            </a:r>
            <a:endParaRPr lang="ko-KR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590" y="2106911"/>
            <a:ext cx="1419573" cy="9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Design 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3" y="2103094"/>
            <a:ext cx="5739205" cy="32723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448822" y="901456"/>
            <a:ext cx="42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Parsing Disk I/O Trace Result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10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Methodology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0" y="3027691"/>
            <a:ext cx="1371111" cy="216898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90291" y="5187563"/>
            <a:ext cx="185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Real-world</a:t>
            </a:r>
          </a:p>
          <a:p>
            <a:pPr algn="ctr"/>
            <a:r>
              <a:rPr lang="en-US" altLang="ko-KR" b="1" dirty="0" smtClean="0">
                <a:latin typeface="+mj-ea"/>
                <a:ea typeface="+mj-ea"/>
              </a:rPr>
              <a:t>Disk I/O traces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529167" y="901456"/>
            <a:ext cx="42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Cache </a:t>
            </a:r>
            <a:r>
              <a:rPr lang="en-US" altLang="ko-KR" b="1" dirty="0">
                <a:latin typeface="+mj-ea"/>
                <a:ea typeface="+mj-ea"/>
              </a:rPr>
              <a:t>B</a:t>
            </a:r>
            <a:r>
              <a:rPr lang="en-US" altLang="ko-KR" b="1" dirty="0" smtClean="0">
                <a:latin typeface="+mj-ea"/>
                <a:ea typeface="+mj-ea"/>
              </a:rPr>
              <a:t>ehavior Simulation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98011" y="1322693"/>
            <a:ext cx="2087625" cy="4826158"/>
            <a:chOff x="3432540" y="1315208"/>
            <a:chExt cx="2087625" cy="4826158"/>
          </a:xfrm>
        </p:grpSpPr>
        <p:sp>
          <p:nvSpPr>
            <p:cNvPr id="64" name="직사각형 63"/>
            <p:cNvSpPr/>
            <p:nvPr/>
          </p:nvSpPr>
          <p:spPr>
            <a:xfrm>
              <a:off x="3432540" y="1315208"/>
              <a:ext cx="2023253" cy="48261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16040" y="1424320"/>
              <a:ext cx="185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+mj-ea"/>
                  <a:ea typeface="+mj-ea"/>
                </a:rPr>
                <a:t>p</a:t>
              </a:r>
              <a:r>
                <a:rPr lang="en-US" altLang="ko-KR" b="1" dirty="0" smtClean="0">
                  <a:latin typeface="+mj-ea"/>
                  <a:ea typeface="+mj-ea"/>
                </a:rPr>
                <a:t>=0</a:t>
              </a:r>
              <a:endParaRPr lang="ko-KR" altLang="en-US" sz="21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6103" y="1903274"/>
              <a:ext cx="185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p=c</a:t>
              </a:r>
              <a:endParaRPr lang="ko-KR" altLang="en-US" sz="21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00881" y="2545251"/>
              <a:ext cx="185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+2, -2 (CONST)</a:t>
              </a:r>
              <a:endParaRPr lang="ko-KR" altLang="en-US" sz="21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665253" y="3083980"/>
                  <a:ext cx="1854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𝒍𝒐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ko-KR" altLang="en-US" b="1" i="1" smtClean="0">
                          <a:latin typeface="Cambria Math" panose="02040503050406030204" pitchFamily="18" charset="0"/>
                          <a:ea typeface="+mj-ea"/>
                        </a:rPr>
                        <m:t>𝜹</m:t>
                      </m:r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 (LOG)</a:t>
                  </a:r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253" y="3083980"/>
                  <a:ext cx="185491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516040" y="3637194"/>
                  <a:ext cx="1854912" cy="380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  <m:sup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𝜹</m:t>
                          </m:r>
                        </m:sup>
                      </m:sSup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 (EXP)</a:t>
                  </a:r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40" y="3637194"/>
                  <a:ext cx="1854912" cy="380104"/>
                </a:xfrm>
                <a:prstGeom prst="rect">
                  <a:avLst/>
                </a:prstGeom>
                <a:blipFill>
                  <a:blip r:embed="rId4"/>
                  <a:stretch>
                    <a:fillRect t="-8065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432540" y="4120852"/>
                  <a:ext cx="1854912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𝒎𝒂𝒙</m:t>
                          </m:r>
                        </m:sub>
                      </m:sSub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a14:m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540" y="4120852"/>
                  <a:ext cx="1854912" cy="508537"/>
                </a:xfrm>
                <a:prstGeom prst="rect">
                  <a:avLst/>
                </a:prstGeom>
                <a:blipFill>
                  <a:blip r:embed="rId5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432540" y="4576937"/>
                  <a:ext cx="1854912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𝒎𝒂𝒙</m:t>
                          </m:r>
                        </m:sub>
                      </m:sSub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a14:m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540" y="4576937"/>
                  <a:ext cx="1854912" cy="508537"/>
                </a:xfrm>
                <a:prstGeom prst="rect">
                  <a:avLst/>
                </a:prstGeom>
                <a:blipFill>
                  <a:blip r:embed="rId6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432540" y="5033022"/>
                  <a:ext cx="1854912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𝒎𝒂𝒙</m:t>
                          </m:r>
                        </m:sub>
                      </m:sSub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a14:m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540" y="5033022"/>
                  <a:ext cx="1854912" cy="508537"/>
                </a:xfrm>
                <a:prstGeom prst="rect">
                  <a:avLst/>
                </a:prstGeom>
                <a:blipFill>
                  <a:blip r:embed="rId7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432540" y="5530493"/>
                  <a:ext cx="1854912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𝒎𝒂𝒙</m:t>
                          </m:r>
                        </m:sub>
                      </m:sSub>
                    </m:oMath>
                  </a14:m>
                  <a:r>
                    <a:rPr lang="en-US" altLang="ko-KR" b="1" dirty="0" smtClean="0">
                      <a:latin typeface="+mj-ea"/>
                      <a:ea typeface="+mj-ea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a14:m>
                  <a:endParaRPr lang="ko-KR" altLang="en-US" sz="2100" b="1" dirty="0">
                    <a:solidFill>
                      <a:srgbClr val="FFC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540" y="5530493"/>
                  <a:ext cx="1854912" cy="508537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-177656" y="1618736"/>
            <a:ext cx="280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Page-size : 4KB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b="1" dirty="0" smtClean="0">
                <a:latin typeface="+mj-ea"/>
                <a:ea typeface="+mj-ea"/>
              </a:rPr>
              <a:t>Disk Cache : 256MB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895870" y="2335969"/>
            <a:ext cx="661888" cy="671114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371" y="1322693"/>
            <a:ext cx="2278885" cy="4826158"/>
          </a:xfrm>
          <a:prstGeom prst="rect">
            <a:avLst/>
          </a:prstGeom>
          <a:solidFill>
            <a:srgbClr val="FFFFFF">
              <a:alpha val="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66" idx="3"/>
            <a:endCxn id="64" idx="1"/>
          </p:cNvCxnSpPr>
          <p:nvPr/>
        </p:nvCxnSpPr>
        <p:spPr>
          <a:xfrm>
            <a:off x="2366256" y="3735772"/>
            <a:ext cx="1431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4" idx="3"/>
          </p:cNvCxnSpPr>
          <p:nvPr/>
        </p:nvCxnSpPr>
        <p:spPr>
          <a:xfrm>
            <a:off x="5821264" y="3735772"/>
            <a:ext cx="1260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88179" y="3807719"/>
            <a:ext cx="161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ARC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52923" y="3790707"/>
            <a:ext cx="161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After-</a:t>
            </a:r>
            <a:r>
              <a:rPr lang="en-US" altLang="ko-KR" b="1" dirty="0" smtClean="0">
                <a:latin typeface="+mj-ea"/>
                <a:ea typeface="+mj-ea"/>
              </a:rPr>
              <a:t>ARC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77141" y="3533027"/>
            <a:ext cx="21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Higher </a:t>
            </a:r>
            <a:r>
              <a:rPr lang="en-US" altLang="ko-KR" b="1" dirty="0" smtClean="0">
                <a:latin typeface="+mj-ea"/>
                <a:ea typeface="+mj-ea"/>
              </a:rPr>
              <a:t>Hit Ratio!</a:t>
            </a:r>
            <a:endParaRPr lang="ko-KR" altLang="en-US" sz="21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95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65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Evaluation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309"/>
            <a:ext cx="9039544" cy="153645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1209476" y="1629771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72976" y="1935209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018508" y="162290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885820" y="162290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914999" y="1934492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893635" y="1934492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08966" y="1629771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87602" y="162290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8076" y="3101613"/>
            <a:ext cx="88359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Minor Difference</a:t>
            </a:r>
            <a:endParaRPr lang="en-US" altLang="ko-KR" sz="21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>
                <a:latin typeface="+mj-ea"/>
                <a:ea typeface="+mj-ea"/>
              </a:rPr>
              <a:t>p</a:t>
            </a:r>
            <a:r>
              <a:rPr lang="en-US" altLang="ko-KR" sz="2100" b="1" dirty="0" smtClean="0">
                <a:latin typeface="+mj-ea"/>
                <a:ea typeface="+mj-ea"/>
              </a:rPr>
              <a:t>=0 wins up to 2% on RAD-AS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p=0 -&gt; good-choice</a:t>
            </a:r>
            <a:endParaRPr lang="en-US" altLang="ko-KR" sz="21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4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860" y="97875"/>
            <a:ext cx="8794751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altLang="ko-KR" sz="2800" dirty="0" smtClean="0"/>
              <a:t>Evaluation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0" y="956247"/>
            <a:ext cx="8689351" cy="251370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530855" y="2010284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03170" y="134282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5373" y="2010284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36846" y="134282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43069" y="2351776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018684" y="1342825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340" y="2310789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986236" y="2010284"/>
            <a:ext cx="569047" cy="405630"/>
          </a:xfrm>
          <a:prstGeom prst="ellipse">
            <a:avLst/>
          </a:prstGeom>
          <a:solidFill>
            <a:srgbClr val="FFFFFF">
              <a:alpha val="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7931" y="3762665"/>
            <a:ext cx="88359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Big-Difference on Many trace</a:t>
            </a:r>
            <a:endParaRPr lang="en-US" altLang="ko-KR" sz="2100" b="1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Worst-case always occurs in (1:5) or (5:1)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latin typeface="+mj-ea"/>
                <a:ea typeface="+mj-ea"/>
              </a:rPr>
              <a:t>Best-case sometimes occurs in (1:2) or (2:1) -&gt; not all workloads!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p=c (always above the average)-&gt; best-choice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Finding 1 : ARC performs well better than LRU! </a:t>
            </a:r>
            <a:r>
              <a:rPr lang="en-US" altLang="ko-KR" sz="2100" b="1" dirty="0" smtClean="0">
                <a:solidFill>
                  <a:srgbClr val="FF0000"/>
                </a:solidFill>
                <a:latin typeface="+mj-ea"/>
                <a:ea typeface="+mj-ea"/>
              </a:rPr>
              <a:t>(see (5:1) case)</a:t>
            </a:r>
            <a:endParaRPr lang="en-US" altLang="ko-KR" sz="21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6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405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Helvetica Light</vt:lpstr>
      <vt:lpstr>HY헤드라인M</vt:lpstr>
      <vt:lpstr>맑은 고딕</vt:lpstr>
      <vt:lpstr>Arial</vt:lpstr>
      <vt:lpstr>Calibri</vt:lpstr>
      <vt:lpstr>Cambria Math</vt:lpstr>
      <vt:lpstr>Helvetica</vt:lpstr>
      <vt:lpstr>Office Theme</vt:lpstr>
      <vt:lpstr>After ARC : Verification about “Self-Tunable”</vt:lpstr>
      <vt:lpstr>PowerPoint 프레젠테이션</vt:lpstr>
      <vt:lpstr>Motivation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Eun Cho</dc:creator>
  <cp:lastModifiedBy>Jeong Jaehwan</cp:lastModifiedBy>
  <cp:revision>427</cp:revision>
  <cp:lastPrinted>2018-11-29T01:55:20Z</cp:lastPrinted>
  <dcterms:created xsi:type="dcterms:W3CDTF">2018-02-08T14:06:09Z</dcterms:created>
  <dcterms:modified xsi:type="dcterms:W3CDTF">2019-06-17T21:48:45Z</dcterms:modified>
</cp:coreProperties>
</file>