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5"/>
    <p:restoredTop sz="94683"/>
  </p:normalViewPr>
  <p:slideViewPr>
    <p:cSldViewPr snapToGrid="0">
      <p:cViewPr>
        <p:scale>
          <a:sx n="78" d="100"/>
          <a:sy n="78" d="100"/>
        </p:scale>
        <p:origin x="456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F17D2-B9B5-CC46-8BB5-55048CF91488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7A755-3E36-9944-80C4-4C31F347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7A755-3E36-9944-80C4-4C31F34744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8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1ADC-97B6-04E6-5476-01E37E32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93714-E7AB-538C-381D-FACC23B0B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21747-E0D9-9841-E42C-B0ED243C6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9E606-085D-8751-DDE3-5F688E33A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7A755-3E36-9944-80C4-4C31F3474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5D9A-E676-2474-66AA-9E08738E1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B791F-85E7-8E06-B007-E99525D96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2CDB-7126-A837-82FF-4613E6F9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CA18-7D04-99D5-58BD-C40F4466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BFF8-3046-4FA3-0626-AC938EAC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AEA0-0717-A330-C231-5F185074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8C95B-5EA2-58D7-E84B-EDD89EC36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5B99-9B6A-9625-6CCA-77FCEBAC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AF98-72F7-0F88-0245-B5568B241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6129-52C0-129E-C49B-F28DA60D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4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7C4F9-3637-E87F-D03C-4258DEAF8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C1C7-AA06-9847-5C7C-5446EE2CF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2871C-4697-B8B8-3870-DE3F246E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5197-36AB-30C2-7030-43FBD6B7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E4AD-FCEF-AE34-6A2E-20AE2869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6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5699-AFC5-5A34-F47E-D6D6F59F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9AD6-ED03-B05E-3EC8-CB275A3D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AF90A-FF81-C3BA-DCDF-6199C8B9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0EC5-0887-B10C-E0B3-D4B92303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BA69-C508-DF53-87F7-DE2531EE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6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70EB9-46DD-126E-5C87-7F57C65C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A8F3-1497-0A41-87AF-AD14AFEA6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1ECB-CBDD-323A-90F5-82DC9EDA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FB39-4809-71A7-8131-F5659C9C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4A037-D02D-EA63-DE49-3E9E3672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3D0-947C-8B0E-C2F4-67BC1BA7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8127-AE32-F55F-8CB8-7477524F5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CA63E-1FB0-8CC7-5F15-EF684CFA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FF125-5B01-764D-22AE-FFAADCE39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7B436-254C-3C1E-BBF5-392BBD7D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C9AB3-1FCB-7483-81FD-931A0F54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5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72D6B-FD1D-BFC0-B3CF-0EDAC7EE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DEA0-0A85-C260-95B8-73F283605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A5FCE-EABC-88F5-DC50-2E10F9AF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9F09-AAC1-8E49-17DC-40BCF35BD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F09BF-19A0-D76E-3F71-30D6F60D0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2A6FF-3427-199A-48CB-9453C8FB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4EFB3-9937-357D-8DA4-BEF92488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DA8FA-AEF8-0ECA-10C8-F0E029B6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FF1B-D1D1-3475-FA35-CB4F2289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CA7AB-8822-EAFD-F6AA-C73A3428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6D6A-EAC6-6E6B-92A8-A546AD5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73EEE-85A2-BF07-ED6B-0EFAE561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9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D4980-8E96-BFFD-17CC-CE573FAC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4E846-6A91-17C1-3059-6A9DC137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91507-A5F6-8825-55A3-51BFEB17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EC6A-30CF-FBC4-D2DF-D62A27C3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288-7232-099E-8BB3-C5EE0D1C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8C1F8-AF30-1A02-FB28-32708EF70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07EDB-43D0-9808-B3D8-8FA010FC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FFC12-6076-9D7C-0044-3EA8B847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940FC-55C0-75FD-51B1-0C7CB81A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E0F5-A20D-6FA4-2C8A-3751F069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DFAE7-0CB2-2440-B3A9-824E4F71E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40E24-400D-2238-A00C-AF27B81D5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C90F-FFFD-99CB-7BEF-64820B5D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D2D14-65D9-83CE-5E64-A951661F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8087C-220D-2EFA-24FF-FB99E4DF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D4583-C8E7-49A3-60AD-E062C989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1CB56-A63B-00B5-A91B-C4275AA3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1C97-3F20-6D6D-1EF9-533F64BF7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C23F3-4BE6-6945-86EF-170A3395878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59A3-E5B5-8985-FFDC-CCC5925F9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5DAB-286B-131E-C27A-5A18BCEF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C46B9-56FE-B44F-8E8F-5517DEDC6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FA54-717F-4DCE-ECB8-769B0B06C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178" y="3163330"/>
            <a:ext cx="6965092" cy="824470"/>
          </a:xfrm>
        </p:spPr>
        <p:txBody>
          <a:bodyPr>
            <a:normAutofit fontScale="90000"/>
          </a:bodyPr>
          <a:lstStyle/>
          <a:p>
            <a:pPr algn="l"/>
            <a:r>
              <a:rPr lang="en-US" sz="4500" b="1" i="0" dirty="0">
                <a:solidFill>
                  <a:srgbClr val="222222"/>
                </a:solidFill>
                <a:effectLst/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Vending Machine Assignment </a:t>
            </a:r>
            <a:endParaRPr lang="en-US" sz="4500" b="1" dirty="0">
              <a:latin typeface="Spoqa Han Sans Neo Bold" panose="020B0500000000000000" pitchFamily="34" charset="-128"/>
              <a:ea typeface="Spoqa Han Sans Neo Bold" panose="020B05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D4FEA-FBD0-6010-3222-7D66E6121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178" y="4294016"/>
            <a:ext cx="6965092" cy="512762"/>
          </a:xfrm>
        </p:spPr>
        <p:txBody>
          <a:bodyPr/>
          <a:lstStyle/>
          <a:p>
            <a:pPr algn="l"/>
            <a:r>
              <a:rPr lang="ko-KR" altLang="en-US" sz="24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정희영</a:t>
            </a:r>
            <a:r>
              <a:rPr lang="en-US" altLang="ko-KR" sz="2400" dirty="0"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| </a:t>
            </a:r>
            <a:r>
              <a:rPr lang="en-US" altLang="ko-KR" sz="2400" dirty="0"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HeuiYeong Brian Jeong</a:t>
            </a:r>
            <a:endParaRPr lang="en-US" dirty="0"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6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F93B-7DAD-195A-DE3E-3446E677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A4AE-DCC5-157F-77BC-D7CBEF2D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25" y="407773"/>
            <a:ext cx="7638534" cy="457200"/>
          </a:xfrm>
        </p:spPr>
        <p:txBody>
          <a:bodyPr>
            <a:normAutofit/>
          </a:bodyPr>
          <a:lstStyle/>
          <a:p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자판기 다이어그램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|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</a:t>
            </a: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Vending Machine Diagram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A37BF-3806-D942-46E5-8FAC6F75A656}"/>
              </a:ext>
            </a:extLst>
          </p:cNvPr>
          <p:cNvSpPr/>
          <p:nvPr/>
        </p:nvSpPr>
        <p:spPr>
          <a:xfrm>
            <a:off x="516925" y="1154197"/>
            <a:ext cx="1300513" cy="389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시작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214F7-EFA6-08AF-A327-DD35CE2C6F76}"/>
              </a:ext>
            </a:extLst>
          </p:cNvPr>
          <p:cNvSpPr/>
          <p:nvPr/>
        </p:nvSpPr>
        <p:spPr>
          <a:xfrm>
            <a:off x="516922" y="1784160"/>
            <a:ext cx="1300513" cy="3892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결제수단선택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02B579-31A8-E2FA-8FE4-ED53EB382E11}"/>
              </a:ext>
            </a:extLst>
          </p:cNvPr>
          <p:cNvSpPr/>
          <p:nvPr/>
        </p:nvSpPr>
        <p:spPr>
          <a:xfrm>
            <a:off x="516922" y="2414123"/>
            <a:ext cx="1300513" cy="389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현금 선택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7C942B-6E1E-0150-51B5-BACBBB05A1AB}"/>
              </a:ext>
            </a:extLst>
          </p:cNvPr>
          <p:cNvSpPr/>
          <p:nvPr/>
        </p:nvSpPr>
        <p:spPr>
          <a:xfrm>
            <a:off x="2105249" y="1781808"/>
            <a:ext cx="1300513" cy="389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선택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5E9C7-2510-9DB9-07EF-088702E3E8C7}"/>
              </a:ext>
            </a:extLst>
          </p:cNvPr>
          <p:cNvSpPr/>
          <p:nvPr/>
        </p:nvSpPr>
        <p:spPr>
          <a:xfrm>
            <a:off x="516920" y="4726528"/>
            <a:ext cx="1300513" cy="389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구매 성공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363BE4-47E5-28CC-75BF-5EFF0CA8430C}"/>
              </a:ext>
            </a:extLst>
          </p:cNvPr>
          <p:cNvSpPr/>
          <p:nvPr/>
        </p:nvSpPr>
        <p:spPr>
          <a:xfrm>
            <a:off x="9969848" y="3050308"/>
            <a:ext cx="1705232" cy="3892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구매 실패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032383-0571-8F66-EBA6-3719901BA6F8}"/>
              </a:ext>
            </a:extLst>
          </p:cNvPr>
          <p:cNvSpPr/>
          <p:nvPr/>
        </p:nvSpPr>
        <p:spPr>
          <a:xfrm>
            <a:off x="516919" y="5363904"/>
            <a:ext cx="1300513" cy="457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음료 제공</a:t>
            </a:r>
            <a:endParaRPr lang="en-US" altLang="ko-KR" sz="1200" dirty="0"/>
          </a:p>
          <a:p>
            <a:pPr algn="ctr"/>
            <a:r>
              <a:rPr lang="ko-KR" altLang="en-US" sz="1200" dirty="0"/>
              <a:t>잔돈 </a:t>
            </a:r>
            <a:r>
              <a:rPr lang="en-US" altLang="ko-KR" sz="1200" dirty="0"/>
              <a:t>/</a:t>
            </a:r>
            <a:r>
              <a:rPr lang="ko-KR" altLang="en-US" sz="1200" dirty="0"/>
              <a:t> 카드 반환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159CAD-ED29-7F3E-C0F8-45BF7A6ED23C}"/>
              </a:ext>
            </a:extLst>
          </p:cNvPr>
          <p:cNvSpPr/>
          <p:nvPr/>
        </p:nvSpPr>
        <p:spPr>
          <a:xfrm>
            <a:off x="516920" y="3037672"/>
            <a:ext cx="1300513" cy="389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현금 입금</a:t>
            </a:r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B78656-B2F8-794D-3E4C-65BAB5B650F1}"/>
              </a:ext>
            </a:extLst>
          </p:cNvPr>
          <p:cNvSpPr/>
          <p:nvPr/>
        </p:nvSpPr>
        <p:spPr>
          <a:xfrm>
            <a:off x="2105249" y="3037672"/>
            <a:ext cx="1300513" cy="389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현금잔고부족</a:t>
            </a:r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D24593-80F6-153A-857D-726F3F79D5B0}"/>
              </a:ext>
            </a:extLst>
          </p:cNvPr>
          <p:cNvSpPr/>
          <p:nvPr/>
        </p:nvSpPr>
        <p:spPr>
          <a:xfrm>
            <a:off x="3693576" y="3037672"/>
            <a:ext cx="1300513" cy="389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잔고 없음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AEDC1C-DCD9-2F11-559B-D14E94106D6C}"/>
              </a:ext>
            </a:extLst>
          </p:cNvPr>
          <p:cNvSpPr/>
          <p:nvPr/>
        </p:nvSpPr>
        <p:spPr>
          <a:xfrm>
            <a:off x="9969848" y="4275708"/>
            <a:ext cx="1705232" cy="3892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잔돈 </a:t>
            </a:r>
            <a:r>
              <a:rPr lang="en-US" altLang="ko-KR" sz="1200" dirty="0"/>
              <a:t>/</a:t>
            </a:r>
            <a:r>
              <a:rPr lang="ko-KR" altLang="en-US" sz="1200" dirty="0"/>
              <a:t> 카드 반환</a:t>
            </a:r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0ACBB73-C240-C58D-3ABC-16D478CD7535}"/>
              </a:ext>
            </a:extLst>
          </p:cNvPr>
          <p:cNvSpPr/>
          <p:nvPr/>
        </p:nvSpPr>
        <p:spPr>
          <a:xfrm>
            <a:off x="3693576" y="1778140"/>
            <a:ext cx="1300513" cy="3892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결제</a:t>
            </a:r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C41249-2176-7FF4-B29D-8D0F3A81D19D}"/>
              </a:ext>
            </a:extLst>
          </p:cNvPr>
          <p:cNvSpPr/>
          <p:nvPr/>
        </p:nvSpPr>
        <p:spPr>
          <a:xfrm>
            <a:off x="5281867" y="1778140"/>
            <a:ext cx="1300513" cy="389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카드승인여부</a:t>
            </a:r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21A06C-D979-0DAD-664D-00AA53502CD1}"/>
              </a:ext>
            </a:extLst>
          </p:cNvPr>
          <p:cNvSpPr/>
          <p:nvPr/>
        </p:nvSpPr>
        <p:spPr>
          <a:xfrm>
            <a:off x="516920" y="3655202"/>
            <a:ext cx="1300513" cy="38923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음료 선택</a:t>
            </a:r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BDEA0A-A36E-A8F1-DDB7-24496CE53586}"/>
              </a:ext>
            </a:extLst>
          </p:cNvPr>
          <p:cNvSpPr/>
          <p:nvPr/>
        </p:nvSpPr>
        <p:spPr>
          <a:xfrm>
            <a:off x="6890309" y="1789093"/>
            <a:ext cx="1300513" cy="389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카드결제거절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A228D1-BF36-6795-D7E7-CB62DE584C66}"/>
              </a:ext>
            </a:extLst>
          </p:cNvPr>
          <p:cNvSpPr/>
          <p:nvPr/>
        </p:nvSpPr>
        <p:spPr>
          <a:xfrm>
            <a:off x="2105248" y="3655202"/>
            <a:ext cx="1300513" cy="389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선택음료</a:t>
            </a:r>
            <a:endParaRPr lang="en-US" altLang="ko-KR" sz="1200" dirty="0"/>
          </a:p>
          <a:p>
            <a:pPr algn="ctr"/>
            <a:r>
              <a:rPr lang="ko-KR" altLang="en-US" sz="1200" dirty="0"/>
              <a:t>재고부족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DB0BF7-C5E9-0E6A-4F5C-C2A9800B41F5}"/>
              </a:ext>
            </a:extLst>
          </p:cNvPr>
          <p:cNvSpPr/>
          <p:nvPr/>
        </p:nvSpPr>
        <p:spPr>
          <a:xfrm>
            <a:off x="2105247" y="1146894"/>
            <a:ext cx="1300513" cy="389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기계 고장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811C10-2F21-7FC8-A10D-963C676D5C89}"/>
              </a:ext>
            </a:extLst>
          </p:cNvPr>
          <p:cNvSpPr txBox="1"/>
          <p:nvPr/>
        </p:nvSpPr>
        <p:spPr>
          <a:xfrm>
            <a:off x="9330333" y="1963343"/>
            <a:ext cx="1512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결제 불가 이유</a:t>
            </a:r>
            <a:endParaRPr lang="en-US" altLang="ko-KR" sz="1100" b="1" dirty="0"/>
          </a:p>
          <a:p>
            <a:pPr marL="342900" indent="-342900">
              <a:buAutoNum type="arabicPeriod"/>
            </a:pPr>
            <a:r>
              <a:rPr lang="ko-KR" altLang="en-US" sz="1100" dirty="0"/>
              <a:t>한도초과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분실카드</a:t>
            </a:r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sz="1100" dirty="0"/>
              <a:t>유효기간 지남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F2D384-3BF7-345A-D2BE-9EE34959B9D9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1817438" y="1341513"/>
            <a:ext cx="287809" cy="73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4E379B-0AF3-3103-C06B-B9A9A9DD2BCA}"/>
              </a:ext>
            </a:extLst>
          </p:cNvPr>
          <p:cNvCxnSpPr/>
          <p:nvPr/>
        </p:nvCxnSpPr>
        <p:spPr>
          <a:xfrm flipV="1">
            <a:off x="1817431" y="1969107"/>
            <a:ext cx="287809" cy="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660B36-04DD-48CD-684C-CB14A4938C8B}"/>
              </a:ext>
            </a:extLst>
          </p:cNvPr>
          <p:cNvCxnSpPr/>
          <p:nvPr/>
        </p:nvCxnSpPr>
        <p:spPr>
          <a:xfrm flipV="1">
            <a:off x="1817431" y="3241307"/>
            <a:ext cx="287809" cy="73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7321E5-BD12-C0E2-E88A-567E7BF4B70F}"/>
              </a:ext>
            </a:extLst>
          </p:cNvPr>
          <p:cNvCxnSpPr/>
          <p:nvPr/>
        </p:nvCxnSpPr>
        <p:spPr>
          <a:xfrm flipV="1">
            <a:off x="1817430" y="3845297"/>
            <a:ext cx="287809" cy="73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6B01F3-B455-B1E9-E6A3-774CEAF0E225}"/>
              </a:ext>
            </a:extLst>
          </p:cNvPr>
          <p:cNvCxnSpPr/>
          <p:nvPr/>
        </p:nvCxnSpPr>
        <p:spPr>
          <a:xfrm flipV="1">
            <a:off x="3405751" y="3237655"/>
            <a:ext cx="287809" cy="73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F767E-27BA-13E1-6909-A5781D752434}"/>
              </a:ext>
            </a:extLst>
          </p:cNvPr>
          <p:cNvCxnSpPr/>
          <p:nvPr/>
        </p:nvCxnSpPr>
        <p:spPr>
          <a:xfrm flipV="1">
            <a:off x="3405749" y="1969106"/>
            <a:ext cx="287809" cy="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7A31C8-005D-3BF7-DB1A-F1E234CCA558}"/>
              </a:ext>
            </a:extLst>
          </p:cNvPr>
          <p:cNvCxnSpPr/>
          <p:nvPr/>
        </p:nvCxnSpPr>
        <p:spPr>
          <a:xfrm flipV="1">
            <a:off x="4994058" y="1978963"/>
            <a:ext cx="287809" cy="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AA0BAB-C3FB-BEF5-9968-C49D7E45C57C}"/>
              </a:ext>
            </a:extLst>
          </p:cNvPr>
          <p:cNvCxnSpPr/>
          <p:nvPr/>
        </p:nvCxnSpPr>
        <p:spPr>
          <a:xfrm flipV="1">
            <a:off x="6602500" y="1976409"/>
            <a:ext cx="287809" cy="730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0BC855EB-A694-8E47-94F5-BB847AF58880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3405761" y="3244927"/>
            <a:ext cx="6564087" cy="60489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E9B6DA6-ABAF-4984-AA12-BBE4FDEE47D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167179" y="1543435"/>
            <a:ext cx="3" cy="24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98894C-F73A-2080-A44A-AC3E81A87E7A}"/>
              </a:ext>
            </a:extLst>
          </p:cNvPr>
          <p:cNvCxnSpPr/>
          <p:nvPr/>
        </p:nvCxnSpPr>
        <p:spPr>
          <a:xfrm flipH="1">
            <a:off x="1167171" y="2169949"/>
            <a:ext cx="3" cy="24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932890-8381-CAC3-B7D2-3257AE985279}"/>
              </a:ext>
            </a:extLst>
          </p:cNvPr>
          <p:cNvCxnSpPr/>
          <p:nvPr/>
        </p:nvCxnSpPr>
        <p:spPr>
          <a:xfrm flipH="1">
            <a:off x="1153698" y="2803821"/>
            <a:ext cx="3" cy="24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A9280-A996-4780-A45A-1F4871522B6C}"/>
              </a:ext>
            </a:extLst>
          </p:cNvPr>
          <p:cNvCxnSpPr>
            <a:cxnSpLocks/>
          </p:cNvCxnSpPr>
          <p:nvPr/>
        </p:nvCxnSpPr>
        <p:spPr>
          <a:xfrm flipH="1">
            <a:off x="1159806" y="3439546"/>
            <a:ext cx="3" cy="24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ABB027-5A5E-4A6E-D847-7DC5DACF0F8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167177" y="4044440"/>
            <a:ext cx="0" cy="68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AD9F6E-853F-95DA-B379-34B560A5983E}"/>
              </a:ext>
            </a:extLst>
          </p:cNvPr>
          <p:cNvCxnSpPr>
            <a:cxnSpLocks/>
          </p:cNvCxnSpPr>
          <p:nvPr/>
        </p:nvCxnSpPr>
        <p:spPr>
          <a:xfrm flipH="1">
            <a:off x="1153693" y="5115766"/>
            <a:ext cx="3" cy="24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7C02F-6A01-4B5E-DFC3-5F9B51C5B9A3}"/>
              </a:ext>
            </a:extLst>
          </p:cNvPr>
          <p:cNvSpPr/>
          <p:nvPr/>
        </p:nvSpPr>
        <p:spPr>
          <a:xfrm>
            <a:off x="2105246" y="4278857"/>
            <a:ext cx="1300513" cy="389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선택시간초과</a:t>
            </a:r>
            <a:endParaRPr lang="en-US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CECBC7-EFB3-A390-F5E2-1669F769032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167171" y="4470327"/>
            <a:ext cx="938075" cy="314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0A237436-F3B9-D0FE-2D08-32A87518A4E5}"/>
              </a:ext>
            </a:extLst>
          </p:cNvPr>
          <p:cNvCxnSpPr>
            <a:cxnSpLocks/>
            <a:stCxn id="47" idx="3"/>
            <a:endCxn id="20" idx="1"/>
          </p:cNvCxnSpPr>
          <p:nvPr/>
        </p:nvCxnSpPr>
        <p:spPr>
          <a:xfrm flipV="1">
            <a:off x="3405759" y="3244927"/>
            <a:ext cx="6564089" cy="122854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611E78-1D45-BFFD-1E9C-8252140515DE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>
            <a:off x="10822464" y="3439546"/>
            <a:ext cx="0" cy="836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8F4BA03-E667-C23D-F451-71CEEFFB6A7D}"/>
              </a:ext>
            </a:extLst>
          </p:cNvPr>
          <p:cNvSpPr/>
          <p:nvPr/>
        </p:nvSpPr>
        <p:spPr>
          <a:xfrm>
            <a:off x="5281867" y="2410674"/>
            <a:ext cx="1300513" cy="3892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카드결제성공</a:t>
            </a:r>
            <a:endParaRPr lang="en-US" sz="12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E9ECB2-1427-2512-B261-CFA0338223FD}"/>
              </a:ext>
            </a:extLst>
          </p:cNvPr>
          <p:cNvCxnSpPr/>
          <p:nvPr/>
        </p:nvCxnSpPr>
        <p:spPr>
          <a:xfrm flipH="1">
            <a:off x="5932123" y="2169948"/>
            <a:ext cx="3" cy="240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AF02B31D-05C4-C5B4-591E-012FA4F357EC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1817434" y="2799909"/>
            <a:ext cx="4112729" cy="2121237"/>
          </a:xfrm>
          <a:prstGeom prst="bentConnector3">
            <a:avLst>
              <a:gd name="adj1" fmla="val -5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A365C4F4-7FFB-A9EA-101B-0AE30A71394D}"/>
              </a:ext>
            </a:extLst>
          </p:cNvPr>
          <p:cNvCxnSpPr>
            <a:stCxn id="27" idx="0"/>
            <a:endCxn id="9" idx="3"/>
          </p:cNvCxnSpPr>
          <p:nvPr/>
        </p:nvCxnSpPr>
        <p:spPr>
          <a:xfrm rot="16200000" flipV="1">
            <a:off x="2072006" y="2354171"/>
            <a:ext cx="428930" cy="938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78E6137-94D0-8AAD-2E00-903E78504197}"/>
              </a:ext>
            </a:extLst>
          </p:cNvPr>
          <p:cNvSpPr txBox="1"/>
          <p:nvPr/>
        </p:nvSpPr>
        <p:spPr>
          <a:xfrm>
            <a:off x="2009379" y="2582373"/>
            <a:ext cx="1024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추가 입금</a:t>
            </a:r>
            <a:endParaRPr lang="en-US" altLang="ko-KR" sz="11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13C6E7F-B07C-0DC9-1EB6-912ED6A433D6}"/>
              </a:ext>
            </a:extLst>
          </p:cNvPr>
          <p:cNvCxnSpPr>
            <a:cxnSpLocks/>
          </p:cNvCxnSpPr>
          <p:nvPr/>
        </p:nvCxnSpPr>
        <p:spPr>
          <a:xfrm>
            <a:off x="4994089" y="3238153"/>
            <a:ext cx="4975759" cy="1263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4B2F96E5-D93E-546B-42F8-3C76062A10EE}"/>
              </a:ext>
            </a:extLst>
          </p:cNvPr>
          <p:cNvCxnSpPr>
            <a:stCxn id="16" idx="3"/>
            <a:endCxn id="20" idx="0"/>
          </p:cNvCxnSpPr>
          <p:nvPr/>
        </p:nvCxnSpPr>
        <p:spPr>
          <a:xfrm>
            <a:off x="8190822" y="1983712"/>
            <a:ext cx="2631642" cy="106659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5ABBE4-C7B9-A4DE-8686-33C0CFB05886}"/>
              </a:ext>
            </a:extLst>
          </p:cNvPr>
          <p:cNvCxnSpPr/>
          <p:nvPr/>
        </p:nvCxnSpPr>
        <p:spPr>
          <a:xfrm flipV="1">
            <a:off x="3558151" y="3390055"/>
            <a:ext cx="287809" cy="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98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6BD9E-8B6F-2CAD-572F-04603B8C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DA84-0250-9036-0D8C-D68EC1A7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25" y="407773"/>
            <a:ext cx="11223318" cy="457200"/>
          </a:xfrm>
        </p:spPr>
        <p:txBody>
          <a:bodyPr>
            <a:normAutofit fontScale="90000"/>
          </a:bodyPr>
          <a:lstStyle/>
          <a:p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Spoqa Han Sans Neo Bold" panose="020B0500000000000000" pitchFamily="34" charset="-128"/>
                <a:ea typeface="Spoqa Han Sans Neo Bold" panose="020B0500000000000000" pitchFamily="34" charset="-128"/>
              </a:rPr>
              <a:t>자판기 전제 조건 및 예외사항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|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  <a:latin typeface="Spoqa Han Sans Neo" panose="020B0500000000000000" pitchFamily="34" charset="-128"/>
                <a:ea typeface="Spoqa Han Sans Neo" panose="020B0500000000000000" pitchFamily="34" charset="-128"/>
              </a:rPr>
              <a:t> </a:t>
            </a:r>
            <a:r>
              <a:rPr lang="en-US" sz="2500" dirty="0">
                <a:solidFill>
                  <a:schemeClr val="accent3">
                    <a:lumMod val="7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Vending Machine</a:t>
            </a:r>
            <a:r>
              <a:rPr lang="ko-KR" altLang="en-US" sz="2500" dirty="0">
                <a:solidFill>
                  <a:schemeClr val="accent3">
                    <a:lumMod val="7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 </a:t>
            </a:r>
            <a:r>
              <a:rPr lang="en-US" altLang="ko-KR" sz="2500" dirty="0">
                <a:solidFill>
                  <a:schemeClr val="accent3">
                    <a:lumMod val="75000"/>
                  </a:schemeClr>
                </a:solidFill>
                <a:latin typeface="Spoqa Han Sans Neo Light" panose="020B0300000000000000" pitchFamily="34" charset="-128"/>
                <a:ea typeface="Spoqa Han Sans Neo Light" panose="020B0300000000000000" pitchFamily="34" charset="-128"/>
              </a:rPr>
              <a:t>condition and exceptional situation</a:t>
            </a:r>
            <a:endParaRPr lang="en-US" sz="2500" dirty="0">
              <a:solidFill>
                <a:schemeClr val="accent3">
                  <a:lumMod val="75000"/>
                </a:schemeClr>
              </a:solidFill>
              <a:latin typeface="Spoqa Han Sans Neo Light" panose="020B0300000000000000" pitchFamily="34" charset="-128"/>
              <a:ea typeface="Spoqa Han Sans Neo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55E63-AB5A-67BB-B6A0-6F5E24109F68}"/>
              </a:ext>
            </a:extLst>
          </p:cNvPr>
          <p:cNvSpPr txBox="1"/>
          <p:nvPr/>
        </p:nvSpPr>
        <p:spPr>
          <a:xfrm>
            <a:off x="516926" y="1044587"/>
            <a:ext cx="630841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/>
              <a:t>자판기에서 사용자가 음료를 구매하는 메커니즘을 다이어그램으로 표현</a:t>
            </a: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전제조건</a:t>
            </a:r>
            <a:endParaRPr lang="en-US" altLang="ko-KR" sz="1400" b="1" dirty="0"/>
          </a:p>
          <a:p>
            <a:pPr lvl="1"/>
            <a:r>
              <a:rPr lang="en-US" altLang="ko-KR" sz="1400" dirty="0"/>
              <a:t>a.</a:t>
            </a:r>
            <a:r>
              <a:rPr lang="ko-KR" altLang="en-US" sz="1400" dirty="0"/>
              <a:t> 사용자가 사용가능한 결제 수단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현금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en-US" altLang="ko-KR" sz="1400" dirty="0"/>
              <a:t>100</a:t>
            </a:r>
            <a:r>
              <a:rPr lang="ko-KR" altLang="en-US" sz="1400" dirty="0"/>
              <a:t>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500</a:t>
            </a:r>
            <a:r>
              <a:rPr lang="ko-KR" altLang="en-US" sz="1400" dirty="0"/>
              <a:t>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1000</a:t>
            </a:r>
            <a:r>
              <a:rPr lang="ko-KR" altLang="en-US" sz="1400" dirty="0"/>
              <a:t>원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5000</a:t>
            </a:r>
            <a:r>
              <a:rPr lang="ko-KR" altLang="en-US" sz="1400" dirty="0"/>
              <a:t>원 </a:t>
            </a:r>
            <a:r>
              <a:rPr lang="en-US" altLang="ko-KR" sz="1400" dirty="0"/>
              <a:t>10000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pPr marL="1200150" lvl="2" indent="-285750">
              <a:buFontTx/>
              <a:buChar char="-"/>
            </a:pPr>
            <a:r>
              <a:rPr lang="ko-KR" altLang="en-US" sz="1400" dirty="0"/>
              <a:t>카드 </a:t>
            </a:r>
            <a:endParaRPr lang="en-US" altLang="ko-KR" sz="1400" dirty="0"/>
          </a:p>
          <a:p>
            <a:pPr lvl="1"/>
            <a:r>
              <a:rPr lang="en-US" altLang="ko-KR" sz="1400" dirty="0"/>
              <a:t>b.</a:t>
            </a:r>
            <a:r>
              <a:rPr lang="ko-KR" altLang="en-US" sz="1400" dirty="0"/>
              <a:t> 구매가능한 음료수 종류</a:t>
            </a:r>
            <a:endParaRPr lang="en-US" altLang="ko-KR" sz="1400" dirty="0"/>
          </a:p>
          <a:p>
            <a:pPr lvl="1"/>
            <a:r>
              <a:rPr lang="en-US" altLang="ko-KR" sz="1400" dirty="0"/>
              <a:t>	-</a:t>
            </a:r>
            <a:r>
              <a:rPr lang="ko-KR" altLang="en-US" sz="1400" dirty="0"/>
              <a:t> 콜라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1000</a:t>
            </a:r>
            <a:r>
              <a:rPr lang="ko-KR" altLang="en-US" sz="1400" dirty="0"/>
              <a:t>원</a:t>
            </a:r>
            <a:r>
              <a:rPr lang="en-US" altLang="ko-KR" sz="1400" dirty="0"/>
              <a:t>,</a:t>
            </a:r>
            <a:r>
              <a:rPr lang="ko-KR" altLang="en-US" sz="1400" dirty="0"/>
              <a:t> 물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600</a:t>
            </a:r>
            <a:r>
              <a:rPr lang="ko-KR" altLang="en-US" sz="1400" dirty="0"/>
              <a:t>원</a:t>
            </a:r>
            <a:r>
              <a:rPr lang="en-US" altLang="ko-KR" sz="1400" dirty="0"/>
              <a:t>,</a:t>
            </a:r>
            <a:r>
              <a:rPr lang="ko-KR" altLang="en-US" sz="1400" dirty="0"/>
              <a:t> 커피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700</a:t>
            </a:r>
            <a:r>
              <a:rPr lang="ko-KR" altLang="en-US" sz="1400" dirty="0"/>
              <a:t>원</a:t>
            </a:r>
            <a:endParaRPr lang="en-US" altLang="ko-KR" sz="1400" dirty="0"/>
          </a:p>
          <a:p>
            <a:pPr lvl="1"/>
            <a:r>
              <a:rPr lang="en-US" altLang="ko-KR" sz="1400" dirty="0"/>
              <a:t>c.</a:t>
            </a:r>
            <a:r>
              <a:rPr lang="ko-KR" altLang="en-US" sz="1400" dirty="0"/>
              <a:t> 발생가능한 상황에 대한 로직과 프로세스</a:t>
            </a:r>
            <a:endParaRPr lang="en-US" altLang="ko-KR" sz="1400" dirty="0"/>
          </a:p>
          <a:p>
            <a:pPr lvl="1"/>
            <a:r>
              <a:rPr lang="en-US" altLang="ko-KR" sz="1400" b="1" dirty="0"/>
              <a:t>	-</a:t>
            </a:r>
            <a:r>
              <a:rPr lang="ko-KR" altLang="en-US" sz="1400" b="1" dirty="0"/>
              <a:t> 구매자 상황 변수 </a:t>
            </a:r>
            <a:endParaRPr lang="en-US" altLang="ko-KR" sz="1400" b="1" dirty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1. </a:t>
            </a:r>
            <a:r>
              <a:rPr lang="ko-KR" altLang="en-US" sz="1400" dirty="0"/>
              <a:t>총 구매 가능 현금 액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totalCashAmount</a:t>
            </a:r>
            <a:endParaRPr lang="en-US" altLang="ko-KR" sz="1400" dirty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2. </a:t>
            </a:r>
            <a:r>
              <a:rPr lang="ko-KR" altLang="en-US" sz="1400" dirty="0"/>
              <a:t>카드 정상작동 여부</a:t>
            </a:r>
            <a:endParaRPr lang="en-US" altLang="ko-KR" sz="1400" dirty="0"/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사용가능</a:t>
            </a:r>
            <a:r>
              <a:rPr lang="en-US" altLang="ko-KR" sz="1400" dirty="0"/>
              <a:t>: accepted</a:t>
            </a:r>
          </a:p>
          <a:p>
            <a:pPr marL="1657350" lvl="3" indent="-285750">
              <a:buFontTx/>
              <a:buChar char="-"/>
            </a:pPr>
            <a:r>
              <a:rPr lang="ko-KR" altLang="en-US" sz="1400" dirty="0"/>
              <a:t>사용거절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declined</a:t>
            </a:r>
          </a:p>
          <a:p>
            <a:pPr marL="2114550" lvl="4" indent="-285750">
              <a:buFontTx/>
              <a:buChar char="-"/>
            </a:pPr>
            <a:r>
              <a:rPr lang="ko-KR" altLang="en-US" sz="1400" dirty="0"/>
              <a:t>한도초과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limitExceeded</a:t>
            </a:r>
            <a:endParaRPr lang="en-US" altLang="ko-KR" sz="1400" dirty="0"/>
          </a:p>
          <a:p>
            <a:pPr marL="2114550" lvl="4" indent="-285750">
              <a:buFontTx/>
              <a:buChar char="-"/>
            </a:pPr>
            <a:r>
              <a:rPr lang="ko-KR" altLang="en-US" sz="1400" dirty="0"/>
              <a:t>분실신고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stolenCard</a:t>
            </a:r>
            <a:endParaRPr lang="en-US" altLang="ko-KR" sz="1400" dirty="0"/>
          </a:p>
          <a:p>
            <a:pPr marL="2114550" lvl="4" indent="-285750">
              <a:buFontTx/>
              <a:buChar char="-"/>
            </a:pPr>
            <a:r>
              <a:rPr lang="ko-KR" altLang="en-US" sz="1400" dirty="0"/>
              <a:t>유효기간 지남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expiredCard</a:t>
            </a:r>
            <a:endParaRPr lang="en-US" altLang="ko-KR" dirty="0"/>
          </a:p>
          <a:p>
            <a:pPr lvl="1"/>
            <a:r>
              <a:rPr lang="en-US" altLang="ko-KR" sz="1400" b="1" dirty="0"/>
              <a:t>	-</a:t>
            </a:r>
            <a:r>
              <a:rPr lang="ko-KR" altLang="en-US" sz="1400" b="1" dirty="0"/>
              <a:t> 자판기 상황 변수 </a:t>
            </a:r>
            <a:endParaRPr lang="en-US" altLang="ko-KR" sz="1400" b="1" dirty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1. </a:t>
            </a:r>
            <a:r>
              <a:rPr lang="ko-KR" altLang="en-US" sz="1400" dirty="0"/>
              <a:t>각각의 음료 재고 사항</a:t>
            </a:r>
            <a:endParaRPr lang="en-US" altLang="ko-KR" sz="1400" dirty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2. </a:t>
            </a:r>
            <a:r>
              <a:rPr lang="ko-KR" altLang="en-US" sz="1400" dirty="0"/>
              <a:t>기계 고장</a:t>
            </a:r>
            <a:endParaRPr lang="en-US" altLang="ko-KR" sz="1400" dirty="0"/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3. </a:t>
            </a:r>
            <a:r>
              <a:rPr lang="ko-KR" altLang="en-US" sz="1400" dirty="0"/>
              <a:t>현금</a:t>
            </a:r>
            <a:r>
              <a:rPr lang="en-US" altLang="ko-KR" sz="1400" dirty="0"/>
              <a:t>/</a:t>
            </a:r>
            <a:r>
              <a:rPr lang="ko-KR" altLang="en-US" sz="1400" dirty="0"/>
              <a:t>카드사용 불가 </a:t>
            </a:r>
            <a:r>
              <a:rPr lang="en-US" altLang="ko-KR" sz="1400" dirty="0"/>
              <a:t>(</a:t>
            </a:r>
            <a:r>
              <a:rPr lang="ko-KR" altLang="en-US" sz="1400" dirty="0"/>
              <a:t>결제방법 중 하나만 사용가능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	</a:t>
            </a:r>
            <a:r>
              <a:rPr lang="ko-KR" altLang="en-US" sz="1400" dirty="0"/>
              <a:t>     </a:t>
            </a:r>
            <a:r>
              <a:rPr lang="en-US" altLang="ko-KR" sz="1400" dirty="0"/>
              <a:t>4</a:t>
            </a:r>
            <a:r>
              <a:rPr lang="en-US" altLang="ko-KR" sz="1400"/>
              <a:t>. </a:t>
            </a:r>
            <a:r>
              <a:rPr lang="ko-KR" altLang="en-US" sz="1400" dirty="0"/>
              <a:t>기계 내 거스름돈 부족</a:t>
            </a:r>
            <a:endParaRPr lang="en-US" altLang="ko-KR" sz="14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8759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212</Words>
  <Application>Microsoft Macintosh PowerPoint</Application>
  <PresentationFormat>Widescreen</PresentationFormat>
  <Paragraphs>54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Spoqa Han Sans Neo</vt:lpstr>
      <vt:lpstr>Spoqa Han Sans Neo Bold</vt:lpstr>
      <vt:lpstr>Spoqa Han Sans Neo Light</vt:lpstr>
      <vt:lpstr>Aptos</vt:lpstr>
      <vt:lpstr>Aptos Display</vt:lpstr>
      <vt:lpstr>Arial</vt:lpstr>
      <vt:lpstr>Office Theme</vt:lpstr>
      <vt:lpstr>Vending Machine Assignment </vt:lpstr>
      <vt:lpstr>자판기 다이어그램 | Vending Machine Diagram</vt:lpstr>
      <vt:lpstr>자판기 전제 조건 및 예외사항 | Vending Machine condition and exceptional situation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Jeong</dc:creator>
  <cp:lastModifiedBy>Brian Jeong</cp:lastModifiedBy>
  <cp:revision>40</cp:revision>
  <dcterms:created xsi:type="dcterms:W3CDTF">2025-05-13T13:36:34Z</dcterms:created>
  <dcterms:modified xsi:type="dcterms:W3CDTF">2025-05-14T00:07:16Z</dcterms:modified>
</cp:coreProperties>
</file>