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85199D-E17A-4E88-877D-733170919A80}">
  <a:tblStyle styleId="{7D85199D-E17A-4E88-877D-733170919A8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57e7cb2d_0_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e457e7cb2d_0_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기본 단감로고">
  <p:cSld name="기본 단감로고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59096" y="6376843"/>
            <a:ext cx="672969" cy="36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11512983" y="6132083"/>
            <a:ext cx="6538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2025" y="6199464"/>
            <a:ext cx="1317071" cy="6585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oex.co.kr/event-performance/total-schedule" TargetMode="External"/><Relationship Id="rId4" Type="http://schemas.openxmlformats.org/officeDocument/2006/relationships/hyperlink" Target="https://www.kintex.com/web/ko/event/clist.do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www.setec.or.kr/front/schedule/list.do" TargetMode="External"/><Relationship Id="rId6" Type="http://schemas.openxmlformats.org/officeDocument/2006/relationships/hyperlink" Target="https://yeyak.seoul.go.kr/web/search/selectPageListDetailSearchImg.do?code=T200&amp;dCode=T205" TargetMode="External"/><Relationship Id="rId7" Type="http://schemas.openxmlformats.org/officeDocument/2006/relationships/hyperlink" Target="https://www.ggcf.kr/" TargetMode="External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7641" y="5931662"/>
            <a:ext cx="1219619" cy="66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291723" y="6365214"/>
            <a:ext cx="286969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DANGAM Soft Co.,Ltd All Right Reserved.</a:t>
            </a:r>
            <a:endParaRPr b="0" i="0" sz="9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2976570" y="1964265"/>
            <a:ext cx="61941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단감소프트 </a:t>
            </a:r>
            <a:r>
              <a:rPr b="1" lang="ko-KR" sz="2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구르미랑 App</a:t>
            </a:r>
            <a:endParaRPr b="1" sz="2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정보 크롤러</a:t>
            </a:r>
            <a:endParaRPr b="1" sz="2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5298581" y="4303903"/>
            <a:ext cx="1550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</a:t>
            </a:r>
            <a:r>
              <a:rPr b="1" lang="ko-KR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0" lang="ko-KR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b="1" lang="ko-KR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 주 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3" name="Google Shape;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8798" y="5928712"/>
            <a:ext cx="1741939" cy="87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3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3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</a:t>
            </a: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결과물 (MySQL.Events Table)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p13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50" y="1356333"/>
            <a:ext cx="11887198" cy="414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4"/>
          <p:cNvCxnSpPr/>
          <p:nvPr/>
        </p:nvCxnSpPr>
        <p:spPr>
          <a:xfrm>
            <a:off x="342102" y="665325"/>
            <a:ext cx="11335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4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총평 및 향후 계획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" name="Google Shape;151;p14"/>
          <p:cNvCxnSpPr/>
          <p:nvPr/>
        </p:nvCxnSpPr>
        <p:spPr>
          <a:xfrm>
            <a:off x="342102" y="665325"/>
            <a:ext cx="11335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4"/>
          <p:cNvSpPr txBox="1"/>
          <p:nvPr/>
        </p:nvSpPr>
        <p:spPr>
          <a:xfrm>
            <a:off x="321732" y="718155"/>
            <a:ext cx="11620200" cy="5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8.1 프로젝트 진행 중 문제점 및 해결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Mysql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연동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Python과 Mysql의 연동이 가능한 SQLalchemy 라이브러리를 사용. 쿼리문과 ORM 모두 가능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b="0" i="0" lang="ko-KR" sz="12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페이지 URL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접속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페이지 URL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Javascript 코드로 되어있을 때, requests로 접근이 어려움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해결방안으로 Selenium의 execute_script()로 </a:t>
            </a:r>
            <a:r>
              <a:rPr b="0" i="0" lang="ko-KR" sz="12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페이지 URL로 접근</a:t>
            </a:r>
            <a:endParaRPr b="0" i="0" sz="12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게시글의 HTML 위치 변화 or class=”name” 변화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CSS_SELECTOR로는 변화하는 페이지 크롤링이 어려움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CSS_SELECTOR를 XPATH로 전부 변경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8.2 프로젝트를 통해 확보한 경험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요구사항 “분석”과 아키텍처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“설계”의 중요성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DB를 활용하여 프로그램 구성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 후 관리가 용이하도록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완성 우선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8.3 향후 목표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Malgun Gothic"/>
              <a:buChar char="-"/>
            </a:pPr>
            <a:r>
              <a:rPr lang="ko-KR" sz="1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완성된 결과물을 만들어내는 개발자가 되겠습니다.</a:t>
            </a:r>
            <a:endParaRPr b="0" i="0" sz="12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/>
        </p:nvSpPr>
        <p:spPr>
          <a:xfrm>
            <a:off x="759312" y="1897499"/>
            <a:ext cx="62097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AutoNum type="arabicPeriod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b="1" i="0" sz="1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AutoNum type="arabicPeriod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및 R&amp;R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AutoNum type="arabicPeriod" startAt="3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내역</a:t>
            </a:r>
            <a:endParaRPr b="1" i="0" sz="1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  개발 주요 사항</a:t>
            </a:r>
            <a:endParaRPr b="1" i="0" sz="1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  총평 및 향후 계획</a:t>
            </a:r>
            <a:endParaRPr b="1" i="0" sz="1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850" y="1300050"/>
            <a:ext cx="7641801" cy="42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6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/>
        </p:nvSpPr>
        <p:spPr>
          <a:xfrm>
            <a:off x="321732" y="718155"/>
            <a:ext cx="1162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㈜단감소프트 솔루션인 “구르미랑 App “ 에 </a:t>
            </a:r>
            <a:r>
              <a:rPr b="0" i="0" lang="ko-KR" sz="16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[반려정보] 서비스 중</a:t>
            </a:r>
            <a:endParaRPr b="0" i="0" sz="16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반려 동식물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관련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이벤트/교육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정보 제공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현재는 주요 정보를 선별하여, 시스템에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 등록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방식으로 운영 →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크롤링을 통한 방대한 정보 자동화 필요</a:t>
            </a:r>
            <a:endParaRPr b="0" i="0" sz="16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254085" y="210695"/>
            <a:ext cx="3613065" cy="3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" name="Google Shape;38;p6"/>
          <p:cNvCxnSpPr/>
          <p:nvPr/>
        </p:nvCxnSpPr>
        <p:spPr>
          <a:xfrm>
            <a:off x="672353" y="1748165"/>
            <a:ext cx="10632141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6"/>
          <p:cNvSpPr/>
          <p:nvPr/>
        </p:nvSpPr>
        <p:spPr>
          <a:xfrm>
            <a:off x="2761436" y="1762410"/>
            <a:ext cx="1189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6803125" y="1780225"/>
            <a:ext cx="912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925" y="2096000"/>
            <a:ext cx="2675200" cy="476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 b="3577" l="3577" r="0" t="0"/>
          <a:stretch/>
        </p:blipFill>
        <p:spPr>
          <a:xfrm>
            <a:off x="5921525" y="2086753"/>
            <a:ext cx="2675200" cy="47861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342102" y="7415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/>
        </p:nvSpPr>
        <p:spPr>
          <a:xfrm>
            <a:off x="254085" y="210695"/>
            <a:ext cx="4908465" cy="3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요구사항 및 R&amp;R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6714263" y="1997733"/>
            <a:ext cx="4551680" cy="312418"/>
            <a:chOff x="6187548" y="1616720"/>
            <a:chExt cx="5342937" cy="312418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6187548" y="1929138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" name="Google Shape;51;p7"/>
            <p:cNvSpPr txBox="1"/>
            <p:nvPr/>
          </p:nvSpPr>
          <p:spPr>
            <a:xfrm>
              <a:off x="6233427" y="1616720"/>
              <a:ext cx="5297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R&amp;R</a:t>
              </a:r>
              <a:endParaRPr b="1" i="0" sz="14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" name="Google Shape;52;p7"/>
          <p:cNvGrpSpPr/>
          <p:nvPr/>
        </p:nvGrpSpPr>
        <p:grpSpPr>
          <a:xfrm>
            <a:off x="1037162" y="2006199"/>
            <a:ext cx="4490720" cy="312418"/>
            <a:chOff x="565679" y="1625186"/>
            <a:chExt cx="5342937" cy="312418"/>
          </a:xfrm>
        </p:grpSpPr>
        <p:cxnSp>
          <p:nvCxnSpPr>
            <p:cNvPr id="53" name="Google Shape;53;p7"/>
            <p:cNvCxnSpPr/>
            <p:nvPr/>
          </p:nvCxnSpPr>
          <p:spPr>
            <a:xfrm>
              <a:off x="565679" y="1937604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" name="Google Shape;54;p7"/>
            <p:cNvSpPr txBox="1"/>
            <p:nvPr/>
          </p:nvSpPr>
          <p:spPr>
            <a:xfrm>
              <a:off x="611559" y="1625186"/>
              <a:ext cx="5297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요구사항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7"/>
          <p:cNvSpPr txBox="1"/>
          <p:nvPr/>
        </p:nvSpPr>
        <p:spPr>
          <a:xfrm>
            <a:off x="321732" y="718155"/>
            <a:ext cx="11620331" cy="115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완료후, 운영 실서버에 적용하기위해 요구사항 도출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• 요구사항 : 향후 효율적 관리 측면의 요구사항 도출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R&amp;R : (단감소프트) 교육생 필요역량 강화, 단계별 검수를 통한 이슈 파악 및 해결책 제공 → (개발자) 일정 및 품질 확보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652505" y="2549284"/>
            <a:ext cx="5443495" cy="2826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크롤링 대상 사이트의 테이블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b="0" i="0" lang="ko-KR" sz="12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테이블로 사이트주소 및 크롤링 대상 태그들 관리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통해, 변화관리 용이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대상 사이트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 불가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</a:t>
            </a:r>
            <a:r>
              <a:rPr lang="ko-KR" sz="1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 Log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관리를 통해, 판별 용이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크롤링 결과 테이블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- 1차 테이블에 결과 기록 → 관리자기능으로 운영반영 선별 및 자동 반영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이미 가져온 정보는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 (제목, 시작날짜로 구분)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이벤트/교육 진행여부 확인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ko-KR" sz="1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시작, 종료날짜로 나눠 저장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판별 용이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크롤러 실행시 파라미터값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대상 사이트에서 대상 선정을 위한 파라미터 처리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6510327" y="2550682"/>
            <a:ext cx="5349800" cy="3657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(주)단감소프트</a:t>
            </a:r>
            <a:endParaRPr b="0" i="0" sz="12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대상 사이트 정보 제공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크롤러 웹 실행 및 결과 관리를 위한 웹사이트 구축 (향후)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필요 기술 역량 강화 (Database 설계 역량, 프로그램 설계 역량 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단계별 검토 및 가이드 제공(설계검토, 개발검토, 이슈검토)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프로젝트 완료후 운영 반영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㈜글로벌 소프트웨어 캠퍼스</a:t>
            </a:r>
            <a:endParaRPr b="0" i="0" sz="12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대상 사이트 DataBase 구축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크롤러 설계 / 개발 / 테스트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결과 DataBase 구축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산출물 작성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8"/>
          <p:cNvCxnSpPr/>
          <p:nvPr/>
        </p:nvCxnSpPr>
        <p:spPr>
          <a:xfrm>
            <a:off x="342102" y="7415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8"/>
          <p:cNvSpPr txBox="1"/>
          <p:nvPr/>
        </p:nvSpPr>
        <p:spPr>
          <a:xfrm>
            <a:off x="254085" y="210695"/>
            <a:ext cx="4908465" cy="3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 내역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321732" y="718155"/>
            <a:ext cx="11620331" cy="123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 </a:t>
            </a:r>
            <a:r>
              <a:rPr b="0" i="0" lang="ko-KR" sz="16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방법론에 따른 프로젝트 진행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(착수 &gt; 분석 &gt; 설계 &gt; 개발 &gt; 테스트 &gt; 종료)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• 현업에서 진행하는 방법론 절차 경험, 특히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요구사항분석, 분석, 설계 방법론 경험</a:t>
            </a:r>
            <a:endParaRPr b="0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각 단계별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리뷰를 통해, 부족한 부분 도출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해결책에 대한 가이드 받음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기술적으로는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 경험이 전무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했으나,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프로젝트를 통해 경험 확보 </a:t>
            </a:r>
            <a:endParaRPr b="0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5" name="Google Shape;65;p8"/>
          <p:cNvGraphicFramePr/>
          <p:nvPr/>
        </p:nvGraphicFramePr>
        <p:xfrm>
          <a:off x="659674" y="2173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{7D85199D-E17A-4E88-877D-733170919A80}</a:tableStyleId>
              </a:tblPr>
              <a:tblGrid>
                <a:gridCol w="1561275"/>
                <a:gridCol w="3738075"/>
                <a:gridCol w="5573325"/>
              </a:tblGrid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내역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얻은점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7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5월 2주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i="0" lang="ko-KR" sz="14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착수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개발환경 구성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구르미랑 앱 소개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b="0" i="0" lang="ko-KR" sz="12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 및 개발 방향 리뷰 진행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72000" marB="7200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개발전 요구사항 분석단계의 노하우 경험</a:t>
                      </a:r>
                      <a:endParaRPr sz="1400" u="none" cap="none" strike="noStrike"/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2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5월 2주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i="0" lang="ko-KR" sz="14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b="0" i="0" lang="ko-KR" sz="12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크롤러 대상 사이트 분석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. 분석후 사이트별 특이사항 리뷰 진행</a:t>
                      </a:r>
                      <a:endParaRPr sz="1400" u="none" cap="none" strike="noStrike"/>
                    </a:p>
                  </a:txBody>
                  <a:tcPr marT="72000" marB="7200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사이트 분석 방법 및 효과적 이슈사항 도출 방법 경험</a:t>
                      </a:r>
                      <a:endParaRPr sz="1400" u="none" cap="none" strike="noStrike"/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5월 3주 ~ 5월 4주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i="0" lang="ko-KR" sz="14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b="0" i="0" lang="ko-KR" sz="12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DataBase 설계 및 생성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. 기본 설계후 리뷰를 통해 보강</a:t>
                      </a:r>
                      <a:endParaRPr sz="1400" u="none" cap="none" strike="noStrike"/>
                    </a:p>
                  </a:txBody>
                  <a:tcPr marT="72000" marB="7200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요구사항을 Database에 반영하는 방법 경험</a:t>
                      </a:r>
                      <a:endParaRPr sz="1400" u="none" cap="none" strike="noStrike"/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6월 1주 ~ 6월 3주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i="0" lang="ko-KR" sz="14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개발/테스트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b="0" i="0" lang="ko-KR" sz="12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크롤러 개발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. 주차별 이슈 리뷰 진행</a:t>
                      </a:r>
                      <a:endParaRPr sz="1400" u="none" cap="none" strike="noStrike"/>
                    </a:p>
                  </a:txBody>
                  <a:tcPr marT="72000" marB="7200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개발시 이슈 도출/공유 방법 및 효과적인 해결책 도출 방법 경험</a:t>
                      </a:r>
                      <a:endParaRPr sz="1400" u="none" cap="none" strike="noStrike"/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6월 4주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i="0" lang="ko-KR" sz="14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 보고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b="0" i="0" lang="ko-KR" sz="12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 작성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단감소프트 내부 발표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글로벌 소프트웨어 캠퍼스 발표 자료 작성</a:t>
                      </a:r>
                      <a:endParaRPr sz="1400" u="none" cap="none" strike="noStrike"/>
                    </a:p>
                  </a:txBody>
                  <a:tcPr marT="72000" marB="7200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산출물 작성 역량 경험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완료 보고서 작성 역량 경험</a:t>
                      </a:r>
                      <a:endParaRPr sz="1400" u="none" cap="none" strike="noStrike"/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9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9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크롤링 대상 사이트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9"/>
          <p:cNvSpPr txBox="1"/>
          <p:nvPr/>
        </p:nvSpPr>
        <p:spPr>
          <a:xfrm>
            <a:off x="321732" y="718155"/>
            <a:ext cx="1162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대상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확정 완료 (5월)</a:t>
            </a:r>
            <a:endParaRPr b="0" i="1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대상 사이트 URL 확정 완료 (6월, 총 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사이트)</a:t>
            </a:r>
            <a:endParaRPr b="0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4" name="Google Shape;74;p9"/>
          <p:cNvGrpSpPr/>
          <p:nvPr/>
        </p:nvGrpSpPr>
        <p:grpSpPr>
          <a:xfrm>
            <a:off x="6545581" y="1427281"/>
            <a:ext cx="4551680" cy="312418"/>
            <a:chOff x="6187548" y="1616720"/>
            <a:chExt cx="5342937" cy="312418"/>
          </a:xfrm>
        </p:grpSpPr>
        <p:cxnSp>
          <p:nvCxnSpPr>
            <p:cNvPr id="75" name="Google Shape;75;p9"/>
            <p:cNvCxnSpPr/>
            <p:nvPr/>
          </p:nvCxnSpPr>
          <p:spPr>
            <a:xfrm>
              <a:off x="6187548" y="1929138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6" name="Google Shape;76;p9"/>
            <p:cNvSpPr txBox="1"/>
            <p:nvPr/>
          </p:nvSpPr>
          <p:spPr>
            <a:xfrm>
              <a:off x="6233427" y="1616720"/>
              <a:ext cx="5297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크롤링 대상 화면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1037162" y="1435747"/>
            <a:ext cx="4490756" cy="312418"/>
            <a:chOff x="565679" y="1625186"/>
            <a:chExt cx="5342980" cy="312418"/>
          </a:xfrm>
        </p:grpSpPr>
        <p:cxnSp>
          <p:nvCxnSpPr>
            <p:cNvPr id="78" name="Google Shape;78;p9"/>
            <p:cNvCxnSpPr/>
            <p:nvPr/>
          </p:nvCxnSpPr>
          <p:spPr>
            <a:xfrm>
              <a:off x="565679" y="1937604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9" name="Google Shape;79;p9"/>
            <p:cNvSpPr txBox="1"/>
            <p:nvPr/>
          </p:nvSpPr>
          <p:spPr>
            <a:xfrm>
              <a:off x="611559" y="1625186"/>
              <a:ext cx="529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크롤링 대상 사이트 목록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0" name="Google Shape;80;p9"/>
          <p:cNvGraphicFramePr/>
          <p:nvPr/>
        </p:nvGraphicFramePr>
        <p:xfrm>
          <a:off x="861263" y="18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{7D85199D-E17A-4E88-877D-733170919A80}</a:tableStyleId>
              </a:tblPr>
              <a:tblGrid>
                <a:gridCol w="314225"/>
                <a:gridCol w="2259800"/>
                <a:gridCol w="20926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URL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코엑스(COEX)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/>
                        </a:rPr>
                        <a:t>http://www.coex.co.kr/event-performance/total-schedule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킨텍스(Kintex)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4"/>
                        </a:rPr>
                        <a:t>https://www.kintex.com/web/ko/event/clist.do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세텍(SETEC)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/>
                        </a:rPr>
                        <a:t>https://www.setec.or.kr/front/schedule/list.do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9"/>
          <p:cNvSpPr txBox="1"/>
          <p:nvPr/>
        </p:nvSpPr>
        <p:spPr>
          <a:xfrm rot="5400000">
            <a:off x="3307950" y="3963525"/>
            <a:ext cx="3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9"/>
          <p:cNvGraphicFramePr/>
          <p:nvPr/>
        </p:nvGraphicFramePr>
        <p:xfrm>
          <a:off x="861275" y="445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{7D85199D-E17A-4E88-877D-733170919A80}</a:tableStyleId>
              </a:tblPr>
              <a:tblGrid>
                <a:gridCol w="314250"/>
                <a:gridCol w="2259800"/>
                <a:gridCol w="2092625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서울특별시 공공서비스예약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6"/>
                        </a:rPr>
                        <a:t>https://yeyak.seoul.go.kr/web/search/selectPageListDetailSearchImg.do?code=T200&amp;dCode=T205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서울특별시 공공서비스예약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rgbClr val="0563C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https://yeyak.seoul.go.kr/web/search/selectPageListDetailSearchImg.do?code=T200&amp;dCode=T206</a:t>
                      </a:r>
                      <a:endParaRPr sz="1000" u="sng" cap="none" strike="noStrike">
                        <a:solidFill>
                          <a:srgbClr val="0563C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경기문화재단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7"/>
                        </a:rPr>
                        <a:t>https://www.ggcf.kr/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5550" y="1855675"/>
            <a:ext cx="4810501" cy="2015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3413" y="4401872"/>
            <a:ext cx="4374777" cy="18104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0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0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테이블 설계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" name="Google Shape;91;p10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0"/>
          <p:cNvSpPr txBox="1"/>
          <p:nvPr/>
        </p:nvSpPr>
        <p:spPr>
          <a:xfrm>
            <a:off x="321732" y="718155"/>
            <a:ext cx="1162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설계 완료 (5월)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Sources 테이블 작성 완료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(6월)</a:t>
            </a:r>
            <a:endParaRPr b="0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Google Shape;93;p10"/>
          <p:cNvGrpSpPr/>
          <p:nvPr/>
        </p:nvGrpSpPr>
        <p:grpSpPr>
          <a:xfrm>
            <a:off x="6545581" y="2430463"/>
            <a:ext cx="4551680" cy="312418"/>
            <a:chOff x="6187548" y="1616720"/>
            <a:chExt cx="5342937" cy="312418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6187548" y="1929138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5" name="Google Shape;95;p10"/>
            <p:cNvSpPr txBox="1"/>
            <p:nvPr/>
          </p:nvSpPr>
          <p:spPr>
            <a:xfrm>
              <a:off x="6233427" y="1616720"/>
              <a:ext cx="5297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Events 테이블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0"/>
          <p:cNvGrpSpPr/>
          <p:nvPr/>
        </p:nvGrpSpPr>
        <p:grpSpPr>
          <a:xfrm>
            <a:off x="1037162" y="2438929"/>
            <a:ext cx="4490720" cy="312418"/>
            <a:chOff x="565679" y="1625186"/>
            <a:chExt cx="5342937" cy="312418"/>
          </a:xfrm>
        </p:grpSpPr>
        <p:cxnSp>
          <p:nvCxnSpPr>
            <p:cNvPr id="97" name="Google Shape;97;p10"/>
            <p:cNvCxnSpPr/>
            <p:nvPr/>
          </p:nvCxnSpPr>
          <p:spPr>
            <a:xfrm>
              <a:off x="565679" y="1937604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8" name="Google Shape;98;p10"/>
            <p:cNvSpPr txBox="1"/>
            <p:nvPr/>
          </p:nvSpPr>
          <p:spPr>
            <a:xfrm>
              <a:off x="611559" y="1625186"/>
              <a:ext cx="5297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Sources 테이블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0"/>
          <p:cNvSpPr txBox="1"/>
          <p:nvPr/>
        </p:nvSpPr>
        <p:spPr>
          <a:xfrm rot="5400000">
            <a:off x="3156700" y="4996957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350" y="5652427"/>
            <a:ext cx="5142374" cy="423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0"/>
          <p:cNvSpPr txBox="1"/>
          <p:nvPr/>
        </p:nvSpPr>
        <p:spPr>
          <a:xfrm rot="5400000">
            <a:off x="8840375" y="4877057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25" y="5522088"/>
            <a:ext cx="5591101" cy="5535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0"/>
          <p:cNvSpPr txBox="1"/>
          <p:nvPr/>
        </p:nvSpPr>
        <p:spPr>
          <a:xfrm>
            <a:off x="803252" y="1739758"/>
            <a:ext cx="1690566" cy="432965"/>
          </a:xfrm>
          <a:prstGeom prst="rect">
            <a:avLst/>
          </a:prstGeom>
          <a:noFill/>
          <a:ln cap="flat" cmpd="sng" w="127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0"/>
          <p:cNvCxnSpPr>
            <a:stCxn id="103" idx="3"/>
            <a:endCxn id="98" idx="0"/>
          </p:cNvCxnSpPr>
          <p:nvPr/>
        </p:nvCxnSpPr>
        <p:spPr>
          <a:xfrm>
            <a:off x="2493818" y="1956241"/>
            <a:ext cx="807900" cy="4827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p10"/>
          <p:cNvSpPr txBox="1"/>
          <p:nvPr/>
        </p:nvSpPr>
        <p:spPr>
          <a:xfrm>
            <a:off x="2493818" y="1576291"/>
            <a:ext cx="1690566" cy="432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Loop(대상 사이트)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5712" y="1746478"/>
            <a:ext cx="849976" cy="583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0"/>
          <p:cNvSpPr txBox="1"/>
          <p:nvPr/>
        </p:nvSpPr>
        <p:spPr>
          <a:xfrm>
            <a:off x="5015417" y="1324875"/>
            <a:ext cx="1690566" cy="432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사이트 크롤링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0"/>
          <p:cNvCxnSpPr/>
          <p:nvPr/>
        </p:nvCxnSpPr>
        <p:spPr>
          <a:xfrm flipH="1" rot="10800000">
            <a:off x="3460553" y="1950017"/>
            <a:ext cx="1434600" cy="420000"/>
          </a:xfrm>
          <a:prstGeom prst="bentConnector3">
            <a:avLst>
              <a:gd fmla="val -214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10"/>
          <p:cNvCxnSpPr>
            <a:endCxn id="95" idx="0"/>
          </p:cNvCxnSpPr>
          <p:nvPr/>
        </p:nvCxnSpPr>
        <p:spPr>
          <a:xfrm>
            <a:off x="6324863" y="1965763"/>
            <a:ext cx="2516100" cy="4647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p10"/>
          <p:cNvSpPr txBox="1"/>
          <p:nvPr/>
        </p:nvSpPr>
        <p:spPr>
          <a:xfrm>
            <a:off x="7973007" y="1459950"/>
            <a:ext cx="1690566" cy="432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사이트 정보 등록/수정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50" y="2907325"/>
            <a:ext cx="5142374" cy="15953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1823" y="2900625"/>
            <a:ext cx="5591099" cy="12411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1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크롤러 설계/개발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11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1"/>
          <p:cNvSpPr txBox="1"/>
          <p:nvPr/>
        </p:nvSpPr>
        <p:spPr>
          <a:xfrm>
            <a:off x="321732" y="718155"/>
            <a:ext cx="1162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Sources 테이블과 Events 테이블 생성 코드 작성 완료 (5월)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크롤러</a:t>
            </a: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코드 작성 완료 (6월)</a:t>
            </a:r>
            <a:endParaRPr b="0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1" name="Google Shape;121;p11"/>
          <p:cNvGrpSpPr/>
          <p:nvPr/>
        </p:nvGrpSpPr>
        <p:grpSpPr>
          <a:xfrm>
            <a:off x="6545581" y="1713605"/>
            <a:ext cx="4551680" cy="312418"/>
            <a:chOff x="6187548" y="1616720"/>
            <a:chExt cx="5342937" cy="312418"/>
          </a:xfrm>
        </p:grpSpPr>
        <p:cxnSp>
          <p:nvCxnSpPr>
            <p:cNvPr id="122" name="Google Shape;122;p11"/>
            <p:cNvCxnSpPr/>
            <p:nvPr/>
          </p:nvCxnSpPr>
          <p:spPr>
            <a:xfrm>
              <a:off x="6187548" y="1929138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3" name="Google Shape;123;p11"/>
            <p:cNvSpPr txBox="1"/>
            <p:nvPr/>
          </p:nvSpPr>
          <p:spPr>
            <a:xfrm>
              <a:off x="6233427" y="1616720"/>
              <a:ext cx="5297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selenium_crawling.py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1"/>
          <p:cNvGrpSpPr/>
          <p:nvPr/>
        </p:nvGrpSpPr>
        <p:grpSpPr>
          <a:xfrm>
            <a:off x="1037162" y="1722071"/>
            <a:ext cx="4490720" cy="312418"/>
            <a:chOff x="565679" y="1625186"/>
            <a:chExt cx="5342937" cy="312418"/>
          </a:xfrm>
        </p:grpSpPr>
        <p:cxnSp>
          <p:nvCxnSpPr>
            <p:cNvPr id="125" name="Google Shape;125;p11"/>
            <p:cNvCxnSpPr/>
            <p:nvPr/>
          </p:nvCxnSpPr>
          <p:spPr>
            <a:xfrm>
              <a:off x="565679" y="1937604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6" name="Google Shape;126;p11"/>
            <p:cNvSpPr txBox="1"/>
            <p:nvPr/>
          </p:nvSpPr>
          <p:spPr>
            <a:xfrm>
              <a:off x="611559" y="1625186"/>
              <a:ext cx="5297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create_tables.py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1"/>
          <p:cNvSpPr/>
          <p:nvPr/>
        </p:nvSpPr>
        <p:spPr>
          <a:xfrm>
            <a:off x="652505" y="2130932"/>
            <a:ext cx="5349800" cy="4243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Mysql 생성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mysql 서버 생성, - 기본 DB생성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create_tables.py 코드 작성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sources 테이블 생성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events 테이블 생성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sources.xlsx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파일을 불러와서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sources 테이블에 값 추가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6341645" y="2132330"/>
            <a:ext cx="5349800" cy="4751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URL 접속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sources 테이블의 URL 주소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접속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Event 별로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 URL을 List로 저장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sources 테이블의 Tag를 참조하여 상세 정보 URL을 List로 저장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sources 테이블의 Tag를 참조하여 행사 이미지 URL을 List로 저장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상세 정보 페이지 크롤링</a:t>
            </a:r>
            <a:endParaRPr b="0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저장된 상세 정보 URL에 접근하여 양식에 맞는 정보들을 크롤링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 데이터 분류</a:t>
            </a:r>
            <a:endParaRPr b="0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된 행사들을 동식물 관련된 행사들만 추출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중복된 행사는 제거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events 테이블에 저장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2"/>
          <p:cNvCxnSpPr/>
          <p:nvPr/>
        </p:nvCxnSpPr>
        <p:spPr>
          <a:xfrm>
            <a:off x="342102" y="665325"/>
            <a:ext cx="11335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2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크롤러 </a:t>
            </a: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진행도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p12"/>
          <p:cNvCxnSpPr/>
          <p:nvPr/>
        </p:nvCxnSpPr>
        <p:spPr>
          <a:xfrm>
            <a:off x="342102" y="665325"/>
            <a:ext cx="11335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6" name="Google Shape;1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463" y="665320"/>
            <a:ext cx="8005073" cy="600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