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60" r:id="rId4"/>
    <p:sldId id="261" r:id="rId5"/>
    <p:sldId id="262" r:id="rId6"/>
    <p:sldId id="264" r:id="rId7"/>
    <p:sldId id="265" r:id="rId8"/>
    <p:sldId id="267" r:id="rId9"/>
    <p:sldId id="268" r:id="rId10"/>
    <p:sldId id="269" r:id="rId11"/>
    <p:sldId id="270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89FF"/>
    <a:srgbClr val="F1F2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테마 스타일 1 - 강조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04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33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4595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8518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6248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316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70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819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6604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677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846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149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799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2023-06-17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51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681754" y="2505598"/>
            <a:ext cx="6828493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algn="ctr" latinLnBrk="0">
              <a:defRPr/>
            </a:pPr>
            <a:r>
              <a:rPr lang="en-US" altLang="ko-KR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Java Style Guide</a:t>
            </a:r>
            <a:endParaRPr lang="ko-KR" alt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88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90864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주석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모든 </a:t>
            </a:r>
            <a:r>
              <a:rPr lang="en-US" altLang="ko-KR" dirty="0">
                <a:solidFill>
                  <a:srgbClr val="44546A"/>
                </a:solidFill>
              </a:rPr>
              <a:t>Class</a:t>
            </a:r>
            <a:r>
              <a:rPr lang="ko-KR" altLang="en-US" dirty="0">
                <a:solidFill>
                  <a:srgbClr val="44546A"/>
                </a:solidFill>
              </a:rPr>
              <a:t>의 필드</a:t>
            </a:r>
            <a:r>
              <a:rPr lang="en-US" altLang="ko-KR" dirty="0">
                <a:solidFill>
                  <a:srgbClr val="44546A"/>
                </a:solidFill>
              </a:rPr>
              <a:t>(</a:t>
            </a:r>
            <a:r>
              <a:rPr lang="ko-KR" altLang="en-US" dirty="0">
                <a:solidFill>
                  <a:srgbClr val="44546A"/>
                </a:solidFill>
              </a:rPr>
              <a:t>전역변수 </a:t>
            </a:r>
            <a:r>
              <a:rPr lang="en-US" altLang="ko-KR" dirty="0">
                <a:solidFill>
                  <a:srgbClr val="44546A"/>
                </a:solidFill>
              </a:rPr>
              <a:t>&amp; </a:t>
            </a:r>
            <a:r>
              <a:rPr lang="ko-KR" altLang="en-US" dirty="0">
                <a:solidFill>
                  <a:srgbClr val="44546A"/>
                </a:solidFill>
              </a:rPr>
              <a:t>지역변수</a:t>
            </a:r>
            <a:r>
              <a:rPr lang="en-US" altLang="ko-KR" dirty="0">
                <a:solidFill>
                  <a:srgbClr val="44546A"/>
                </a:solidFill>
              </a:rPr>
              <a:t>)</a:t>
            </a:r>
            <a:r>
              <a:rPr lang="ko-KR" altLang="en-US" dirty="0">
                <a:solidFill>
                  <a:srgbClr val="44546A"/>
                </a:solidFill>
              </a:rPr>
              <a:t>에는 주석을 기록한다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특정 로직에 대한 설명이 필요한 경우 이유를 주석으로 기록한다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코딩 스타일 가이드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0AD4972-C013-AEAC-1E98-3760BCE0927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948" t="32286" r="34167" b="45333"/>
          <a:stretch/>
        </p:blipFill>
        <p:spPr>
          <a:xfrm>
            <a:off x="577849" y="2470040"/>
            <a:ext cx="5996971" cy="237654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A63E662-BF7E-DB0F-93CA-513B03CD10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323" t="39619" r="34792" b="29619"/>
          <a:stretch/>
        </p:blipFill>
        <p:spPr>
          <a:xfrm>
            <a:off x="5468006" y="2470040"/>
            <a:ext cx="5996971" cy="3266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610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90864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그 외 필요한 코딩 스타일 가이드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네이밍 가이드 </a:t>
            </a:r>
            <a:r>
              <a:rPr lang="en-US" altLang="ko-KR" dirty="0">
                <a:solidFill>
                  <a:srgbClr val="44546A"/>
                </a:solidFill>
              </a:rPr>
              <a:t>(</a:t>
            </a:r>
            <a:r>
              <a:rPr lang="ko-KR" altLang="en-US" dirty="0" err="1">
                <a:solidFill>
                  <a:srgbClr val="44546A"/>
                </a:solidFill>
              </a:rPr>
              <a:t>변수명</a:t>
            </a:r>
            <a:r>
              <a:rPr lang="en-US" altLang="ko-KR" dirty="0">
                <a:solidFill>
                  <a:srgbClr val="44546A"/>
                </a:solidFill>
              </a:rPr>
              <a:t>, </a:t>
            </a:r>
            <a:r>
              <a:rPr lang="ko-KR" altLang="en-US" dirty="0" err="1">
                <a:solidFill>
                  <a:srgbClr val="44546A"/>
                </a:solidFill>
              </a:rPr>
              <a:t>메소드명</a:t>
            </a:r>
            <a:r>
              <a:rPr lang="en-US" altLang="ko-KR" dirty="0">
                <a:solidFill>
                  <a:srgbClr val="44546A"/>
                </a:solidFill>
              </a:rPr>
              <a:t>, Class</a:t>
            </a:r>
            <a:r>
              <a:rPr lang="ko-KR" altLang="en-US" dirty="0">
                <a:solidFill>
                  <a:srgbClr val="44546A"/>
                </a:solidFill>
              </a:rPr>
              <a:t>명</a:t>
            </a:r>
            <a:r>
              <a:rPr lang="en-US" altLang="ko-KR" dirty="0">
                <a:solidFill>
                  <a:srgbClr val="44546A"/>
                </a:solidFill>
              </a:rPr>
              <a:t>, Package </a:t>
            </a:r>
            <a:r>
              <a:rPr lang="ko-KR" altLang="en-US" dirty="0">
                <a:solidFill>
                  <a:srgbClr val="44546A"/>
                </a:solidFill>
              </a:rPr>
              <a:t>명 등등</a:t>
            </a:r>
            <a:r>
              <a:rPr lang="en-US" altLang="ko-KR" dirty="0">
                <a:solidFill>
                  <a:srgbClr val="44546A"/>
                </a:solidFill>
              </a:rPr>
              <a:t>..)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>
                <a:solidFill>
                  <a:srgbClr val="44546A"/>
                </a:solidFill>
              </a:rPr>
              <a:t>Package</a:t>
            </a:r>
            <a:r>
              <a:rPr lang="ko-KR" altLang="en-US">
                <a:solidFill>
                  <a:srgbClr val="44546A"/>
                </a:solidFill>
              </a:rPr>
              <a:t>의 </a:t>
            </a:r>
            <a:r>
              <a:rPr lang="ko-KR" altLang="en-US" dirty="0">
                <a:solidFill>
                  <a:srgbClr val="44546A"/>
                </a:solidFill>
              </a:rPr>
              <a:t>구조</a:t>
            </a: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변수 선언</a:t>
            </a: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예외 처리</a:t>
            </a: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코딩 스타일 가이드</a:t>
            </a:r>
          </a:p>
        </p:txBody>
      </p:sp>
    </p:spTree>
    <p:extLst>
      <p:ext uri="{BB962C8B-B14F-4D97-AF65-F5344CB8AC3E}">
        <p14:creationId xmlns:p14="http://schemas.microsoft.com/office/powerpoint/2010/main" val="70053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2F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90220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</a:rPr>
              <a:t>코딩 스타일 가이드는 다음과 같은 이유로 프로그래머에게 있어서 중요성을 지닌다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dirty="0">
                <a:solidFill>
                  <a:srgbClr val="44546A"/>
                </a:solidFill>
              </a:rPr>
              <a:t>소프트웨어의 생명주기에 있어서 비용의 </a:t>
            </a:r>
            <a:r>
              <a:rPr lang="en-US" altLang="ko-KR" dirty="0">
                <a:solidFill>
                  <a:srgbClr val="44546A"/>
                </a:solidFill>
              </a:rPr>
              <a:t>80%</a:t>
            </a:r>
            <a:r>
              <a:rPr lang="ko-KR" altLang="en-US" dirty="0">
                <a:solidFill>
                  <a:srgbClr val="44546A"/>
                </a:solidFill>
              </a:rPr>
              <a:t>이상이 </a:t>
            </a:r>
            <a:r>
              <a:rPr lang="ko-KR" altLang="en-US" b="1" dirty="0">
                <a:solidFill>
                  <a:srgbClr val="44546A"/>
                </a:solidFill>
              </a:rPr>
              <a:t>관리</a:t>
            </a:r>
            <a:r>
              <a:rPr lang="ko-KR" altLang="en-US" dirty="0">
                <a:solidFill>
                  <a:srgbClr val="44546A"/>
                </a:solidFill>
              </a:rPr>
              <a:t>에 소요된다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dirty="0">
                <a:solidFill>
                  <a:srgbClr val="44546A"/>
                </a:solidFill>
              </a:rPr>
              <a:t>코드 스타일 가이드는 소프트웨어의 </a:t>
            </a:r>
            <a:r>
              <a:rPr lang="ko-KR" altLang="en-US" b="1" dirty="0">
                <a:solidFill>
                  <a:srgbClr val="44546A"/>
                </a:solidFill>
              </a:rPr>
              <a:t>가독성</a:t>
            </a:r>
            <a:r>
              <a:rPr lang="en-US" altLang="ko-KR" dirty="0">
                <a:solidFill>
                  <a:srgbClr val="44546A"/>
                </a:solidFill>
              </a:rPr>
              <a:t>(Readability)</a:t>
            </a:r>
            <a:r>
              <a:rPr lang="ko-KR" altLang="en-US" dirty="0">
                <a:solidFill>
                  <a:srgbClr val="44546A"/>
                </a:solidFill>
              </a:rPr>
              <a:t>을 높여 주며 개발자로 하여금 새로운 코드를 보다 빠르고 완벽하게 이해하도록 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r>
              <a:rPr lang="ko-KR" altLang="en-US" dirty="0">
                <a:solidFill>
                  <a:srgbClr val="44546A"/>
                </a:solidFill>
              </a:rPr>
              <a:t>재작업으로 발생하는 </a:t>
            </a:r>
            <a:r>
              <a:rPr lang="en-US" altLang="ko-KR" b="1" dirty="0">
                <a:solidFill>
                  <a:srgbClr val="44546A"/>
                </a:solidFill>
              </a:rPr>
              <a:t>error</a:t>
            </a:r>
            <a:r>
              <a:rPr lang="ko-KR" altLang="en-US" b="1" dirty="0">
                <a:solidFill>
                  <a:srgbClr val="44546A"/>
                </a:solidFill>
              </a:rPr>
              <a:t>를 예방</a:t>
            </a:r>
            <a:r>
              <a:rPr lang="ko-KR" altLang="en-US" dirty="0">
                <a:solidFill>
                  <a:srgbClr val="44546A"/>
                </a:solidFill>
              </a:rPr>
              <a:t> 할 수 있다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342900" indent="-342900" latinLnBrk="0">
              <a:lnSpc>
                <a:spcPct val="150000"/>
              </a:lnSpc>
              <a:buAutoNum type="arabicParenR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dirty="0">
                <a:solidFill>
                  <a:srgbClr val="44546A"/>
                </a:solidFill>
              </a:rPr>
              <a:t>이를 위해 소프트웨어 작성자 모두가 코딩 스타일 가이드를 반드시 준수해야 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코딩 스타일 가이드의 필요성</a:t>
            </a:r>
            <a:endParaRPr lang="ko-KR" altLang="en-US" dirty="0">
              <a:solidFill>
                <a:srgbClr val="44546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114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90864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파일 인코딩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소스 파일은 </a:t>
            </a:r>
            <a:r>
              <a:rPr lang="en-US" altLang="ko-KR" dirty="0">
                <a:solidFill>
                  <a:srgbClr val="44546A"/>
                </a:solidFill>
              </a:rPr>
              <a:t>UTF-8</a:t>
            </a:r>
            <a:r>
              <a:rPr lang="ko-KR" altLang="en-US" dirty="0">
                <a:solidFill>
                  <a:srgbClr val="44546A"/>
                </a:solidFill>
              </a:rPr>
              <a:t>로 </a:t>
            </a:r>
            <a:r>
              <a:rPr lang="ko-KR" altLang="en-US" dirty="0" err="1">
                <a:solidFill>
                  <a:srgbClr val="44546A"/>
                </a:solidFill>
              </a:rPr>
              <a:t>인코딩된다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들여쓰기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44546A"/>
                </a:solidFill>
              </a:rPr>
              <a:t>tab </a:t>
            </a:r>
            <a:r>
              <a:rPr lang="ko-KR" altLang="en-US" dirty="0">
                <a:solidFill>
                  <a:srgbClr val="44546A"/>
                </a:solidFill>
              </a:rPr>
              <a:t>문자 대신 </a:t>
            </a:r>
            <a:r>
              <a:rPr lang="en-US" altLang="ko-KR" dirty="0">
                <a:solidFill>
                  <a:srgbClr val="44546A"/>
                </a:solidFill>
              </a:rPr>
              <a:t>space </a:t>
            </a:r>
            <a:r>
              <a:rPr lang="ko-KR" altLang="en-US" dirty="0">
                <a:solidFill>
                  <a:srgbClr val="44546A"/>
                </a:solidFill>
              </a:rPr>
              <a:t>문자 </a:t>
            </a:r>
            <a:r>
              <a:rPr lang="en-US" altLang="ko-KR" dirty="0">
                <a:solidFill>
                  <a:srgbClr val="44546A"/>
                </a:solidFill>
              </a:rPr>
              <a:t>4</a:t>
            </a:r>
            <a:r>
              <a:rPr lang="ko-KR" altLang="en-US" dirty="0">
                <a:solidFill>
                  <a:srgbClr val="44546A"/>
                </a:solidFill>
              </a:rPr>
              <a:t>개 사용한다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중괄호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44546A"/>
                </a:solidFill>
              </a:rPr>
              <a:t>K&amp;R </a:t>
            </a:r>
            <a:r>
              <a:rPr lang="ko-KR" altLang="en-US" dirty="0">
                <a:solidFill>
                  <a:srgbClr val="44546A"/>
                </a:solidFill>
              </a:rPr>
              <a:t>스타일 사용</a:t>
            </a:r>
            <a:r>
              <a:rPr lang="en-US" altLang="ko-KR" dirty="0">
                <a:solidFill>
                  <a:srgbClr val="44546A"/>
                </a:solidFill>
              </a:rPr>
              <a:t>. </a:t>
            </a:r>
            <a:r>
              <a:rPr lang="ko-KR" altLang="en-US" dirty="0">
                <a:solidFill>
                  <a:srgbClr val="44546A"/>
                </a:solidFill>
              </a:rPr>
              <a:t>시작하는 중괄호는 새로운 라인에서 시작하지 않고 제어문과 같은 라인을 사용한다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코딩 스타일 가이드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04769EF-24F9-C36F-5256-605F29BAC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21" t="55557" r="34116" b="31083"/>
          <a:stretch/>
        </p:blipFill>
        <p:spPr>
          <a:xfrm>
            <a:off x="346184" y="4478342"/>
            <a:ext cx="7028664" cy="159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055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90864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중괄호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제어문이 한 줄이더라도 중괄호를 생략하지 않는다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띄어쓰기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메소드 이름 다음에는 띄어쓰기 없이 왼쪽 괄호를 사용한다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코딩 스타일 가이드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0A3C2C-DD18-CEB0-5666-364DF6051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621" t="74193" r="34116" b="12199"/>
          <a:stretch/>
        </p:blipFill>
        <p:spPr>
          <a:xfrm>
            <a:off x="375434" y="1915765"/>
            <a:ext cx="7028666" cy="162118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267A6EE4-4354-948A-BC6D-CB70CC02C8A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933" t="49152" r="39271" b="46114"/>
          <a:stretch/>
        </p:blipFill>
        <p:spPr>
          <a:xfrm>
            <a:off x="375434" y="4876800"/>
            <a:ext cx="6774666" cy="654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065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90864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띄어쓰기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배열 다음에는 띄어쓰기 없이 왼쪽 괄호를 사용한다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이진 연산자 간에는 양쪽에 띄어쓰기를 사용한다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코딩 스타일 가이드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4C5EDE3-A946-6B59-AB3D-642595A53A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958" t="59048" r="40165" b="36380"/>
          <a:stretch/>
        </p:blipFill>
        <p:spPr>
          <a:xfrm>
            <a:off x="375434" y="1880060"/>
            <a:ext cx="6774666" cy="65451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B024C5E-B2B6-76F0-64D8-806B80DFBA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09" t="54667" r="42135" b="30762"/>
          <a:stretch/>
        </p:blipFill>
        <p:spPr>
          <a:xfrm>
            <a:off x="375434" y="3026558"/>
            <a:ext cx="6774666" cy="2262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887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90864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띄어쓰기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쉼표와 세미콜론 뒤에는 띄어쓰기를 사용한다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44546A"/>
                </a:solidFill>
              </a:rPr>
              <a:t>cast </a:t>
            </a:r>
            <a:r>
              <a:rPr lang="ko-KR" altLang="en-US" dirty="0">
                <a:solidFill>
                  <a:srgbClr val="44546A"/>
                </a:solidFill>
              </a:rPr>
              <a:t>사용시 띄어쓰기 없이 작성한다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코딩 스타일 가이드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388C18-8FD5-A729-A092-F7968B4E1C2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330" t="46088" r="40060" b="44571"/>
          <a:stretch/>
        </p:blipFill>
        <p:spPr>
          <a:xfrm>
            <a:off x="375434" y="1932958"/>
            <a:ext cx="6774666" cy="135131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1DABAD8-9B47-F6C2-2C7A-8D3BFC4C5C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844" t="54246" r="37029" b="40263"/>
          <a:stretch/>
        </p:blipFill>
        <p:spPr>
          <a:xfrm>
            <a:off x="375435" y="3944173"/>
            <a:ext cx="6774666" cy="698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82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90864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띄어쓰기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44546A"/>
                </a:solidFill>
              </a:rPr>
              <a:t>if, while, for, switch, catch </a:t>
            </a:r>
            <a:r>
              <a:rPr lang="ko-KR" altLang="en-US" dirty="0">
                <a:solidFill>
                  <a:srgbClr val="44546A"/>
                </a:solidFill>
              </a:rPr>
              <a:t>문 뒤에는 띄어쓰기를 사용한다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코딩 스타일 가이드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4B8C2B-9667-CCBB-5B00-FF5C6FC8C2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80" t="43619" r="39060" b="37048"/>
          <a:stretch/>
        </p:blipFill>
        <p:spPr>
          <a:xfrm>
            <a:off x="375434" y="1901666"/>
            <a:ext cx="6774666" cy="267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533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90864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4546A"/>
                </a:solidFill>
              </a:rPr>
              <a:t>Class</a:t>
            </a:r>
            <a:r>
              <a:rPr lang="ko-KR" altLang="en-US" b="1" dirty="0">
                <a:solidFill>
                  <a:srgbClr val="44546A"/>
                </a:solidFill>
              </a:rPr>
              <a:t> 작성 순서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44546A"/>
                </a:solidFill>
              </a:rPr>
              <a:t>Class </a:t>
            </a:r>
            <a:r>
              <a:rPr lang="ko-KR" altLang="en-US" dirty="0">
                <a:solidFill>
                  <a:srgbClr val="44546A"/>
                </a:solidFill>
              </a:rPr>
              <a:t>는 필드</a:t>
            </a:r>
            <a:r>
              <a:rPr lang="en-US" altLang="ko-KR" dirty="0">
                <a:solidFill>
                  <a:srgbClr val="44546A"/>
                </a:solidFill>
              </a:rPr>
              <a:t>(</a:t>
            </a:r>
            <a:r>
              <a:rPr lang="ko-KR" altLang="en-US" dirty="0">
                <a:solidFill>
                  <a:srgbClr val="44546A"/>
                </a:solidFill>
              </a:rPr>
              <a:t>전역변수</a:t>
            </a:r>
            <a:r>
              <a:rPr lang="en-US" altLang="ko-KR" dirty="0">
                <a:solidFill>
                  <a:srgbClr val="44546A"/>
                </a:solidFill>
              </a:rPr>
              <a:t>), </a:t>
            </a:r>
            <a:r>
              <a:rPr lang="ko-KR" altLang="en-US" dirty="0">
                <a:solidFill>
                  <a:srgbClr val="44546A"/>
                </a:solidFill>
              </a:rPr>
              <a:t>생성자</a:t>
            </a:r>
            <a:r>
              <a:rPr lang="en-US" altLang="ko-KR" dirty="0">
                <a:solidFill>
                  <a:srgbClr val="44546A"/>
                </a:solidFill>
              </a:rPr>
              <a:t>, </a:t>
            </a:r>
            <a:r>
              <a:rPr lang="ko-KR" altLang="en-US" dirty="0">
                <a:solidFill>
                  <a:srgbClr val="44546A"/>
                </a:solidFill>
              </a:rPr>
              <a:t>메소드 순서로 정렬한다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en-US" altLang="ko-KR" b="1" dirty="0">
                <a:solidFill>
                  <a:srgbClr val="44546A"/>
                </a:solidFill>
              </a:rPr>
              <a:t>Line</a:t>
            </a:r>
            <a:r>
              <a:rPr lang="ko-KR" altLang="en-US" b="1" dirty="0">
                <a:solidFill>
                  <a:srgbClr val="44546A"/>
                </a:solidFill>
              </a:rPr>
              <a:t> 최대 길이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srgbClr val="44546A"/>
                </a:solidFill>
              </a:rPr>
              <a:t>100 </a:t>
            </a:r>
            <a:r>
              <a:rPr lang="ko-KR" altLang="en-US" dirty="0">
                <a:solidFill>
                  <a:srgbClr val="44546A"/>
                </a:solidFill>
              </a:rPr>
              <a:t>칸을 넘지 않는다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코딩 스타일 가이드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08F6108-EE37-4B1F-4019-06244D674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123" t="74520" r="40701" b="11983"/>
          <a:stretch/>
        </p:blipFill>
        <p:spPr>
          <a:xfrm>
            <a:off x="375434" y="1869917"/>
            <a:ext cx="6774666" cy="19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59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12302" y="908648"/>
            <a:ext cx="11767396" cy="5791200"/>
          </a:xfrm>
          <a:prstGeom prst="roundRect">
            <a:avLst>
              <a:gd name="adj" fmla="val 1990"/>
            </a:avLst>
          </a:prstGeom>
          <a:solidFill>
            <a:schemeClr val="bg1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b="1" dirty="0">
                <a:solidFill>
                  <a:srgbClr val="44546A"/>
                </a:solidFill>
              </a:rPr>
              <a:t>주석</a:t>
            </a:r>
            <a:endParaRPr lang="en-US" altLang="ko-KR" b="1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모든 </a:t>
            </a:r>
            <a:r>
              <a:rPr lang="en-US" altLang="ko-KR" dirty="0">
                <a:solidFill>
                  <a:srgbClr val="44546A"/>
                </a:solidFill>
              </a:rPr>
              <a:t>Class</a:t>
            </a:r>
            <a:r>
              <a:rPr lang="ko-KR" altLang="en-US" dirty="0">
                <a:solidFill>
                  <a:srgbClr val="44546A"/>
                </a:solidFill>
              </a:rPr>
              <a:t> 파일들은 반드시 </a:t>
            </a:r>
            <a:r>
              <a:rPr lang="en-US" altLang="ko-KR" dirty="0">
                <a:solidFill>
                  <a:srgbClr val="44546A"/>
                </a:solidFill>
              </a:rPr>
              <a:t>Beginning</a:t>
            </a:r>
            <a:r>
              <a:rPr lang="ko-KR" altLang="en-US" dirty="0">
                <a:solidFill>
                  <a:srgbClr val="44546A"/>
                </a:solidFill>
              </a:rPr>
              <a:t>주석을 기록한다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dirty="0">
                <a:solidFill>
                  <a:srgbClr val="44546A"/>
                </a:solidFill>
              </a:rPr>
              <a:t>모든 </a:t>
            </a:r>
            <a:r>
              <a:rPr lang="en-US" altLang="ko-KR" dirty="0">
                <a:solidFill>
                  <a:srgbClr val="44546A"/>
                </a:solidFill>
              </a:rPr>
              <a:t>Class</a:t>
            </a:r>
            <a:r>
              <a:rPr lang="ko-KR" altLang="en-US" dirty="0">
                <a:solidFill>
                  <a:srgbClr val="44546A"/>
                </a:solidFill>
              </a:rPr>
              <a:t>의 생성자</a:t>
            </a:r>
            <a:r>
              <a:rPr lang="en-US" altLang="ko-KR" dirty="0">
                <a:solidFill>
                  <a:srgbClr val="44546A"/>
                </a:solidFill>
              </a:rPr>
              <a:t>, </a:t>
            </a:r>
            <a:r>
              <a:rPr lang="ko-KR" altLang="en-US" dirty="0">
                <a:solidFill>
                  <a:srgbClr val="44546A"/>
                </a:solidFill>
              </a:rPr>
              <a:t>메소드에는 주석을 기록한다</a:t>
            </a:r>
            <a:r>
              <a:rPr lang="en-US" altLang="ko-KR" dirty="0">
                <a:solidFill>
                  <a:srgbClr val="44546A"/>
                </a:solidFill>
              </a:rPr>
              <a:t>.</a:t>
            </a: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marL="285750" indent="-285750" latinLnBrk="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endParaRPr lang="en-US" altLang="ko-KR" dirty="0">
              <a:solidFill>
                <a:srgbClr val="44546A"/>
              </a:solidFill>
            </a:endParaRPr>
          </a:p>
        </p:txBody>
      </p:sp>
      <p:sp>
        <p:nvSpPr>
          <p:cNvPr id="13" name="사각형: 둥근 모서리 15">
            <a:extLst>
              <a:ext uri="{FF2B5EF4-FFF2-40B4-BE49-F238E27FC236}">
                <a16:creationId xmlns:a16="http://schemas.microsoft.com/office/drawing/2014/main" id="{2A843458-BFCA-B74B-E12F-3C43C8C74A63}"/>
              </a:ext>
            </a:extLst>
          </p:cNvPr>
          <p:cNvSpPr/>
          <p:nvPr/>
        </p:nvSpPr>
        <p:spPr>
          <a:xfrm>
            <a:off x="229532" y="219598"/>
            <a:ext cx="5866468" cy="537883"/>
          </a:xfrm>
          <a:prstGeom prst="roundRect">
            <a:avLst>
              <a:gd name="adj" fmla="val 50000"/>
            </a:avLst>
          </a:prstGeom>
          <a:solidFill>
            <a:srgbClr val="DCE0EC"/>
          </a:solidFill>
          <a:ln>
            <a:noFill/>
          </a:ln>
          <a:effectLst>
            <a:innerShdw blurRad="38100" dist="25400" dir="16200000">
              <a:prstClr val="black">
                <a:alpha val="13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563" latinLnBrk="0">
              <a:defRPr/>
            </a:pPr>
            <a:r>
              <a:rPr lang="ko-KR" altLang="en-US" i="1" kern="0" dirty="0">
                <a:ln w="9525">
                  <a:noFill/>
                </a:ln>
                <a:solidFill>
                  <a:srgbClr val="44546A"/>
                </a:solidFill>
                <a:ea typeface="Tmon몬소리 Black" panose="02000A03000000000000" pitchFamily="2" charset="-127"/>
              </a:rPr>
              <a:t>코딩 스타일 가이드</a:t>
            </a: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AC317969-EF0D-2453-3CB6-D8E7F31ECF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79160"/>
              </p:ext>
            </p:extLst>
          </p:nvPr>
        </p:nvGraphicFramePr>
        <p:xfrm>
          <a:off x="368300" y="1843616"/>
          <a:ext cx="6813550" cy="22330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3550">
                  <a:extLst>
                    <a:ext uri="{9D8B030D-6E8A-4147-A177-3AD203B41FA5}">
                      <a16:colId xmlns:a16="http://schemas.microsoft.com/office/drawing/2014/main" val="3496538870"/>
                    </a:ext>
                  </a:extLst>
                </a:gridCol>
              </a:tblGrid>
              <a:tr h="2233084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/** </a:t>
                      </a:r>
                      <a:endParaRPr lang="ko-KR" altLang="en-US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{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파일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, 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클래스에 대한 설명을 기술한다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.}</a:t>
                      </a:r>
                      <a:endParaRPr lang="ko-KR" altLang="en-US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@author {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작성자 이름 또는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ID}</a:t>
                      </a:r>
                      <a:endParaRPr lang="ko-KR" altLang="en-US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@since {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생성일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Note : {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참고할 내용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Document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: {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연결된 문서 이름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}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0184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1F8608DF-B0D3-A354-98DF-B052B745A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53687"/>
              </p:ext>
            </p:extLst>
          </p:nvPr>
        </p:nvGraphicFramePr>
        <p:xfrm>
          <a:off x="368300" y="4661796"/>
          <a:ext cx="6813550" cy="154850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813550">
                  <a:extLst>
                    <a:ext uri="{9D8B030D-6E8A-4147-A177-3AD203B41FA5}">
                      <a16:colId xmlns:a16="http://schemas.microsoft.com/office/drawing/2014/main" val="3496538870"/>
                    </a:ext>
                  </a:extLst>
                </a:gridCol>
              </a:tblGrid>
              <a:tr h="1548504">
                <a:tc>
                  <a:txBody>
                    <a:bodyPr/>
                    <a:lstStyle/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/*</a:t>
                      </a:r>
                      <a:endParaRPr lang="ko-KR" altLang="en-US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{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생성자 또는 메소드의 기능을 기술한다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.}</a:t>
                      </a:r>
                      <a:endParaRPr lang="ko-KR" altLang="en-US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@param {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입력 파라메터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} {</a:t>
                      </a: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입력 파라메터 설명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}</a:t>
                      </a:r>
                      <a:endParaRPr lang="ko-KR" altLang="en-US" sz="1200" b="0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</a:endParaRP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 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@return {</a:t>
                      </a:r>
                      <a:r>
                        <a:rPr lang="ko-KR" altLang="en-US" sz="1200" b="0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반환값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}</a:t>
                      </a:r>
                    </a:p>
                    <a:p>
                      <a:pPr fontAlgn="base" latinLnBrk="1">
                        <a:lnSpc>
                          <a:spcPct val="150000"/>
                        </a:lnSpc>
                      </a:pPr>
                      <a:r>
                        <a:rPr lang="ko-KR" altLang="en-US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*</a:t>
                      </a:r>
                      <a:r>
                        <a:rPr lang="en-US" altLang="ko-KR" sz="1200" b="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</a:rPr>
                        <a:t>/</a:t>
                      </a:r>
                      <a:endParaRPr lang="ko-KR" altLang="en-US" sz="1200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018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13160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358</Words>
  <Application>Microsoft Office PowerPoint</Application>
  <PresentationFormat>와이드스크린</PresentationFormat>
  <Paragraphs>108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TECH-31</cp:lastModifiedBy>
  <cp:revision>27</cp:revision>
  <dcterms:created xsi:type="dcterms:W3CDTF">2022-11-01T15:43:08Z</dcterms:created>
  <dcterms:modified xsi:type="dcterms:W3CDTF">2023-06-17T09:02:52Z</dcterms:modified>
</cp:coreProperties>
</file>