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2" r:id="rId11"/>
    <p:sldId id="258" r:id="rId12"/>
    <p:sldId id="259" r:id="rId13"/>
    <p:sldId id="260" r:id="rId14"/>
    <p:sldId id="269" r:id="rId15"/>
    <p:sldId id="271" r:id="rId16"/>
    <p:sldId id="270" r:id="rId17"/>
    <p:sldId id="268" r:id="rId18"/>
    <p:sldId id="273" r:id="rId19"/>
  </p:sldIdLst>
  <p:sldSz cx="12192000" cy="6858000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5" autoAdjust="0"/>
    <p:restoredTop sz="88743" autoAdjust="0"/>
  </p:normalViewPr>
  <p:slideViewPr>
    <p:cSldViewPr>
      <p:cViewPr varScale="1">
        <p:scale>
          <a:sx n="76" d="100"/>
          <a:sy n="76" d="100"/>
        </p:scale>
        <p:origin x="1032" y="53"/>
      </p:cViewPr>
      <p:guideLst>
        <p:guide orient="horz" pos="2112"/>
        <p:guide pos="3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t" anchorCtr="0" compatLnSpc="1">
            <a:prstTxWarp prst="textNoShape">
              <a:avLst/>
            </a:prstTxWarp>
          </a:bodyPr>
          <a:lstStyle>
            <a:lvl1pPr defTabSz="955293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t" anchorCtr="0" compatLnSpc="1">
            <a:prstTxWarp prst="textNoShape">
              <a:avLst/>
            </a:prstTxWarp>
          </a:bodyPr>
          <a:lstStyle>
            <a:lvl1pPr algn="r" defTabSz="955293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b" anchorCtr="0" compatLnSpc="1">
            <a:prstTxWarp prst="textNoShape">
              <a:avLst/>
            </a:prstTxWarp>
          </a:bodyPr>
          <a:lstStyle>
            <a:lvl1pPr defTabSz="955293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b" anchorCtr="0" compatLnSpc="1">
            <a:prstTxWarp prst="textNoShape">
              <a:avLst/>
            </a:prstTxWarp>
          </a:bodyPr>
          <a:lstStyle>
            <a:lvl1pPr algn="r" defTabSz="955293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99FF9861-CF97-4530-9DEB-49296C458D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1927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2925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t" anchorCtr="0" compatLnSpc="1">
            <a:prstTxWarp prst="textNoShape">
              <a:avLst/>
            </a:prstTxWarp>
          </a:bodyPr>
          <a:lstStyle>
            <a:lvl1pPr defTabSz="955293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6063" y="0"/>
            <a:ext cx="3082925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t" anchorCtr="0" compatLnSpc="1">
            <a:prstTxWarp prst="textNoShape">
              <a:avLst/>
            </a:prstTxWarp>
          </a:bodyPr>
          <a:lstStyle>
            <a:lvl1pPr algn="r" defTabSz="955293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7638" y="785813"/>
            <a:ext cx="6843712" cy="3849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870450"/>
            <a:ext cx="5191125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2488"/>
            <a:ext cx="30829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b" anchorCtr="0" compatLnSpc="1">
            <a:prstTxWarp prst="textNoShape">
              <a:avLst/>
            </a:prstTxWarp>
          </a:bodyPr>
          <a:lstStyle>
            <a:lvl1pPr defTabSz="955293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6063" y="9742488"/>
            <a:ext cx="30829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b" anchorCtr="0" compatLnSpc="1">
            <a:prstTxWarp prst="textNoShape">
              <a:avLst/>
            </a:prstTxWarp>
          </a:bodyPr>
          <a:lstStyle>
            <a:lvl1pPr algn="r" defTabSz="955293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627CCC90-9D64-4227-81DD-F6744559D3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3945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673C5-41F7-459D-B11D-E93C86C1A2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7E9A3-3EFD-4C4F-A03D-B9D59D5D1E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188913"/>
            <a:ext cx="2601384" cy="61198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188913"/>
            <a:ext cx="7600949" cy="6119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53775-03D0-46C2-A412-FC80783752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CC197-8666-4294-A3BA-3FF2FE96D3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B345C-FA75-4E11-ADFE-9F250F269B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04F8B-3D1C-4EED-A424-0DDAB73236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32D2B-1D21-4A1E-9923-7029EC2679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87851-A5F6-496C-9E08-38656602CF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8109C-FDBE-4553-9791-4048E58AF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7C559-27CE-4996-8ED2-C84D428BC0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EC324-59AD-4480-90CD-F64C1FE580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556684" y="382588"/>
            <a:ext cx="58420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1066801" y="382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721785" y="804863"/>
            <a:ext cx="563033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1214967" y="804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69333" y="731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1016000" y="274638"/>
            <a:ext cx="42333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590551" y="1065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188914"/>
            <a:ext cx="10390716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341439"/>
            <a:ext cx="10363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453189"/>
            <a:ext cx="2540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ea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453189"/>
            <a:ext cx="38608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ea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453189"/>
            <a:ext cx="2540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+mn-ea"/>
                <a:ea typeface="굴림" pitchFamily="50" charset="-127"/>
              </a:defRPr>
            </a:lvl1pPr>
          </a:lstStyle>
          <a:p>
            <a:pPr>
              <a:defRPr/>
            </a:pPr>
            <a:fld id="{341F0525-40F3-44A4-88F0-2FF5BB5FA3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16886-4321-4AAD-971D-45FBB382763D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9950" y="1828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Embedded Software</a:t>
            </a:r>
            <a:br>
              <a:rPr lang="ko-KR" altLang="en-US" sz="3600" dirty="0"/>
            </a:br>
            <a:r>
              <a:rPr lang="en-US" altLang="ko-KR" sz="2400" dirty="0"/>
              <a:t>(bit-wise operators)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5051425" y="63246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sz="1600" dirty="0">
                <a:solidFill>
                  <a:schemeClr val="folHlink"/>
                </a:solidFill>
                <a:latin typeface="Arial" charset="0"/>
              </a:rPr>
              <a:t>Fall,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A6F9D-00E7-424F-B359-34AEB838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 manipulation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64B04-4501-4671-9427-FE2CFF36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embedded processor interacts with a peripheral device through a set of control and status registers</a:t>
            </a:r>
          </a:p>
          <a:p>
            <a:pPr lvl="1"/>
            <a:r>
              <a:rPr lang="en-US" altLang="ko-KR" dirty="0"/>
              <a:t>These registers are part of the peripheral hardware </a:t>
            </a:r>
          </a:p>
          <a:p>
            <a:r>
              <a:rPr lang="en-US" altLang="ko-KR" dirty="0"/>
              <a:t>Control and status registers are memory-mapped. </a:t>
            </a:r>
          </a:p>
          <a:p>
            <a:pPr lvl="1"/>
            <a:r>
              <a:rPr lang="en-US" altLang="ko-KR" dirty="0"/>
              <a:t>Means that </a:t>
            </a:r>
            <a:r>
              <a:rPr lang="en-US" altLang="ko-KR" dirty="0">
                <a:solidFill>
                  <a:srgbClr val="FF0000"/>
                </a:solidFill>
              </a:rPr>
              <a:t>they can be handled just like ordinary pointer variables</a:t>
            </a:r>
          </a:p>
          <a:p>
            <a:pPr lvl="1"/>
            <a:r>
              <a:rPr lang="en-US" altLang="ko-KR" dirty="0"/>
              <a:t>Each register has its own address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7BEE84-3C6F-432F-9575-B98CA02F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50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8CBD0-B4A2-4751-B31C-804BE46FD58D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295397"/>
            <a:ext cx="7772400" cy="1079500"/>
          </a:xfrm>
        </p:spPr>
        <p:txBody>
          <a:bodyPr/>
          <a:lstStyle/>
          <a:p>
            <a:pPr eaLnBrk="1" hangingPunct="1"/>
            <a:r>
              <a:rPr lang="en-US" altLang="ko-KR" dirty="0"/>
              <a:t>Bitwise operators may be used to manipulate the contents of registers effectively;</a:t>
            </a:r>
          </a:p>
        </p:txBody>
      </p:sp>
      <p:sp>
        <p:nvSpPr>
          <p:cNvPr id="643077" name="Text Box 5"/>
          <p:cNvSpPr txBox="1">
            <a:spLocks noChangeArrowheads="1"/>
          </p:cNvSpPr>
          <p:nvPr/>
        </p:nvSpPr>
        <p:spPr bwMode="auto">
          <a:xfrm>
            <a:off x="3817400" y="3053037"/>
            <a:ext cx="27781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if (*</a:t>
            </a:r>
            <a:r>
              <a:rPr lang="en-US" altLang="ko-KR" sz="1800" dirty="0" err="1"/>
              <a:t>pTimerstatus</a:t>
            </a:r>
            <a:r>
              <a:rPr lang="en-US" altLang="ko-KR" sz="1800" dirty="0"/>
              <a:t> &amp; 0x08)</a:t>
            </a:r>
          </a:p>
          <a:p>
            <a:pPr eaLnBrk="1" hangingPunct="1"/>
            <a:r>
              <a:rPr lang="en-US" altLang="ko-KR" sz="1800" dirty="0"/>
              <a:t>{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en-US" altLang="ko-KR" sz="1800" dirty="0"/>
              <a:t>}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088613" y="2624411"/>
            <a:ext cx="26258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1&gt; Testing the third bit;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2160049" y="4350023"/>
            <a:ext cx="2632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2&gt; Setting the forth bit;</a:t>
            </a:r>
          </a:p>
        </p:txBody>
      </p:sp>
      <p:sp>
        <p:nvSpPr>
          <p:cNvPr id="643080" name="Text Box 8"/>
          <p:cNvSpPr txBox="1">
            <a:spLocks noChangeArrowheads="1"/>
          </p:cNvSpPr>
          <p:nvPr/>
        </p:nvSpPr>
        <p:spPr bwMode="auto">
          <a:xfrm>
            <a:off x="3888837" y="4926286"/>
            <a:ext cx="2659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/>
              <a:t>*pTimerstatus |= 0x10; 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4017604" y="5791474"/>
            <a:ext cx="2119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dirty="0" err="1">
                <a:solidFill>
                  <a:schemeClr val="hlink"/>
                </a:solidFill>
              </a:rPr>
              <a:t>int</a:t>
            </a:r>
            <a:r>
              <a:rPr lang="en-US" altLang="ko-KR" sz="1800" dirty="0">
                <a:solidFill>
                  <a:schemeClr val="hlink"/>
                </a:solidFill>
              </a:rPr>
              <a:t> *</a:t>
            </a:r>
            <a:r>
              <a:rPr lang="en-US" altLang="ko-KR" sz="1800" dirty="0" err="1">
                <a:solidFill>
                  <a:schemeClr val="hlink"/>
                </a:solidFill>
              </a:rPr>
              <a:t>pTimerstatus</a:t>
            </a:r>
            <a:r>
              <a:rPr lang="en-US" altLang="ko-KR" sz="1800" dirty="0">
                <a:solidFill>
                  <a:schemeClr val="hlink"/>
                </a:solidFill>
              </a:rPr>
              <a:t>;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67170FB-498C-4009-9DC1-BDEB0251E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23623"/>
              </p:ext>
            </p:extLst>
          </p:nvPr>
        </p:nvGraphicFramePr>
        <p:xfrm>
          <a:off x="7461761" y="2464074"/>
          <a:ext cx="4120639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Binary 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Hex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10000000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0x80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01000000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00100000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00010000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00001000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00000100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00000010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8520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7" grpId="0"/>
      <p:bldP spid="6430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DEE9F-70F3-40AE-8373-8FB1D820801C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644100" name="Text Box 4"/>
          <p:cNvSpPr txBox="1">
            <a:spLocks noChangeArrowheads="1"/>
          </p:cNvSpPr>
          <p:nvPr/>
        </p:nvSpPr>
        <p:spPr bwMode="auto">
          <a:xfrm>
            <a:off x="2568202" y="2421533"/>
            <a:ext cx="291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*</a:t>
            </a:r>
            <a:r>
              <a:rPr lang="en-US" altLang="ko-KR" sz="1800" dirty="0" err="1"/>
              <a:t>pTimerstatus</a:t>
            </a:r>
            <a:r>
              <a:rPr lang="en-US" altLang="ko-KR" sz="1800" dirty="0"/>
              <a:t> &amp;= ~(0x04)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839416" y="1700808"/>
            <a:ext cx="2876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3. Clearing the second bit;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64666" y="3069233"/>
            <a:ext cx="29838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4. Toggling the seventh bit;</a:t>
            </a:r>
          </a:p>
        </p:txBody>
      </p:sp>
      <p:sp>
        <p:nvSpPr>
          <p:cNvPr id="644103" name="Text Box 7"/>
          <p:cNvSpPr txBox="1">
            <a:spLocks noChangeArrowheads="1"/>
          </p:cNvSpPr>
          <p:nvPr/>
        </p:nvSpPr>
        <p:spPr bwMode="auto">
          <a:xfrm>
            <a:off x="2639641" y="3574058"/>
            <a:ext cx="2738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/>
              <a:t>*pTimerstatus ^= 0x80;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A14A73E-BEA9-48D7-BBD9-4554B5B80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30825"/>
              </p:ext>
            </p:extLst>
          </p:nvPr>
        </p:nvGraphicFramePr>
        <p:xfrm>
          <a:off x="7461761" y="2464074"/>
          <a:ext cx="4120639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Binary 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Hex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10000000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0x80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01000000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00100000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00010000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00001000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00000100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00000010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8382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/>
      <p:bldP spid="6441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83B0B-BF15-4AD8-9CA6-E6ACC087F699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719264" y="2708920"/>
            <a:ext cx="165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Bitmask Macro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223793" y="3122117"/>
            <a:ext cx="34433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#define BIT(X)   (1&lt;&lt;(X))</a:t>
            </a:r>
          </a:p>
          <a:p>
            <a:pPr eaLnBrk="1" hangingPunct="1"/>
            <a:r>
              <a:rPr lang="en-US" altLang="ko-KR" sz="1800" dirty="0"/>
              <a:t>#define TIMER_STATUS  BIT(5)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711625" y="1628800"/>
            <a:ext cx="1067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Bitmask: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738117" y="1628800"/>
            <a:ext cx="5310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a constant often used along with bitwise operators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794919" y="2132857"/>
            <a:ext cx="413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e.g. #define TIMER_COMPLETE (0x80)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79776" y="4022125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00100000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83525" y="4005649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0x20</a:t>
            </a:r>
            <a:endParaRPr lang="ko-KR" alt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711625" y="5268416"/>
            <a:ext cx="29418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*</a:t>
            </a:r>
            <a:r>
              <a:rPr lang="en-US" altLang="ko-KR" sz="1800" dirty="0" err="1"/>
              <a:t>pTimerstatus</a:t>
            </a:r>
            <a:r>
              <a:rPr lang="en-US" altLang="ko-KR" sz="1800" dirty="0"/>
              <a:t> &amp;= ~(0x20)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240016" y="5279032"/>
            <a:ext cx="3858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*</a:t>
            </a:r>
            <a:r>
              <a:rPr lang="en-US" altLang="ko-KR" sz="1800" dirty="0" err="1"/>
              <a:t>pTimerstatus</a:t>
            </a:r>
            <a:r>
              <a:rPr lang="en-US" altLang="ko-KR" sz="1800" dirty="0"/>
              <a:t> &amp;= ~TIMER_STATUS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410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exercises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개의 </a:t>
            </a:r>
            <a:r>
              <a:rPr lang="en-US" altLang="ko-KR" dirty="0"/>
              <a:t>LED</a:t>
            </a:r>
            <a:r>
              <a:rPr lang="ko-KR" altLang="en-US" dirty="0"/>
              <a:t>를 갖는 </a:t>
            </a:r>
            <a:r>
              <a:rPr lang="en-US" altLang="ko-KR" dirty="0"/>
              <a:t>LEDs </a:t>
            </a:r>
            <a:r>
              <a:rPr lang="ko-KR" altLang="en-US" dirty="0"/>
              <a:t>라는 </a:t>
            </a:r>
            <a:r>
              <a:rPr lang="en-US" altLang="ko-KR" dirty="0"/>
              <a:t>unsigned</a:t>
            </a:r>
            <a:r>
              <a:rPr lang="ko-KR" altLang="en-US" dirty="0"/>
              <a:t> </a:t>
            </a:r>
            <a:r>
              <a:rPr lang="en-US" altLang="ko-KR" dirty="0"/>
              <a:t>char </a:t>
            </a:r>
            <a:r>
              <a:rPr lang="ko-KR" altLang="en-US" dirty="0"/>
              <a:t>변수에 </a:t>
            </a:r>
            <a:endParaRPr lang="en-US" altLang="ko-KR" dirty="0"/>
          </a:p>
          <a:p>
            <a:pPr lvl="1"/>
            <a:r>
              <a:rPr lang="ko-KR" altLang="en-US" dirty="0"/>
              <a:t>이진수 </a:t>
            </a:r>
            <a:r>
              <a:rPr lang="en-US" altLang="ko-KR" dirty="0"/>
              <a:t>00000001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대입하면</a:t>
            </a:r>
            <a:r>
              <a:rPr lang="en-US" altLang="ko-KR" dirty="0"/>
              <a:t>, 0</a:t>
            </a:r>
            <a:r>
              <a:rPr lang="ko-KR" altLang="en-US" dirty="0"/>
              <a:t>번째 </a:t>
            </a:r>
            <a:r>
              <a:rPr lang="en-US" altLang="ko-KR" dirty="0"/>
              <a:t>LED </a:t>
            </a:r>
            <a:r>
              <a:rPr lang="ko-KR" altLang="en-US" dirty="0"/>
              <a:t>가 켜지고</a:t>
            </a:r>
            <a:r>
              <a:rPr lang="en-US" altLang="ko-KR" dirty="0"/>
              <a:t>,  </a:t>
            </a:r>
            <a:r>
              <a:rPr lang="ko-KR" altLang="en-US" dirty="0"/>
              <a:t> 이진수 </a:t>
            </a:r>
            <a:r>
              <a:rPr lang="en-US" altLang="ko-KR" dirty="0"/>
              <a:t>00000010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대입하면 </a:t>
            </a:r>
            <a:r>
              <a:rPr lang="en-US" altLang="ko-KR" dirty="0"/>
              <a:t>1</a:t>
            </a:r>
            <a:r>
              <a:rPr lang="ko-KR" altLang="en-US" dirty="0"/>
              <a:t>번째 </a:t>
            </a:r>
            <a:r>
              <a:rPr lang="en-US" altLang="ko-KR" dirty="0"/>
              <a:t>LED </a:t>
            </a:r>
            <a:r>
              <a:rPr lang="ko-KR" altLang="en-US" dirty="0"/>
              <a:t>가 켜지고</a:t>
            </a:r>
            <a:r>
              <a:rPr lang="en-US" altLang="ko-KR" dirty="0"/>
              <a:t>, … </a:t>
            </a:r>
            <a:r>
              <a:rPr lang="ko-KR" altLang="en-US" dirty="0"/>
              <a:t>이진수 </a:t>
            </a:r>
            <a:r>
              <a:rPr lang="en-US" altLang="ko-KR" dirty="0"/>
              <a:t>1000000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대입하면 </a:t>
            </a:r>
            <a:r>
              <a:rPr lang="en-US" altLang="ko-KR" dirty="0"/>
              <a:t>7</a:t>
            </a:r>
            <a:r>
              <a:rPr lang="ko-KR" altLang="en-US" dirty="0"/>
              <a:t>번째 </a:t>
            </a:r>
            <a:r>
              <a:rPr lang="en-US" altLang="ko-KR" dirty="0"/>
              <a:t>LED </a:t>
            </a:r>
            <a:r>
              <a:rPr lang="ko-KR" altLang="en-US" dirty="0"/>
              <a:t>가 켜지는 변수 </a:t>
            </a:r>
            <a:r>
              <a:rPr lang="en-US" altLang="ko-KR" dirty="0"/>
              <a:t>LEDs </a:t>
            </a:r>
            <a:r>
              <a:rPr lang="ko-KR" altLang="en-US" dirty="0"/>
              <a:t>를 가정하자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unsigned char LEDs;</a:t>
            </a:r>
          </a:p>
          <a:p>
            <a:pPr lvl="2"/>
            <a:r>
              <a:rPr lang="en-US" altLang="ko-KR" dirty="0"/>
              <a:t>LEDs=0x01; </a:t>
            </a:r>
          </a:p>
          <a:p>
            <a:pPr lvl="2"/>
            <a:r>
              <a:rPr lang="en-US" altLang="ko-KR" dirty="0"/>
              <a:t>LEDs=0x02; 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7</a:t>
            </a:r>
            <a:r>
              <a:rPr lang="ko-KR" altLang="en-US" dirty="0"/>
              <a:t>까지 숫자를 </a:t>
            </a:r>
            <a:r>
              <a:rPr lang="ko-KR" altLang="en-US" dirty="0" err="1"/>
              <a:t>입력받아서</a:t>
            </a:r>
            <a:r>
              <a:rPr lang="en-US" altLang="ko-KR" dirty="0"/>
              <a:t>, LEDs </a:t>
            </a:r>
            <a:r>
              <a:rPr lang="ko-KR" altLang="en-US" dirty="0"/>
              <a:t>값을 다음과 같이 바꾸어주는 함수를 작성하시오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LED_function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input); </a:t>
            </a:r>
          </a:p>
          <a:p>
            <a:pPr lvl="2"/>
            <a:r>
              <a:rPr lang="en-US" altLang="ko-KR" dirty="0" err="1"/>
              <a:t>LED_function</a:t>
            </a:r>
            <a:r>
              <a:rPr lang="en-US" altLang="ko-KR" dirty="0"/>
              <a:t>(2) </a:t>
            </a:r>
            <a:r>
              <a:rPr lang="ko-KR" altLang="en-US" dirty="0"/>
              <a:t>함수를</a:t>
            </a:r>
            <a:r>
              <a:rPr lang="en-US" altLang="ko-KR" dirty="0"/>
              <a:t> </a:t>
            </a:r>
            <a:r>
              <a:rPr lang="ko-KR" altLang="en-US" dirty="0"/>
              <a:t>호출하면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0x04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함</a:t>
            </a:r>
            <a:endParaRPr lang="en-US" altLang="ko-KR" dirty="0"/>
          </a:p>
          <a:p>
            <a:pPr lvl="3"/>
            <a:r>
              <a:rPr lang="en-US" altLang="ko-KR" dirty="0" err="1"/>
              <a:t>LED_function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16</a:t>
            </a:r>
            <a:r>
              <a:rPr lang="ko-KR" altLang="en-US" dirty="0"/>
              <a:t>진수를 </a:t>
            </a:r>
            <a:r>
              <a:rPr lang="en-US" altLang="ko-KR" dirty="0"/>
              <a:t>return </a:t>
            </a:r>
            <a:r>
              <a:rPr lang="ko-KR" altLang="en-US" dirty="0"/>
              <a:t>하거나</a:t>
            </a:r>
            <a:r>
              <a:rPr lang="en-US" altLang="ko-KR" dirty="0"/>
              <a:t>, </a:t>
            </a:r>
            <a:r>
              <a:rPr lang="ko-KR" altLang="en-US" dirty="0"/>
              <a:t>이진수로 </a:t>
            </a:r>
            <a:r>
              <a:rPr lang="en-US" altLang="ko-KR" dirty="0"/>
              <a:t>shift </a:t>
            </a:r>
            <a:r>
              <a:rPr lang="ko-KR" altLang="en-US" dirty="0"/>
              <a:t>연산자를 써서 </a:t>
            </a:r>
            <a:r>
              <a:rPr lang="en-US" altLang="ko-KR" dirty="0"/>
              <a:t>return 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5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상기 프로그램을 어떻게 </a:t>
            </a:r>
            <a:r>
              <a:rPr lang="en-US" altLang="ko-KR" dirty="0"/>
              <a:t>check </a:t>
            </a:r>
            <a:r>
              <a:rPr lang="ko-KR" altLang="en-US" dirty="0"/>
              <a:t>하나 </a:t>
            </a:r>
            <a:r>
              <a:rPr lang="en-US" altLang="ko-KR" dirty="0"/>
              <a:t>? </a:t>
            </a:r>
          </a:p>
          <a:p>
            <a:pPr lvl="1"/>
            <a:r>
              <a:rPr lang="en-US" altLang="ko-KR" dirty="0"/>
              <a:t>int </a:t>
            </a:r>
            <a:r>
              <a:rPr lang="en-US" altLang="ko-KR" dirty="0" err="1"/>
              <a:t>return_value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return_value</a:t>
            </a:r>
            <a:r>
              <a:rPr lang="en-US" altLang="ko-KR" dirty="0"/>
              <a:t>=</a:t>
            </a:r>
            <a:r>
              <a:rPr lang="en-US" altLang="ko-KR" dirty="0" err="1"/>
              <a:t>LED_function</a:t>
            </a:r>
            <a:r>
              <a:rPr lang="en-US" altLang="ko-KR" dirty="0"/>
              <a:t>(2);</a:t>
            </a:r>
          </a:p>
          <a:p>
            <a:pPr lvl="1"/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en-US" altLang="ko-KR" dirty="0" err="1"/>
              <a:t>return_value</a:t>
            </a:r>
            <a:r>
              <a:rPr lang="en-US" altLang="ko-KR" dirty="0"/>
              <a:t>:%d\n”,</a:t>
            </a:r>
            <a:r>
              <a:rPr lang="en-US" altLang="ko-KR" dirty="0" err="1"/>
              <a:t>return_value</a:t>
            </a:r>
            <a:r>
              <a:rPr lang="en-US" altLang="ko-KR" dirty="0"/>
              <a:t>); </a:t>
            </a:r>
          </a:p>
          <a:p>
            <a:pPr lvl="2"/>
            <a:r>
              <a:rPr lang="en-US" altLang="ko-KR" dirty="0"/>
              <a:t>4</a:t>
            </a:r>
            <a:r>
              <a:rPr lang="ko-KR" altLang="en-US"/>
              <a:t>가 </a:t>
            </a:r>
            <a:r>
              <a:rPr lang="ko-KR" altLang="en-US" dirty="0"/>
              <a:t>출력됨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972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exercises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상기 프로그램을 활용하여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1. LEDs</a:t>
            </a:r>
            <a:r>
              <a:rPr lang="ko-KR" altLang="en-US" dirty="0"/>
              <a:t>의 초기값을 이진수로 </a:t>
            </a:r>
            <a:r>
              <a:rPr lang="en-US" altLang="ko-KR" dirty="0"/>
              <a:t>00000001</a:t>
            </a:r>
            <a:r>
              <a:rPr lang="ko-KR" altLang="en-US" dirty="0"/>
              <a:t>을 대입하고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2. LEDs  </a:t>
            </a:r>
            <a:r>
              <a:rPr lang="ko-KR" altLang="en-US" dirty="0"/>
              <a:t>값을 왼쪽으로 </a:t>
            </a:r>
            <a:r>
              <a:rPr lang="en-US" altLang="ko-KR" dirty="0"/>
              <a:t>1</a:t>
            </a:r>
            <a:r>
              <a:rPr lang="ko-KR" altLang="en-US" dirty="0"/>
              <a:t>만큼 계속 </a:t>
            </a:r>
            <a:r>
              <a:rPr lang="en-US" altLang="ko-KR" dirty="0"/>
              <a:t>shift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3. LEDs </a:t>
            </a:r>
            <a:r>
              <a:rPr lang="ko-KR" altLang="en-US" dirty="0"/>
              <a:t>값이 이진수로 </a:t>
            </a:r>
            <a:r>
              <a:rPr lang="en-US" altLang="ko-KR" dirty="0"/>
              <a:t>10000000 </a:t>
            </a:r>
            <a:r>
              <a:rPr lang="ko-KR" altLang="en-US" dirty="0"/>
              <a:t>으로 </a:t>
            </a:r>
            <a:r>
              <a:rPr lang="ko-KR" altLang="en-US" dirty="0" err="1"/>
              <a:t>대입되었을때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역으로</a:t>
            </a:r>
            <a:r>
              <a:rPr lang="en-US" altLang="ko-KR" dirty="0"/>
              <a:t> </a:t>
            </a:r>
            <a:r>
              <a:rPr lang="ko-KR" altLang="en-US" dirty="0"/>
              <a:t>오른쪽으로 </a:t>
            </a:r>
            <a:r>
              <a:rPr lang="en-US" altLang="ko-KR" dirty="0"/>
              <a:t>1</a:t>
            </a:r>
            <a:r>
              <a:rPr lang="ko-KR" altLang="en-US" dirty="0"/>
              <a:t>만큼 계속 </a:t>
            </a:r>
            <a:r>
              <a:rPr lang="en-US" altLang="ko-KR" dirty="0"/>
              <a:t>shift</a:t>
            </a:r>
            <a:r>
              <a:rPr lang="ko-KR" altLang="en-US" dirty="0"/>
              <a:t>하는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과정이</a:t>
            </a:r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번 반복되는 프로그램을 작성하시오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정답은 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출력 순서 </a:t>
            </a:r>
            <a:r>
              <a:rPr lang="en-US" altLang="ko-KR" dirty="0"/>
              <a:t>? </a:t>
            </a:r>
          </a:p>
          <a:p>
            <a:pPr lvl="3"/>
            <a:r>
              <a:rPr lang="en-US" altLang="ko-KR" dirty="0"/>
              <a:t>1, 2, 4, 8,…, 128, 64 ….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반드시 </a:t>
            </a:r>
            <a:r>
              <a:rPr lang="en-US" altLang="ko-KR" dirty="0">
                <a:solidFill>
                  <a:srgbClr val="FF0000"/>
                </a:solidFill>
              </a:rPr>
              <a:t>shift </a:t>
            </a:r>
            <a:r>
              <a:rPr lang="ko-KR" altLang="en-US" dirty="0">
                <a:solidFill>
                  <a:srgbClr val="FF0000"/>
                </a:solidFill>
              </a:rPr>
              <a:t>연산자를 사용할 것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83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exercises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Unsigned char </a:t>
            </a:r>
            <a:r>
              <a:rPr lang="ko-KR" altLang="en-US" dirty="0"/>
              <a:t>변수를 </a:t>
            </a:r>
            <a:r>
              <a:rPr lang="en-US" altLang="ko-KR" dirty="0"/>
              <a:t>2</a:t>
            </a:r>
            <a:r>
              <a:rPr lang="ko-KR" altLang="en-US" dirty="0"/>
              <a:t>진수로 </a:t>
            </a:r>
            <a:r>
              <a:rPr lang="ko-KR" altLang="en-US" dirty="0" err="1"/>
              <a:t>변환하였을때</a:t>
            </a:r>
            <a:r>
              <a:rPr lang="en-US" altLang="ko-KR" dirty="0"/>
              <a:t>,  1</a:t>
            </a:r>
            <a:r>
              <a:rPr lang="ko-KR" altLang="en-US" dirty="0"/>
              <a:t>의 개수를 세고</a:t>
            </a:r>
            <a:r>
              <a:rPr lang="en-US" altLang="ko-KR" dirty="0"/>
              <a:t>, </a:t>
            </a:r>
            <a:r>
              <a:rPr lang="ko-KR" altLang="en-US" dirty="0"/>
              <a:t>이를 다 왼쪽으로 </a:t>
            </a:r>
            <a:r>
              <a:rPr lang="en-US" altLang="ko-KR" dirty="0"/>
              <a:t>shift </a:t>
            </a:r>
            <a:r>
              <a:rPr lang="ko-KR" altLang="en-US" dirty="0" err="1"/>
              <a:t>하였을때의</a:t>
            </a:r>
            <a:r>
              <a:rPr lang="ko-KR" altLang="en-US" dirty="0"/>
              <a:t> 값을 출력하시오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Input:   01010110, </a:t>
            </a:r>
            <a:r>
              <a:rPr lang="ko-KR" altLang="en-US" dirty="0"/>
              <a:t>십진수</a:t>
            </a:r>
            <a:r>
              <a:rPr lang="en-US" altLang="ko-KR" dirty="0"/>
              <a:t>: 86,  16</a:t>
            </a:r>
            <a:r>
              <a:rPr lang="ko-KR" altLang="en-US" dirty="0"/>
              <a:t>진수</a:t>
            </a:r>
            <a:r>
              <a:rPr lang="en-US" altLang="ko-KR" dirty="0"/>
              <a:t>: 0x56</a:t>
            </a:r>
          </a:p>
          <a:p>
            <a:pPr lvl="1"/>
            <a:r>
              <a:rPr lang="en-US" altLang="ko-KR" dirty="0"/>
              <a:t>Output: 11110000, </a:t>
            </a:r>
            <a:r>
              <a:rPr lang="ko-KR" altLang="en-US" dirty="0"/>
              <a:t>십진수</a:t>
            </a:r>
            <a:r>
              <a:rPr lang="en-US" altLang="ko-KR" dirty="0"/>
              <a:t>: 240, 16</a:t>
            </a:r>
            <a:r>
              <a:rPr lang="ko-KR" altLang="en-US" dirty="0"/>
              <a:t>진수</a:t>
            </a:r>
            <a:r>
              <a:rPr lang="en-US" altLang="ko-KR" dirty="0"/>
              <a:t>: 0xF0</a:t>
            </a:r>
          </a:p>
          <a:p>
            <a:pPr lvl="1"/>
            <a:r>
              <a:rPr lang="en-US" altLang="ko-KR" dirty="0"/>
              <a:t>How to check?</a:t>
            </a:r>
          </a:p>
          <a:p>
            <a:pPr lvl="2"/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문 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ko-KR" altLang="en-US" dirty="0"/>
              <a:t>정답</a:t>
            </a:r>
            <a:r>
              <a:rPr lang="en-US" altLang="ko-KR" dirty="0"/>
              <a:t>&gt; </a:t>
            </a:r>
            <a:r>
              <a:rPr lang="ko-KR" altLang="en-US" dirty="0"/>
              <a:t>위의 예의 출력 값은 </a:t>
            </a:r>
            <a:r>
              <a:rPr lang="en-US" altLang="ko-KR" dirty="0"/>
              <a:t>?</a:t>
            </a:r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의 개수</a:t>
            </a:r>
            <a:r>
              <a:rPr lang="en-US" altLang="ko-KR" dirty="0"/>
              <a:t>? 4</a:t>
            </a:r>
          </a:p>
          <a:p>
            <a:pPr lvl="3"/>
            <a:r>
              <a:rPr lang="en-US" altLang="ko-KR" dirty="0"/>
              <a:t>Shift </a:t>
            </a:r>
            <a:r>
              <a:rPr lang="ko-KR" altLang="en-US" dirty="0"/>
              <a:t>시의 값은</a:t>
            </a:r>
            <a:r>
              <a:rPr lang="en-US" altLang="ko-KR" dirty="0"/>
              <a:t>? </a:t>
            </a:r>
            <a:r>
              <a:rPr lang="ko-KR" altLang="en-US" dirty="0"/>
              <a:t> </a:t>
            </a:r>
            <a:r>
              <a:rPr lang="en-US" altLang="ko-KR" dirty="0"/>
              <a:t>240</a:t>
            </a:r>
          </a:p>
          <a:p>
            <a:pPr lvl="1"/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함수를 사용해서 </a:t>
            </a:r>
            <a:r>
              <a:rPr lang="ko-KR" altLang="en-US" dirty="0" err="1"/>
              <a:t>입력받도록</a:t>
            </a:r>
            <a:r>
              <a:rPr lang="ko-KR" altLang="en-US" dirty="0"/>
              <a:t> 할 것</a:t>
            </a:r>
            <a:endParaRPr lang="en-US" altLang="ko-KR" dirty="0"/>
          </a:p>
          <a:p>
            <a:pPr lvl="2"/>
            <a:r>
              <a:rPr lang="en-US" altLang="ko-KR" dirty="0" err="1"/>
              <a:t>scanf</a:t>
            </a:r>
            <a:r>
              <a:rPr lang="en-US" altLang="ko-KR" dirty="0"/>
              <a:t>(“%</a:t>
            </a:r>
            <a:r>
              <a:rPr lang="en-US" altLang="ko-KR" dirty="0" err="1"/>
              <a:t>uc</a:t>
            </a:r>
            <a:r>
              <a:rPr lang="en-US" altLang="ko-KR" dirty="0"/>
              <a:t>”,&amp;LEDs);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069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0F69D-BE1C-422C-BD75-DFF4F583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exercises 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22DC7-76F3-46BA-8977-7C25A493B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시간이 남으면</a:t>
            </a:r>
            <a:r>
              <a:rPr lang="en-US" altLang="ko-KR" dirty="0"/>
              <a:t>,</a:t>
            </a:r>
            <a:r>
              <a:rPr lang="ko-KR" altLang="en-US" dirty="0"/>
              <a:t> 추가로 자유롭게 </a:t>
            </a:r>
            <a:r>
              <a:rPr lang="en-US" altLang="ko-KR" dirty="0"/>
              <a:t>bit manipulation </a:t>
            </a:r>
            <a:r>
              <a:rPr lang="ko-KR" altLang="en-US" dirty="0"/>
              <a:t>프로그램을 작성해 볼 것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F275B-870C-4A10-8B6A-405C01C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20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E2CF0-11C6-4E2C-94F2-D6645F348FC2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Outline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Overview</a:t>
            </a:r>
          </a:p>
          <a:p>
            <a:pPr eaLnBrk="1" hangingPunct="1"/>
            <a:r>
              <a:rPr lang="en-US" altLang="ko-KR" dirty="0"/>
              <a:t>Bit-wise operators</a:t>
            </a:r>
          </a:p>
          <a:p>
            <a:r>
              <a:rPr lang="en-US" altLang="ko-KR" dirty="0"/>
              <a:t>Bit manipulation</a:t>
            </a:r>
          </a:p>
          <a:p>
            <a:pPr eaLnBrk="1" hangingPunct="1"/>
            <a:r>
              <a:rPr lang="en-US" altLang="ko-KR" dirty="0"/>
              <a:t>Programming exercises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 manipulation is used to control the machine at low level</a:t>
            </a:r>
          </a:p>
          <a:p>
            <a:pPr lvl="1"/>
            <a:r>
              <a:rPr lang="en-US" altLang="ko-KR" dirty="0"/>
              <a:t>Writing device drivers</a:t>
            </a:r>
          </a:p>
          <a:p>
            <a:pPr lvl="1"/>
            <a:r>
              <a:rPr lang="en-US" altLang="ko-KR" dirty="0"/>
              <a:t>Pixel-level graphic programming</a:t>
            </a:r>
          </a:p>
          <a:p>
            <a:r>
              <a:rPr lang="en-US" altLang="ko-KR" dirty="0"/>
              <a:t>High-level programmer may not use this programing technique, but device driver programmer needs to handle this skillfully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034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Hex and binary</a:t>
            </a:r>
          </a:p>
          <a:p>
            <a:pPr lvl="1"/>
            <a:r>
              <a:rPr lang="en-US" altLang="ko-KR" dirty="0"/>
              <a:t>Hexadecimal is convenient way to represent binary</a:t>
            </a:r>
          </a:p>
          <a:p>
            <a:pPr lvl="2"/>
            <a:r>
              <a:rPr lang="en-US" altLang="ko-KR" dirty="0"/>
              <a:t>0: 0000</a:t>
            </a:r>
          </a:p>
          <a:p>
            <a:pPr lvl="2"/>
            <a:r>
              <a:rPr lang="en-US" altLang="ko-KR" dirty="0"/>
              <a:t>1: 0001</a:t>
            </a:r>
          </a:p>
          <a:p>
            <a:pPr lvl="2"/>
            <a:r>
              <a:rPr lang="en-US" altLang="ko-KR" dirty="0"/>
              <a:t>9: 1001</a:t>
            </a:r>
          </a:p>
          <a:p>
            <a:pPr lvl="2"/>
            <a:r>
              <a:rPr lang="en-US" altLang="ko-KR" dirty="0"/>
              <a:t>A: 1010</a:t>
            </a:r>
          </a:p>
          <a:p>
            <a:pPr lvl="2"/>
            <a:r>
              <a:rPr lang="en-US" altLang="ko-KR" dirty="0"/>
              <a:t>F: 1111</a:t>
            </a:r>
          </a:p>
          <a:p>
            <a:pPr lvl="1"/>
            <a:r>
              <a:rPr lang="en-US" altLang="ko-KR" dirty="0"/>
              <a:t>0xAF: 10101111</a:t>
            </a:r>
          </a:p>
          <a:p>
            <a:pPr lvl="1"/>
            <a:r>
              <a:rPr lang="en-US" altLang="ko-KR" dirty="0"/>
              <a:t>0xBA: 10111010</a:t>
            </a:r>
          </a:p>
          <a:p>
            <a:pPr lvl="1"/>
            <a:r>
              <a:rPr lang="en-US" altLang="ko-KR" dirty="0"/>
              <a:t>0x1AAF: 0001 1010 1010 1111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221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Bit-wise operators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Bit-wise operators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52680"/>
              </p:ext>
            </p:extLst>
          </p:nvPr>
        </p:nvGraphicFramePr>
        <p:xfrm>
          <a:off x="3071664" y="2204865"/>
          <a:ext cx="5760640" cy="3240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 Meaning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&amp;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Bitwise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|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Bitwise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^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Bitwise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exclusive 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~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Complement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&lt;&lt;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Shift left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&gt;&gt;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Shift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right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2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Bitwise AND operator (&amp;)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Bitwise OR operator ( | 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59333"/>
              </p:ext>
            </p:extLst>
          </p:nvPr>
        </p:nvGraphicFramePr>
        <p:xfrm>
          <a:off x="3071665" y="1988840"/>
          <a:ext cx="583264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Bit1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&amp; Bit2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53526"/>
              </p:ext>
            </p:extLst>
          </p:nvPr>
        </p:nvGraphicFramePr>
        <p:xfrm>
          <a:off x="3071664" y="4552528"/>
          <a:ext cx="5832648" cy="180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Bit1 | Bit2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24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Bitwise Exclusive OR (^)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Ones complement  ( ~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92887"/>
              </p:ext>
            </p:extLst>
          </p:nvPr>
        </p:nvGraphicFramePr>
        <p:xfrm>
          <a:off x="3071664" y="2060848"/>
          <a:ext cx="5904656" cy="174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Bit1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^ Bit2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84440"/>
              </p:ext>
            </p:extLst>
          </p:nvPr>
        </p:nvGraphicFramePr>
        <p:xfrm>
          <a:off x="3143672" y="465313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~Bit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Left and right shift operator (&lt;&lt; , &gt;&gt;)</a:t>
            </a:r>
          </a:p>
          <a:p>
            <a:pPr marL="0" indent="0">
              <a:buNone/>
            </a:pPr>
            <a:r>
              <a:rPr lang="en-US" altLang="ko-KR" sz="2000" dirty="0"/>
              <a:t> e.g.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99376"/>
              </p:ext>
            </p:extLst>
          </p:nvPr>
        </p:nvGraphicFramePr>
        <p:xfrm>
          <a:off x="2927648" y="2420889"/>
          <a:ext cx="6336704" cy="12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 =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0x1C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00011100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c &lt;&lt; 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= 0x38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00111000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&gt;&gt; 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= 0x07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00000111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67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 values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23198"/>
              </p:ext>
            </p:extLst>
          </p:nvPr>
        </p:nvGraphicFramePr>
        <p:xfrm>
          <a:off x="2999656" y="2060848"/>
          <a:ext cx="60960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9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Binary 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Hex Constant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10000000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0x80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01000000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00100000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00010000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00001000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00000100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00000010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327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9|7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6|7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8.8|10.7|16.8|6.9"/>
</p:tagLst>
</file>

<file path=ppt/theme/theme1.xml><?xml version="1.0" encoding="utf-8"?>
<a:theme xmlns:a="http://schemas.openxmlformats.org/drawingml/2006/main" name="ED(introduction)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ED(introduction)</Template>
  <TotalTime>1173</TotalTime>
  <Words>853</Words>
  <Application>Microsoft Office PowerPoint</Application>
  <PresentationFormat>와이드스크린</PresentationFormat>
  <Paragraphs>281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굴림</vt:lpstr>
      <vt:lpstr>Arial</vt:lpstr>
      <vt:lpstr>Tahoma</vt:lpstr>
      <vt:lpstr>Wingdings</vt:lpstr>
      <vt:lpstr>ED(introduction)</vt:lpstr>
      <vt:lpstr>Embedded Software (bit-wise operators)</vt:lpstr>
      <vt:lpstr>Outline</vt:lpstr>
      <vt:lpstr>Overview</vt:lpstr>
      <vt:lpstr>PowerPoint 프레젠테이션</vt:lpstr>
      <vt:lpstr>Bit-wise operators</vt:lpstr>
      <vt:lpstr>PowerPoint 프레젠테이션</vt:lpstr>
      <vt:lpstr>PowerPoint 프레젠테이션</vt:lpstr>
      <vt:lpstr>PowerPoint 프레젠테이션</vt:lpstr>
      <vt:lpstr>PowerPoint 프레젠테이션</vt:lpstr>
      <vt:lpstr>Bit manipulation</vt:lpstr>
      <vt:lpstr>PowerPoint 프레젠테이션</vt:lpstr>
      <vt:lpstr>PowerPoint 프레젠테이션</vt:lpstr>
      <vt:lpstr>PowerPoint 프레젠테이션</vt:lpstr>
      <vt:lpstr>Programming exercises (1)</vt:lpstr>
      <vt:lpstr>PowerPoint 프레젠테이션</vt:lpstr>
      <vt:lpstr>Programming exercises (2)</vt:lpstr>
      <vt:lpstr>Programming exercises (3)</vt:lpstr>
      <vt:lpstr>Programming exercises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Design (Introduction)</dc:title>
  <dc:creator>mssongyj</dc:creator>
  <cp:lastModifiedBy>안승균</cp:lastModifiedBy>
  <cp:revision>63</cp:revision>
  <dcterms:created xsi:type="dcterms:W3CDTF">2012-09-06T01:49:30Z</dcterms:created>
  <dcterms:modified xsi:type="dcterms:W3CDTF">2021-09-01T05:48:58Z</dcterms:modified>
</cp:coreProperties>
</file>