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notesMasterIdLst>
    <p:notesMasterId r:id="rId58"/>
  </p:notesMasterIdLst>
  <p:handoutMasterIdLst>
    <p:handoutMasterId r:id="rId59"/>
  </p:handoutMasterIdLst>
  <p:sldIdLst>
    <p:sldId id="289" r:id="rId2"/>
    <p:sldId id="449" r:id="rId3"/>
    <p:sldId id="282" r:id="rId4"/>
    <p:sldId id="260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  <p:sldId id="1063" r:id="rId18"/>
    <p:sldId id="1064" r:id="rId19"/>
    <p:sldId id="1049" r:id="rId20"/>
    <p:sldId id="582" r:id="rId21"/>
    <p:sldId id="1065" r:id="rId22"/>
    <p:sldId id="583" r:id="rId23"/>
    <p:sldId id="584" r:id="rId24"/>
    <p:sldId id="585" r:id="rId25"/>
    <p:sldId id="586" r:id="rId26"/>
    <p:sldId id="587" r:id="rId27"/>
    <p:sldId id="588" r:id="rId28"/>
    <p:sldId id="589" r:id="rId29"/>
    <p:sldId id="1066" r:id="rId30"/>
    <p:sldId id="596" r:id="rId31"/>
    <p:sldId id="593" r:id="rId32"/>
    <p:sldId id="1067" r:id="rId33"/>
    <p:sldId id="1068" r:id="rId34"/>
    <p:sldId id="594" r:id="rId35"/>
    <p:sldId id="595" r:id="rId36"/>
    <p:sldId id="597" r:id="rId37"/>
    <p:sldId id="599" r:id="rId38"/>
    <p:sldId id="557" r:id="rId39"/>
    <p:sldId id="1050" r:id="rId40"/>
    <p:sldId id="1051" r:id="rId41"/>
    <p:sldId id="1056" r:id="rId42"/>
    <p:sldId id="1055" r:id="rId43"/>
    <p:sldId id="1057" r:id="rId44"/>
    <p:sldId id="1058" r:id="rId45"/>
    <p:sldId id="1059" r:id="rId46"/>
    <p:sldId id="1053" r:id="rId47"/>
    <p:sldId id="1054" r:id="rId48"/>
    <p:sldId id="558" r:id="rId49"/>
    <p:sldId id="1225" r:id="rId50"/>
    <p:sldId id="1223" r:id="rId51"/>
    <p:sldId id="605" r:id="rId52"/>
    <p:sldId id="1048" r:id="rId53"/>
    <p:sldId id="541" r:id="rId54"/>
    <p:sldId id="542" r:id="rId55"/>
    <p:sldId id="543" r:id="rId56"/>
    <p:sldId id="544" r:id="rId57"/>
  </p:sldIdLst>
  <p:sldSz cx="9144000" cy="6858000" type="screen4x3"/>
  <p:notesSz cx="6805613" cy="9939338"/>
  <p:embeddedFontLst>
    <p:embeddedFont>
      <p:font typeface="나눔손글씨 펜" panose="020B0600000101010101" charset="-127"/>
      <p:regular r:id="rId60"/>
    </p:embeddedFont>
    <p:embeddedFont>
      <p:font typeface="Cambria Math" panose="02040503050406030204" pitchFamily="18" charset="0"/>
      <p:regular r:id="rId61"/>
    </p:embeddedFont>
    <p:embeddedFont>
      <p:font typeface="HY견고딕" panose="02030600000101010101" pitchFamily="18" charset="-127"/>
      <p:regular r:id="rId62"/>
    </p:embeddedFont>
    <p:embeddedFont>
      <p:font typeface="Tahoma" panose="020B0604030504040204" pitchFamily="34" charset="0"/>
      <p:regular r:id="rId63"/>
      <p:bold r:id="rId64"/>
    </p:embeddedFont>
    <p:embeddedFont>
      <p:font typeface="맑은 고딕" panose="020B0503020000020004" pitchFamily="50" charset="-127"/>
      <p:regular r:id="rId65"/>
      <p:bold r:id="rId6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>
      <p:cViewPr varScale="1">
        <p:scale>
          <a:sx n="119" d="100"/>
          <a:sy n="119" d="100"/>
        </p:scale>
        <p:origin x="8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CA642-BD8C-4863-AE8E-275220A3C5A7}" type="datetimeFigureOut">
              <a:rPr lang="ko-KR" altLang="en-US" smtClean="0"/>
              <a:t>2021-02-19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2D2D1-5EFB-4AA6-804B-33AE36D56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43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345D09D4-8D34-4161-921C-C919B891755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8FC4EF-7F14-4334-8878-5A7AF9CB25A8}" type="slidenum">
              <a:rPr lang="en-US" altLang="ko-KR" sz="14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50</a:t>
            </a:fld>
            <a:endParaRPr lang="en-US" altLang="ko-KR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4B61094F-39BA-4076-997B-C9C9C7DC84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938CD0D-F635-4496-9276-959D0199F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514734"/>
            <a:ext cx="9143999" cy="1374082"/>
          </a:xfrm>
          <a:prstGeom prst="rect">
            <a:avLst/>
          </a:prstGeom>
        </p:spPr>
      </p:pic>
      <p:pic>
        <p:nvPicPr>
          <p:cNvPr id="11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3275856" y="5013176"/>
            <a:ext cx="822970" cy="260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282995" y="568356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99991" y="658786"/>
            <a:ext cx="4644007" cy="327427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9512" y="3904176"/>
            <a:ext cx="5353200" cy="142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1199976" y="2348880"/>
            <a:ext cx="5100216" cy="1031628"/>
          </a:xfrm>
        </p:spPr>
        <p:txBody>
          <a:bodyPr/>
          <a:lstStyle>
            <a:lvl1pPr algn="l">
              <a:defRPr sz="4400" b="0">
                <a:solidFill>
                  <a:schemeClr val="accent5">
                    <a:lumMod val="50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11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50" y="6237312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6410941" y="3284984"/>
            <a:ext cx="465315" cy="496808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7219875" y="1939423"/>
            <a:ext cx="303684" cy="30302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912341" y="2203146"/>
            <a:ext cx="5747891" cy="1328780"/>
          </a:xfrm>
          <a:prstGeom prst="rect">
            <a:avLst/>
          </a:prstGeom>
          <a:noFill/>
          <a:ln w="1270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6848475" y="1609725"/>
            <a:ext cx="511902" cy="46811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8446" y="3741157"/>
            <a:ext cx="2352675" cy="2495550"/>
          </a:xfrm>
          <a:prstGeom prst="rect">
            <a:avLst/>
          </a:prstGeom>
        </p:spPr>
      </p:pic>
      <p:grpSp>
        <p:nvGrpSpPr>
          <p:cNvPr id="5" name="그룹 4"/>
          <p:cNvGrpSpPr/>
          <p:nvPr userDrawn="1"/>
        </p:nvGrpSpPr>
        <p:grpSpPr>
          <a:xfrm>
            <a:off x="912341" y="1555328"/>
            <a:ext cx="5605775" cy="505520"/>
            <a:chOff x="912341" y="1447760"/>
            <a:chExt cx="5605775" cy="505520"/>
          </a:xfrm>
        </p:grpSpPr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790645" y="1494515"/>
              <a:ext cx="727471" cy="210123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 userDrawn="1"/>
          </p:nvGrpSpPr>
          <p:grpSpPr>
            <a:xfrm>
              <a:off x="912341" y="1447760"/>
              <a:ext cx="4837319" cy="505520"/>
              <a:chOff x="881812" y="1320078"/>
              <a:chExt cx="4837319" cy="505520"/>
            </a:xfrm>
          </p:grpSpPr>
          <p:pic>
            <p:nvPicPr>
              <p:cNvPr id="21" name="그림 20"/>
              <p:cNvPicPr>
                <a:picLocks noChangeAspect="1"/>
              </p:cNvPicPr>
              <p:nvPr userDrawn="1"/>
            </p:nvPicPr>
            <p:blipFill rotWithShape="1">
              <a:blip r:embed="rId5"/>
              <a:srcRect t="1" r="34381" b="45624"/>
              <a:stretch/>
            </p:blipFill>
            <p:spPr>
              <a:xfrm>
                <a:off x="881812" y="1321544"/>
                <a:ext cx="2281051" cy="504054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 userDrawn="1"/>
            </p:nvPicPr>
            <p:blipFill rotWithShape="1">
              <a:blip r:embed="rId5"/>
              <a:srcRect l="27643" t="51160"/>
              <a:stretch/>
            </p:blipFill>
            <p:spPr>
              <a:xfrm>
                <a:off x="3203848" y="1320078"/>
                <a:ext cx="2515283" cy="4527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5489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620688"/>
            <a:ext cx="7344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Tahoma" pitchFamily="34" charset="0"/>
              </a:rPr>
              <a:t>각 절에서 다루는 내용</a:t>
            </a:r>
            <a:endParaRPr kumimoji="0"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Tahoma" pitchFamily="34" charset="0"/>
            </a:endParaRP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755576" y="1412776"/>
            <a:ext cx="7776864" cy="468052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542925" indent="-276225">
              <a:buClr>
                <a:schemeClr val="accent3">
                  <a:lumMod val="75000"/>
                </a:schemeClr>
              </a:buClr>
              <a:buFont typeface="나눔손글씨 펜" pitchFamily="66" charset="-127"/>
              <a:buChar char="→"/>
              <a:defRPr sz="1800">
                <a:latin typeface="나눔손글씨 펜" pitchFamily="66" charset="-127"/>
                <a:ea typeface="나눔손글씨 펜" pitchFamily="66" charset="-127"/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 둘째 수준</a:t>
            </a:r>
          </a:p>
        </p:txBody>
      </p:sp>
    </p:spTree>
    <p:extLst>
      <p:ext uri="{BB962C8B-B14F-4D97-AF65-F5344CB8AC3E}">
        <p14:creationId xmlns:p14="http://schemas.microsoft.com/office/powerpoint/2010/main" val="14042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792088" cy="5688632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1800" b="1">
                <a:solidFill>
                  <a:schemeClr val="accent3">
                    <a:lumMod val="75000"/>
                  </a:schemeClr>
                </a:solidFill>
                <a:latin typeface="나눔손글씨 펜" pitchFamily="66" charset="-127"/>
                <a:ea typeface="나눔손글씨 펜" pitchFamily="66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827584" y="908720"/>
            <a:ext cx="7992888" cy="5688632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None/>
              <a:defRPr sz="1600" b="0">
                <a:latin typeface="+mj-ea"/>
                <a:ea typeface="+mj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8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CE2C6-AC2E-4A20-B72B-1FA1F348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BA386-2AF6-4BBF-BE4C-4F7080944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1036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9F0F0-79A6-4544-9926-7E22D3C9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747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90787-DE7D-4381-89A8-5C348711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AA81ED-60C5-46B2-BE2A-F5E5D39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4159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38ED3-4614-4374-94CF-ED01E5BC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A6742-D9E0-4637-9805-ED11F4E38D6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B2235-7797-4416-B9EA-8D277C176B9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9B0FA2C-AAB8-4378-8614-16BB659D78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501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2021-02-19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77" r:id="rId3"/>
    <p:sldLayoutId id="2147483679" r:id="rId4"/>
    <p:sldLayoutId id="2147483682" r:id="rId5"/>
    <p:sldLayoutId id="2147483684" r:id="rId6"/>
    <p:sldLayoutId id="2147483685" r:id="rId7"/>
    <p:sldLayoutId id="2147483686" r:id="rId8"/>
    <p:sldLayoutId id="2147483687" r:id="rId9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4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709740"/>
            <a:ext cx="8229600" cy="1031628"/>
          </a:xfrm>
        </p:spPr>
        <p:txBody>
          <a:bodyPr/>
          <a:lstStyle/>
          <a:p>
            <a:r>
              <a:rPr lang="en-US" altLang="ko-KR" dirty="0"/>
              <a:t>12. </a:t>
            </a:r>
            <a:r>
              <a:rPr lang="ko-KR" altLang="en-US" dirty="0"/>
              <a:t>앙상블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</a:p>
        </p:txBody>
      </p:sp>
    </p:spTree>
    <p:extLst>
      <p:ext uri="{BB962C8B-B14F-4D97-AF65-F5344CB8AC3E}">
        <p14:creationId xmlns:p14="http://schemas.microsoft.com/office/powerpoint/2010/main" val="1849441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12.2.1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배깅</a:t>
            </a:r>
            <a:r>
              <a:rPr lang="en-US" altLang="ko-KR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bagging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배깅</a:t>
            </a:r>
            <a:endParaRPr lang="en-US" altLang="ko-KR" dirty="0"/>
          </a:p>
          <a:p>
            <a:pPr lvl="1"/>
            <a:r>
              <a:rPr lang="ko-KR" altLang="en-US" dirty="0"/>
              <a:t>모델 선택 문제를 푸는 부트스트랩</a:t>
            </a:r>
            <a:r>
              <a:rPr lang="en-US" altLang="ko-KR" dirty="0"/>
              <a:t>(1</a:t>
            </a:r>
            <a:r>
              <a:rPr lang="ko-KR" altLang="en-US" dirty="0"/>
              <a:t>장의 </a:t>
            </a:r>
            <a:r>
              <a:rPr lang="en-US" altLang="ko-KR" dirty="0"/>
              <a:t>[</a:t>
            </a:r>
            <a:r>
              <a:rPr lang="ko-KR" altLang="en-US" dirty="0"/>
              <a:t>알고리즘 </a:t>
            </a:r>
            <a:r>
              <a:rPr lang="en-US" altLang="ko-KR" dirty="0"/>
              <a:t>1-4])</a:t>
            </a:r>
            <a:r>
              <a:rPr lang="ko-KR" altLang="en-US" dirty="0"/>
              <a:t> 아이디어를 앙상블 생성에 적용</a:t>
            </a:r>
            <a:endParaRPr lang="en-US" altLang="ko-KR" dirty="0"/>
          </a:p>
          <a:p>
            <a:pPr lvl="1"/>
            <a:r>
              <a:rPr lang="ko-KR" altLang="en-US" dirty="0"/>
              <a:t>이름도 부트스트랩을 변형한 </a:t>
            </a:r>
            <a:r>
              <a:rPr lang="en-US" altLang="ko-KR" b="1" dirty="0"/>
              <a:t>b</a:t>
            </a:r>
            <a:r>
              <a:rPr lang="en-US" altLang="ko-KR" dirty="0"/>
              <a:t>ootstrap </a:t>
            </a:r>
            <a:r>
              <a:rPr lang="en-US" altLang="ko-KR" b="1" dirty="0"/>
              <a:t>agg</a:t>
            </a:r>
            <a:r>
              <a:rPr lang="en-US" altLang="ko-KR" dirty="0"/>
              <a:t>regat</a:t>
            </a:r>
            <a:r>
              <a:rPr lang="en-US" altLang="ko-KR" b="1" dirty="0"/>
              <a:t>ing</a:t>
            </a:r>
            <a:r>
              <a:rPr lang="ko-KR" altLang="en-US" dirty="0"/>
              <a:t>에서 유래</a:t>
            </a:r>
            <a:endParaRPr lang="en-US" altLang="ko-KR" dirty="0"/>
          </a:p>
          <a:p>
            <a:pPr lvl="1"/>
            <a:r>
              <a:rPr lang="ko-KR" altLang="en-US" dirty="0"/>
              <a:t>요소 분류기로 </a:t>
            </a:r>
            <a:r>
              <a:rPr lang="en-US" altLang="ko-KR" i="1" dirty="0"/>
              <a:t>k</a:t>
            </a:r>
            <a:r>
              <a:rPr lang="en-US" altLang="ko-KR" dirty="0"/>
              <a:t>-NN, SVM, </a:t>
            </a:r>
            <a:r>
              <a:rPr lang="ko-KR" altLang="en-US" dirty="0"/>
              <a:t>신경망처럼 안정적인 분류기보다 트리 분류기처럼 불안정한 분류기를 사용할 때 보다 효과적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5623"/>
            <a:ext cx="6555669" cy="3823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18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12.2.2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부스팅</a:t>
            </a:r>
            <a:r>
              <a:rPr lang="en-US" altLang="ko-KR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boosting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179512" y="908720"/>
                <a:ext cx="8784976" cy="5688632"/>
              </a:xfrm>
            </p:spPr>
            <p:txBody>
              <a:bodyPr/>
              <a:lstStyle/>
              <a:p>
                <a:r>
                  <a:rPr lang="ko-KR" altLang="en-US" dirty="0" err="1"/>
                  <a:t>부스팅</a:t>
                </a:r>
                <a:r>
                  <a:rPr lang="en-US" altLang="ko-KR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err="1"/>
                  <a:t>배깅은</a:t>
                </a:r>
                <a:r>
                  <a:rPr lang="ko-KR" altLang="en-US" dirty="0"/>
                  <a:t> 가능한 한 분류기가 독립적이게 만듦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⟺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 err="1"/>
                  <a:t>부스팅은</a:t>
                </a:r>
                <a:r>
                  <a:rPr lang="ko-KR" altLang="en-US" dirty="0"/>
                  <a:t> 서로 연관성을 가지도록 만듦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err="1"/>
                  <a:t>부스팅은</a:t>
                </a:r>
                <a:r>
                  <a:rPr lang="ko-KR" altLang="en-US" dirty="0"/>
                  <a:t> </a:t>
                </a:r>
                <a:r>
                  <a:rPr lang="en-US" altLang="ko-KR" i="1" dirty="0"/>
                  <a:t>t</a:t>
                </a:r>
                <a:r>
                  <a:rPr lang="ko-KR" altLang="en-US" dirty="0"/>
                  <a:t>번째 분류기 </a:t>
                </a:r>
                <a:r>
                  <a:rPr lang="en-US" altLang="ko-KR" i="1" dirty="0" err="1"/>
                  <a:t>c</a:t>
                </a:r>
                <a:r>
                  <a:rPr lang="en-US" altLang="ko-KR" i="1" baseline="-25000" dirty="0" err="1"/>
                  <a:t>t</a:t>
                </a:r>
                <a:r>
                  <a:rPr lang="ko-KR" altLang="en-US" dirty="0"/>
                  <a:t>가 맞춘 샘플과 틀린 샘플로 구분 </a:t>
                </a:r>
                <a:r>
                  <a:rPr lang="en-US" altLang="ko-KR" dirty="0">
                    <a:sym typeface="Wingdings" pitchFamily="2" charset="2"/>
                  </a:rPr>
                  <a:t> </a:t>
                </a:r>
                <a:r>
                  <a:rPr lang="ko-KR" altLang="en-US" dirty="0">
                    <a:sym typeface="Wingdings" pitchFamily="2" charset="2"/>
                  </a:rPr>
                  <a:t>맞춘 샘플은 인식이 가능하므로 가중치를 낮추고 틀린 샘플은 여전히 까다로운 상대이므로 가중치를 높임</a:t>
                </a:r>
                <a:endParaRPr lang="en-US" altLang="ko-KR" dirty="0"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>
                    <a:sym typeface="Wingdings" pitchFamily="2" charset="2"/>
                  </a:rPr>
                  <a:t>다음 분류기 </a:t>
                </a:r>
                <a:r>
                  <a:rPr lang="en-US" altLang="ko-KR" i="1" dirty="0"/>
                  <a:t>c</a:t>
                </a:r>
                <a:r>
                  <a:rPr lang="en-US" altLang="ko-KR" i="1" baseline="-25000" dirty="0"/>
                  <a:t>t</a:t>
                </a:r>
                <a:r>
                  <a:rPr lang="en-US" altLang="ko-KR" baseline="-25000" dirty="0"/>
                  <a:t>+1</a:t>
                </a:r>
                <a:r>
                  <a:rPr lang="ko-KR" altLang="en-US" dirty="0"/>
                  <a:t>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가중치가 높은 샘플을 잘 맞히도록 학습 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메타 알고리즘이므로 구체적인 구현 방법은 여럿 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err="1"/>
                  <a:t>AdaBoost</a:t>
                </a:r>
                <a:r>
                  <a:rPr lang="ko-KR" altLang="en-US" dirty="0"/>
                  <a:t>가 가장 널리 쓰임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79512" y="908720"/>
                <a:ext cx="8784976" cy="5688632"/>
              </a:xfrm>
              <a:blipFill rotWithShape="1">
                <a:blip r:embed="rId4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25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12.2.2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부스팅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75607"/>
            <a:ext cx="6624736" cy="565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97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12.2.2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부스팅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[</a:t>
            </a:r>
            <a:r>
              <a:rPr lang="ko-KR" altLang="en-US" dirty="0"/>
              <a:t>알고리즘</a:t>
            </a:r>
            <a:r>
              <a:rPr lang="en-US" altLang="ko-KR" dirty="0"/>
              <a:t> 12-2] </a:t>
            </a:r>
            <a:r>
              <a:rPr lang="ko-KR" altLang="en-US" dirty="0"/>
              <a:t>부연 설명</a:t>
            </a:r>
            <a:endParaRPr lang="en-US" altLang="ko-KR" dirty="0"/>
          </a:p>
          <a:p>
            <a:pPr lvl="1"/>
            <a:r>
              <a:rPr lang="ko-KR" altLang="en-US" dirty="0"/>
              <a:t>가중치 관리</a:t>
            </a:r>
            <a:endParaRPr lang="en-US" altLang="ko-KR" dirty="0"/>
          </a:p>
          <a:p>
            <a:pPr lvl="2"/>
            <a:r>
              <a:rPr lang="ko-KR" altLang="en-US" dirty="0"/>
              <a:t>라인 </a:t>
            </a:r>
            <a:r>
              <a:rPr lang="en-US" altLang="ko-KR" dirty="0"/>
              <a:t>3</a:t>
            </a:r>
            <a:r>
              <a:rPr lang="ko-KR" altLang="en-US" dirty="0"/>
              <a:t>에서 동일 가중치를 부여하고 출발</a:t>
            </a:r>
            <a:endParaRPr lang="en-US" altLang="ko-KR" dirty="0"/>
          </a:p>
          <a:p>
            <a:pPr lvl="2"/>
            <a:r>
              <a:rPr lang="ko-KR" altLang="en-US" dirty="0"/>
              <a:t>라인 </a:t>
            </a:r>
            <a:r>
              <a:rPr lang="en-US" altLang="ko-KR" dirty="0"/>
              <a:t>11~13</a:t>
            </a:r>
            <a:r>
              <a:rPr lang="ko-KR" altLang="en-US" dirty="0"/>
              <a:t>은 맞힌 샘플은 가중치를 줄이고</a:t>
            </a:r>
            <a:r>
              <a:rPr lang="en-US" altLang="ko-KR" dirty="0"/>
              <a:t>, </a:t>
            </a:r>
            <a:r>
              <a:rPr lang="ko-KR" altLang="en-US" dirty="0"/>
              <a:t>틀린 샘플은 높임</a:t>
            </a:r>
            <a:endParaRPr lang="en-US" altLang="ko-KR" dirty="0"/>
          </a:p>
          <a:p>
            <a:pPr lvl="1"/>
            <a:r>
              <a:rPr lang="ko-KR" altLang="en-US" dirty="0"/>
              <a:t>가중치를 고려한 학습</a:t>
            </a:r>
            <a:endParaRPr lang="en-US" altLang="ko-KR" dirty="0"/>
          </a:p>
          <a:p>
            <a:pPr lvl="2"/>
            <a:r>
              <a:rPr lang="ko-KR" altLang="en-US" dirty="0" err="1"/>
              <a:t>재샘플링을</a:t>
            </a:r>
            <a:r>
              <a:rPr lang="ko-KR" altLang="en-US" dirty="0"/>
              <a:t> 이용한 방법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447675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목적함수를 다시 정의하는 방법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라인 </a:t>
            </a:r>
            <a:r>
              <a:rPr lang="en-US" altLang="ko-KR" dirty="0"/>
              <a:t>6~8</a:t>
            </a:r>
            <a:r>
              <a:rPr lang="ko-KR" altLang="en-US" dirty="0"/>
              <a:t>의 </a:t>
            </a:r>
            <a:r>
              <a:rPr lang="ko-KR" altLang="en-US" dirty="0" err="1"/>
              <a:t>오류율</a:t>
            </a:r>
            <a:r>
              <a:rPr lang="ko-KR" altLang="en-US" dirty="0"/>
              <a:t> 계산에서도 가중치 고려</a:t>
            </a:r>
            <a:endParaRPr lang="en-US" altLang="ko-KR" dirty="0"/>
          </a:p>
          <a:p>
            <a:pPr lvl="1"/>
            <a:r>
              <a:rPr lang="ko-KR" altLang="en-US" dirty="0"/>
              <a:t>라인 </a:t>
            </a:r>
            <a:r>
              <a:rPr lang="en-US" altLang="ko-KR" dirty="0"/>
              <a:t>10</a:t>
            </a:r>
            <a:r>
              <a:rPr lang="ko-KR" altLang="en-US" dirty="0"/>
              <a:t>은 요소 분류기의 신뢰도 계산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38" y="3068960"/>
            <a:ext cx="7924006" cy="1096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17" y="4733858"/>
            <a:ext cx="5688632" cy="78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42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12.3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결정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트리와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랜덤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포리스트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en-US" altLang="ko-KR" dirty="0"/>
              <a:t>12.3.1 </a:t>
            </a:r>
            <a:r>
              <a:rPr lang="ko-KR" altLang="en-US" dirty="0"/>
              <a:t>결정 트리</a:t>
            </a:r>
            <a:endParaRPr lang="en-US" altLang="ko-KR" dirty="0"/>
          </a:p>
          <a:p>
            <a:r>
              <a:rPr lang="en-US" altLang="ko-KR" dirty="0"/>
              <a:t>12.3.2 </a:t>
            </a:r>
            <a:r>
              <a:rPr lang="ko-KR" altLang="en-US" dirty="0"/>
              <a:t>랜덤 </a:t>
            </a:r>
            <a:r>
              <a:rPr lang="ko-KR" altLang="en-US" dirty="0" err="1"/>
              <a:t>포리스트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21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12.3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결정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트리와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랜덤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포리스트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en-US" altLang="ko-KR" dirty="0"/>
              <a:t>12.3.1 </a:t>
            </a:r>
            <a:r>
              <a:rPr lang="ko-KR" altLang="en-US" dirty="0"/>
              <a:t>결정 트리</a:t>
            </a:r>
            <a:endParaRPr lang="en-US" altLang="ko-KR" dirty="0"/>
          </a:p>
          <a:p>
            <a:r>
              <a:rPr lang="en-US" altLang="ko-KR" dirty="0"/>
              <a:t>12.3.2 </a:t>
            </a:r>
            <a:r>
              <a:rPr lang="ko-KR" altLang="en-US" dirty="0"/>
              <a:t>랜덤 </a:t>
            </a:r>
            <a:r>
              <a:rPr lang="ko-KR" altLang="en-US" dirty="0" err="1"/>
              <a:t>포리스트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5832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12.3.1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결정 트리</a:t>
            </a:r>
            <a:r>
              <a:rPr lang="en-US" altLang="ko-KR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decision tree 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179512" y="908720"/>
                <a:ext cx="8784976" cy="5688632"/>
              </a:xfrm>
            </p:spPr>
            <p:txBody>
              <a:bodyPr/>
              <a:lstStyle/>
              <a:p>
                <a:r>
                  <a:rPr lang="ko-KR" altLang="en-US" dirty="0"/>
                  <a:t>결정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트리는</a:t>
                </a:r>
                <a:r>
                  <a:rPr lang="ko-KR" altLang="en-US" dirty="0"/>
                  <a:t> 스무고개와 비슷한 원리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스무고개 예</a:t>
                </a:r>
                <a:r>
                  <a:rPr lang="en-US" altLang="ko-KR" dirty="0"/>
                  <a:t>) </a:t>
                </a:r>
                <a:r>
                  <a:rPr lang="ko-KR" altLang="ko-KR" dirty="0"/>
                  <a:t>생물인가요</a:t>
                </a:r>
                <a:r>
                  <a:rPr lang="en-US" altLang="ko-KR" dirty="0"/>
                  <a:t>?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ko-KR" altLang="ko-KR">
                                <a:latin typeface="Cambria Math"/>
                              </a:rPr>
                              <m:t>예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식물인가요</a:t>
                </a:r>
                <a:r>
                  <a:rPr lang="en-US" altLang="ko-KR" dirty="0"/>
                  <a:t>?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ko-KR" altLang="ko-KR">
                                <a:latin typeface="Cambria Math"/>
                              </a:rPr>
                              <m:t>아니오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뭍에 사나요</a:t>
                </a:r>
                <a:r>
                  <a:rPr lang="en-US" altLang="ko-KR" dirty="0"/>
                  <a:t>?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ko-KR" altLang="ko-KR">
                                <a:latin typeface="Cambria Math"/>
                              </a:rPr>
                              <m:t>아니오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바다에 사나요</a:t>
                </a:r>
                <a:r>
                  <a:rPr lang="en-US" altLang="ko-KR" dirty="0"/>
                  <a:t>?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ko-KR" altLang="ko-KR">
                                <a:latin typeface="Cambria Math"/>
                              </a:rPr>
                              <m:t>예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영리한가요</a:t>
                </a:r>
                <a:r>
                  <a:rPr lang="en-US" altLang="ko-KR" dirty="0"/>
                  <a:t>?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ko-KR" altLang="ko-KR">
                                <a:latin typeface="Cambria Math"/>
                              </a:rPr>
                              <m:t>예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답은 돌고래죠</a:t>
                </a:r>
                <a:r>
                  <a:rPr lang="en-US" altLang="ko-KR" dirty="0"/>
                  <a:t>?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ko-KR" altLang="ko-KR">
                                <a:latin typeface="Cambria Math"/>
                              </a:rPr>
                              <m:t>예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끝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결정 </a:t>
                </a:r>
                <a:r>
                  <a:rPr lang="ko-KR" altLang="en-US" dirty="0" err="1"/>
                  <a:t>트리는</a:t>
                </a:r>
                <a:r>
                  <a:rPr lang="ko-KR" altLang="en-US" dirty="0"/>
                  <a:t> 알고리즘이 질문을 만들어야 함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질문은 훈련집합을 이용하여 만듦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 err="1"/>
                  <a:t>노드에서의</a:t>
                </a:r>
                <a:r>
                  <a:rPr lang="ko-KR" altLang="en-US" dirty="0"/>
                  <a:t> 질문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&lt;</m:t>
                    </m:r>
                    <m:r>
                      <a:rPr lang="ko-KR" alt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ko-KR" dirty="0"/>
                  <a:t>?</a:t>
                </a:r>
                <a:r>
                  <a:rPr lang="ko-KR" altLang="en-US" dirty="0"/>
                  <a:t>은 어느 쪽으로 분기할지 결정하는 데 사용하는 질문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79512" y="908720"/>
                <a:ext cx="8784976" cy="5688632"/>
              </a:xfrm>
              <a:blipFill rotWithShape="1">
                <a:blip r:embed="rId4"/>
                <a:stretch>
                  <a:fillRect l="-555" r="-8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342" y="3861048"/>
            <a:ext cx="3361358" cy="235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265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3B307048-2532-490C-B038-59525C4E8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423150" cy="430213"/>
          </a:xfrm>
        </p:spPr>
        <p:txBody>
          <a:bodyPr/>
          <a:lstStyle/>
          <a:p>
            <a:pPr algn="ctr"/>
            <a:r>
              <a:rPr lang="en-US" altLang="ko-KR" sz="2700">
                <a:ea typeface="굴림" panose="020B0600000101010101" pitchFamily="50" charset="-127"/>
              </a:rPr>
              <a:t>Training</a:t>
            </a:r>
            <a:r>
              <a:rPr lang="en-US" altLang="ko-KR" sz="2400">
                <a:ea typeface="굴림" panose="020B0600000101010101" pitchFamily="50" charset="-127"/>
              </a:rPr>
              <a:t> Dataset</a:t>
            </a:r>
            <a:endParaRPr lang="ko-KR" altLang="en-US" sz="2400">
              <a:ea typeface="굴림" panose="020B0600000101010101" pitchFamily="50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9EC8344-0F36-43A5-A170-8C1FC0FFEC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1219200"/>
          <a:ext cx="6858000" cy="4930772"/>
        </p:xfrm>
        <a:graphic>
          <a:graphicData uri="http://schemas.openxmlformats.org/drawingml/2006/table">
            <a:tbl>
              <a:tblPr/>
              <a:tblGrid>
                <a:gridCol w="1130300">
                  <a:extLst>
                    <a:ext uri="{9D8B030D-6E8A-4147-A177-3AD203B41FA5}">
                      <a16:colId xmlns:a16="http://schemas.microsoft.com/office/drawing/2014/main" val="2641562343"/>
                    </a:ext>
                  </a:extLst>
                </a:gridCol>
                <a:gridCol w="1677988">
                  <a:extLst>
                    <a:ext uri="{9D8B030D-6E8A-4147-A177-3AD203B41FA5}">
                      <a16:colId xmlns:a16="http://schemas.microsoft.com/office/drawing/2014/main" val="1743652072"/>
                    </a:ext>
                  </a:extLst>
                </a:gridCol>
                <a:gridCol w="1020762">
                  <a:extLst>
                    <a:ext uri="{9D8B030D-6E8A-4147-A177-3AD203B41FA5}">
                      <a16:colId xmlns:a16="http://schemas.microsoft.com/office/drawing/2014/main" val="347242494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4277680479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93617332"/>
                    </a:ext>
                  </a:extLst>
                </a:gridCol>
              </a:tblGrid>
              <a:tr h="556332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age</a:t>
                      </a:r>
                      <a:endParaRPr kumimoji="0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income</a:t>
                      </a:r>
                      <a:endParaRPr kumimoji="0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student</a:t>
                      </a:r>
                      <a:endParaRPr kumimoji="0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credit_rating</a:t>
                      </a:r>
                      <a:endParaRPr kumimoji="0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buys_computer</a:t>
                      </a:r>
                      <a:endParaRPr kumimoji="0" lang="ko-KR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139512"/>
                  </a:ext>
                </a:extLst>
              </a:tr>
              <a:tr h="31246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&lt;=30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high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no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fair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no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951891"/>
                  </a:ext>
                </a:extLst>
              </a:tr>
              <a:tr h="31246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&lt;=30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high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no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excellent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no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69649"/>
                  </a:ext>
                </a:extLst>
              </a:tr>
              <a:tr h="31246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31…40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high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no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fair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yes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47523"/>
                  </a:ext>
                </a:extLst>
              </a:tr>
              <a:tr h="31246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&gt;40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medium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no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fair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yes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666972"/>
                  </a:ext>
                </a:extLst>
              </a:tr>
              <a:tr h="31246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&gt;40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low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yes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fair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yes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29847"/>
                  </a:ext>
                </a:extLst>
              </a:tr>
              <a:tr h="31246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&gt;40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low</a:t>
                      </a: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yes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excellent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no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197815"/>
                  </a:ext>
                </a:extLst>
              </a:tr>
              <a:tr h="31246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31…40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low</a:t>
                      </a: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yes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excellent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yes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29979"/>
                  </a:ext>
                </a:extLst>
              </a:tr>
              <a:tr h="31246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&lt;=30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medium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no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fair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no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88955"/>
                  </a:ext>
                </a:extLst>
              </a:tr>
              <a:tr h="31246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&lt;=30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low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yes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fair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yes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411985"/>
                  </a:ext>
                </a:extLst>
              </a:tr>
              <a:tr h="31246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&gt;40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medium</a:t>
                      </a: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yes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fair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yes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826902"/>
                  </a:ext>
                </a:extLst>
              </a:tr>
              <a:tr h="31246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&lt;=30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medium</a:t>
                      </a: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yes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excellent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yes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81816"/>
                  </a:ext>
                </a:extLst>
              </a:tr>
              <a:tr h="31246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31…40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medium</a:t>
                      </a: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no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excellent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yes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774244"/>
                  </a:ext>
                </a:extLst>
              </a:tr>
              <a:tr h="31246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31…40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high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yes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fair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yes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1926"/>
                  </a:ext>
                </a:extLst>
              </a:tr>
              <a:tr h="31246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&gt;40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medium</a:t>
                      </a: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no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excellent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</a:rPr>
                        <a:t>no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68580" marR="68580" marT="34294" marB="3429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9510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5C972CC-17AA-41E3-82E0-4637F5DAB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6629400" cy="457200"/>
          </a:xfrm>
        </p:spPr>
        <p:txBody>
          <a:bodyPr lIns="69056" tIns="34529" rIns="69056" bIns="34529" anchor="ctr"/>
          <a:lstStyle/>
          <a:p>
            <a:r>
              <a:rPr lang="en-US" altLang="ko-KR" sz="2400">
                <a:solidFill>
                  <a:srgbClr val="17098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Output: A Decision Tree for “</a:t>
            </a:r>
            <a:r>
              <a:rPr lang="en-US" altLang="ko-KR" sz="2400" i="1">
                <a:solidFill>
                  <a:srgbClr val="17098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buys_computer”</a:t>
            </a:r>
          </a:p>
        </p:txBody>
      </p:sp>
      <p:grpSp>
        <p:nvGrpSpPr>
          <p:cNvPr id="13315" name="그룹 1">
            <a:extLst>
              <a:ext uri="{FF2B5EF4-FFF2-40B4-BE49-F238E27FC236}">
                <a16:creationId xmlns:a16="http://schemas.microsoft.com/office/drawing/2014/main" id="{7E5D30AC-267B-4225-85D8-64C5751D441B}"/>
              </a:ext>
            </a:extLst>
          </p:cNvPr>
          <p:cNvGrpSpPr>
            <a:grpSpLocks/>
          </p:cNvGrpSpPr>
          <p:nvPr/>
        </p:nvGrpSpPr>
        <p:grpSpPr bwMode="auto">
          <a:xfrm>
            <a:off x="1220788" y="1600200"/>
            <a:ext cx="6411912" cy="4389438"/>
            <a:chOff x="2076157" y="2283619"/>
            <a:chExt cx="4362064" cy="3062554"/>
          </a:xfrm>
        </p:grpSpPr>
        <p:sp>
          <p:nvSpPr>
            <p:cNvPr id="13316" name="Rectangle 3">
              <a:extLst>
                <a:ext uri="{FF2B5EF4-FFF2-40B4-BE49-F238E27FC236}">
                  <a16:creationId xmlns:a16="http://schemas.microsoft.com/office/drawing/2014/main" id="{F66000C2-D188-4FD9-8C2B-B4B128B4D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315" y="2283619"/>
              <a:ext cx="434059" cy="26339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2000">
                  <a:latin typeface="Times New Roman" panose="02020603050405020304" pitchFamily="18" charset="0"/>
                  <a:ea typeface="굴림" panose="020B0600000101010101" pitchFamily="50" charset="-127"/>
                </a:rPr>
                <a:t>age?</a:t>
              </a:r>
            </a:p>
          </p:txBody>
        </p:sp>
        <p:sp>
          <p:nvSpPr>
            <p:cNvPr id="13317" name="Rectangle 4">
              <a:extLst>
                <a:ext uri="{FF2B5EF4-FFF2-40B4-BE49-F238E27FC236}">
                  <a16:creationId xmlns:a16="http://schemas.microsoft.com/office/drawing/2014/main" id="{939DF8E8-4293-4E88-8372-D3CCDD503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3359" y="3014662"/>
              <a:ext cx="711203" cy="263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2000">
                  <a:latin typeface="Times New Roman" panose="02020603050405020304" pitchFamily="18" charset="0"/>
                  <a:ea typeface="굴림" panose="020B0600000101010101" pitchFamily="50" charset="-127"/>
                </a:rPr>
                <a:t>overcast</a:t>
              </a:r>
            </a:p>
          </p:txBody>
        </p:sp>
        <p:sp>
          <p:nvSpPr>
            <p:cNvPr id="13318" name="Rectangle 5">
              <a:extLst>
                <a:ext uri="{FF2B5EF4-FFF2-40B4-BE49-F238E27FC236}">
                  <a16:creationId xmlns:a16="http://schemas.microsoft.com/office/drawing/2014/main" id="{BF6B1E19-E991-4508-BB4D-752F8B607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061" y="3700462"/>
              <a:ext cx="733975" cy="263395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2000">
                  <a:latin typeface="Times New Roman" panose="02020603050405020304" pitchFamily="18" charset="0"/>
                  <a:ea typeface="굴림" panose="020B0600000101010101" pitchFamily="50" charset="-127"/>
                </a:rPr>
                <a:t>student?</a:t>
              </a:r>
            </a:p>
          </p:txBody>
        </p:sp>
        <p:sp>
          <p:nvSpPr>
            <p:cNvPr id="13319" name="Rectangle 6">
              <a:extLst>
                <a:ext uri="{FF2B5EF4-FFF2-40B4-BE49-F238E27FC236}">
                  <a16:creationId xmlns:a16="http://schemas.microsoft.com/office/drawing/2014/main" id="{1E5004E2-FC43-4D01-A7C8-66BEAB109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5157" y="3700462"/>
              <a:ext cx="1112546" cy="263395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2000">
                  <a:latin typeface="Times New Roman" panose="02020603050405020304" pitchFamily="18" charset="0"/>
                  <a:ea typeface="굴림" panose="020B0600000101010101" pitchFamily="50" charset="-127"/>
                </a:rPr>
                <a:t>credit rating?</a:t>
              </a:r>
            </a:p>
          </p:txBody>
        </p:sp>
        <p:sp>
          <p:nvSpPr>
            <p:cNvPr id="13320" name="Rectangle 7">
              <a:extLst>
                <a:ext uri="{FF2B5EF4-FFF2-40B4-BE49-F238E27FC236}">
                  <a16:creationId xmlns:a16="http://schemas.microsoft.com/office/drawing/2014/main" id="{E55FAD7A-F88B-4D9B-B9F4-FB95B8C11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347" y="4425553"/>
              <a:ext cx="279194" cy="263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2000">
                  <a:latin typeface="Times New Roman" panose="02020603050405020304" pitchFamily="18" charset="0"/>
                  <a:ea typeface="굴림" panose="020B0600000101010101" pitchFamily="50" charset="-127"/>
                </a:rPr>
                <a:t>no</a:t>
              </a:r>
            </a:p>
          </p:txBody>
        </p:sp>
        <p:sp>
          <p:nvSpPr>
            <p:cNvPr id="13321" name="Rectangle 8">
              <a:extLst>
                <a:ext uri="{FF2B5EF4-FFF2-40B4-BE49-F238E27FC236}">
                  <a16:creationId xmlns:a16="http://schemas.microsoft.com/office/drawing/2014/main" id="{DCB5D817-E5D7-43B7-9501-D13760B8F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221" y="4425553"/>
              <a:ext cx="327181" cy="263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2000">
                  <a:latin typeface="Times New Roman" panose="02020603050405020304" pitchFamily="18" charset="0"/>
                  <a:ea typeface="굴림" panose="020B0600000101010101" pitchFamily="50" charset="-127"/>
                </a:rPr>
                <a:t>yes</a:t>
              </a:r>
            </a:p>
          </p:txBody>
        </p:sp>
        <p:sp>
          <p:nvSpPr>
            <p:cNvPr id="13322" name="Rectangle 9">
              <a:extLst>
                <a:ext uri="{FF2B5EF4-FFF2-40B4-BE49-F238E27FC236}">
                  <a16:creationId xmlns:a16="http://schemas.microsoft.com/office/drawing/2014/main" id="{72EB3CA2-87F1-4E13-A67A-A40206F7B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870" y="4436269"/>
              <a:ext cx="365351" cy="263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2000">
                  <a:latin typeface="Times New Roman" panose="02020603050405020304" pitchFamily="18" charset="0"/>
                  <a:ea typeface="굴림" panose="020B0600000101010101" pitchFamily="50" charset="-127"/>
                </a:rPr>
                <a:t>fair</a:t>
              </a:r>
            </a:p>
          </p:txBody>
        </p:sp>
        <p:sp>
          <p:nvSpPr>
            <p:cNvPr id="13323" name="Rectangle 10">
              <a:extLst>
                <a:ext uri="{FF2B5EF4-FFF2-40B4-BE49-F238E27FC236}">
                  <a16:creationId xmlns:a16="http://schemas.microsoft.com/office/drawing/2014/main" id="{ECB248E6-6488-4AB0-9812-1362BF9E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2048" y="4446985"/>
              <a:ext cx="742701" cy="263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2000">
                  <a:latin typeface="Times New Roman" panose="02020603050405020304" pitchFamily="18" charset="0"/>
                  <a:ea typeface="굴림" panose="020B0600000101010101" pitchFamily="50" charset="-127"/>
                </a:rPr>
                <a:t>excellent</a:t>
              </a:r>
            </a:p>
          </p:txBody>
        </p:sp>
        <p:sp>
          <p:nvSpPr>
            <p:cNvPr id="13324" name="Line 11">
              <a:extLst>
                <a:ext uri="{FF2B5EF4-FFF2-40B4-BE49-F238E27FC236}">
                  <a16:creationId xmlns:a16="http://schemas.microsoft.com/office/drawing/2014/main" id="{BC6080FE-A192-4F88-817C-08B4B5E816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4169" y="2652714"/>
              <a:ext cx="744141" cy="9929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5" name="Line 12">
              <a:extLst>
                <a:ext uri="{FF2B5EF4-FFF2-40B4-BE49-F238E27FC236}">
                  <a16:creationId xmlns:a16="http://schemas.microsoft.com/office/drawing/2014/main" id="{F5358449-E8D5-4945-A575-FBFE8A48F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8367" y="2687241"/>
              <a:ext cx="1190" cy="409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6" name="Line 13">
              <a:extLst>
                <a:ext uri="{FF2B5EF4-FFF2-40B4-BE49-F238E27FC236}">
                  <a16:creationId xmlns:a16="http://schemas.microsoft.com/office/drawing/2014/main" id="{320465A0-2B63-46DA-B751-1348E5112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7239" y="2709863"/>
              <a:ext cx="1116806" cy="9822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7" name="Rectangle 14">
              <a:extLst>
                <a:ext uri="{FF2B5EF4-FFF2-40B4-BE49-F238E27FC236}">
                  <a16:creationId xmlns:a16="http://schemas.microsoft.com/office/drawing/2014/main" id="{29141DB4-3758-408E-955F-44FAEFC21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926" y="2971800"/>
              <a:ext cx="467869" cy="2633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2000">
                  <a:latin typeface="Times New Roman" panose="02020603050405020304" pitchFamily="18" charset="0"/>
                  <a:ea typeface="굴림" panose="020B0600000101010101" pitchFamily="50" charset="-127"/>
                </a:rPr>
                <a:t>&lt;=30</a:t>
              </a:r>
            </a:p>
          </p:txBody>
        </p:sp>
        <p:sp>
          <p:nvSpPr>
            <p:cNvPr id="13328" name="Rectangle 15">
              <a:extLst>
                <a:ext uri="{FF2B5EF4-FFF2-40B4-BE49-F238E27FC236}">
                  <a16:creationId xmlns:a16="http://schemas.microsoft.com/office/drawing/2014/main" id="{9A011D2C-CF66-4FCC-9B91-ED6AAE3FA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745" y="3059906"/>
              <a:ext cx="368624" cy="26339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2000">
                  <a:latin typeface="Times New Roman" panose="02020603050405020304" pitchFamily="18" charset="0"/>
                  <a:ea typeface="굴림" panose="020B0600000101010101" pitchFamily="50" charset="-127"/>
                </a:rPr>
                <a:t>&gt;40</a:t>
              </a:r>
            </a:p>
          </p:txBody>
        </p:sp>
        <p:sp>
          <p:nvSpPr>
            <p:cNvPr id="13329" name="Line 16">
              <a:extLst>
                <a:ext uri="{FF2B5EF4-FFF2-40B4-BE49-F238E27FC236}">
                  <a16:creationId xmlns:a16="http://schemas.microsoft.com/office/drawing/2014/main" id="{4CD13F76-6F75-44C0-881A-3490F529B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2664" y="4115992"/>
              <a:ext cx="370285" cy="3869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0" name="Line 17">
              <a:extLst>
                <a:ext uri="{FF2B5EF4-FFF2-40B4-BE49-F238E27FC236}">
                  <a16:creationId xmlns:a16="http://schemas.microsoft.com/office/drawing/2014/main" id="{D2630C7C-63A4-403B-A2CE-C4D8769AB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199" y="4150520"/>
              <a:ext cx="315515" cy="3178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1" name="Line 18">
              <a:extLst>
                <a:ext uri="{FF2B5EF4-FFF2-40B4-BE49-F238E27FC236}">
                  <a16:creationId xmlns:a16="http://schemas.microsoft.com/office/drawing/2014/main" id="{6B9E4921-49C3-481C-BC98-7FF4615A26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3988" y="4150520"/>
              <a:ext cx="258366" cy="3417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2" name="Line 19">
              <a:extLst>
                <a:ext uri="{FF2B5EF4-FFF2-40B4-BE49-F238E27FC236}">
                  <a16:creationId xmlns:a16="http://schemas.microsoft.com/office/drawing/2014/main" id="{A2C0045C-4296-4A6F-BD0E-0853954F1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8604" y="4161236"/>
              <a:ext cx="246459" cy="2964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3" name="Line 20">
              <a:extLst>
                <a:ext uri="{FF2B5EF4-FFF2-40B4-BE49-F238E27FC236}">
                  <a16:creationId xmlns:a16="http://schemas.microsoft.com/office/drawing/2014/main" id="{46E66ED2-4D25-4066-B001-AAC19F16B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5754" y="4779169"/>
              <a:ext cx="0" cy="3298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4" name="Line 21">
              <a:extLst>
                <a:ext uri="{FF2B5EF4-FFF2-40B4-BE49-F238E27FC236}">
                  <a16:creationId xmlns:a16="http://schemas.microsoft.com/office/drawing/2014/main" id="{86B7734F-EDB0-4623-ABE0-8C9250DF9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4354" y="4744642"/>
              <a:ext cx="0" cy="3298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5" name="Line 22">
              <a:extLst>
                <a:ext uri="{FF2B5EF4-FFF2-40B4-BE49-F238E27FC236}">
                  <a16:creationId xmlns:a16="http://schemas.microsoft.com/office/drawing/2014/main" id="{ECD0406A-F06E-4503-9BC2-C71B29370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422" y="4756548"/>
              <a:ext cx="0" cy="3298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6" name="Line 23">
              <a:extLst>
                <a:ext uri="{FF2B5EF4-FFF2-40B4-BE49-F238E27FC236}">
                  <a16:creationId xmlns:a16="http://schemas.microsoft.com/office/drawing/2014/main" id="{99C06EDC-91A5-4607-AD69-821BC9ACA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6619" y="4756548"/>
              <a:ext cx="0" cy="3298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7" name="Line 24">
              <a:extLst>
                <a:ext uri="{FF2B5EF4-FFF2-40B4-BE49-F238E27FC236}">
                  <a16:creationId xmlns:a16="http://schemas.microsoft.com/office/drawing/2014/main" id="{3550A768-602A-495B-AD73-2C6161EC1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556" y="3327798"/>
              <a:ext cx="0" cy="3298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38" name="Rectangle 25">
              <a:extLst>
                <a:ext uri="{FF2B5EF4-FFF2-40B4-BE49-F238E27FC236}">
                  <a16:creationId xmlns:a16="http://schemas.microsoft.com/office/drawing/2014/main" id="{BC955FA8-95A1-4C25-8FC3-5265CF060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157" y="5082778"/>
              <a:ext cx="279194" cy="26339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2000">
                  <a:latin typeface="Times New Roman" panose="02020603050405020304" pitchFamily="18" charset="0"/>
                  <a:ea typeface="굴림" panose="020B0600000101010101" pitchFamily="50" charset="-127"/>
                </a:rPr>
                <a:t>no</a:t>
              </a:r>
            </a:p>
          </p:txBody>
        </p:sp>
        <p:sp>
          <p:nvSpPr>
            <p:cNvPr id="13339" name="Rectangle 26">
              <a:extLst>
                <a:ext uri="{FF2B5EF4-FFF2-40B4-BE49-F238E27FC236}">
                  <a16:creationId xmlns:a16="http://schemas.microsoft.com/office/drawing/2014/main" id="{BBD5F261-F7AA-439A-AC15-2AB00B60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9634" y="5082778"/>
              <a:ext cx="279194" cy="26339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2000">
                  <a:latin typeface="Times New Roman" panose="02020603050405020304" pitchFamily="18" charset="0"/>
                  <a:ea typeface="굴림" panose="020B0600000101010101" pitchFamily="50" charset="-127"/>
                </a:rPr>
                <a:t>no</a:t>
              </a:r>
            </a:p>
          </p:txBody>
        </p:sp>
        <p:sp>
          <p:nvSpPr>
            <p:cNvPr id="13340" name="Rectangle 27">
              <a:extLst>
                <a:ext uri="{FF2B5EF4-FFF2-40B4-BE49-F238E27FC236}">
                  <a16:creationId xmlns:a16="http://schemas.microsoft.com/office/drawing/2014/main" id="{D6E4953C-3F66-4A25-8452-FD84080A2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839" y="5082778"/>
              <a:ext cx="327181" cy="26339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2000">
                  <a:latin typeface="Times New Roman" panose="02020603050405020304" pitchFamily="18" charset="0"/>
                  <a:ea typeface="굴림" panose="020B0600000101010101" pitchFamily="50" charset="-127"/>
                </a:rPr>
                <a:t>yes</a:t>
              </a:r>
            </a:p>
          </p:txBody>
        </p:sp>
        <p:sp>
          <p:nvSpPr>
            <p:cNvPr id="13341" name="Rectangle 28">
              <a:extLst>
                <a:ext uri="{FF2B5EF4-FFF2-40B4-BE49-F238E27FC236}">
                  <a16:creationId xmlns:a16="http://schemas.microsoft.com/office/drawing/2014/main" id="{08D65644-B15D-4DD5-A064-3FAD44607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0764" y="5082778"/>
              <a:ext cx="327181" cy="26339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2000">
                  <a:latin typeface="Times New Roman" panose="02020603050405020304" pitchFamily="18" charset="0"/>
                  <a:ea typeface="굴림" panose="020B0600000101010101" pitchFamily="50" charset="-127"/>
                </a:rPr>
                <a:t>yes</a:t>
              </a:r>
            </a:p>
          </p:txBody>
        </p:sp>
        <p:sp>
          <p:nvSpPr>
            <p:cNvPr id="13342" name="Rectangle 29">
              <a:extLst>
                <a:ext uri="{FF2B5EF4-FFF2-40B4-BE49-F238E27FC236}">
                  <a16:creationId xmlns:a16="http://schemas.microsoft.com/office/drawing/2014/main" id="{AF9145B7-4EE5-49A1-AABE-6545B6C1C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967" y="3702844"/>
              <a:ext cx="327181" cy="26339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2000">
                  <a:latin typeface="Times New Roman" panose="02020603050405020304" pitchFamily="18" charset="0"/>
                  <a:ea typeface="굴림" panose="020B0600000101010101" pitchFamily="50" charset="-127"/>
                </a:rPr>
                <a:t>yes</a:t>
              </a:r>
            </a:p>
          </p:txBody>
        </p:sp>
        <p:sp>
          <p:nvSpPr>
            <p:cNvPr id="13343" name="Rectangle 30">
              <a:extLst>
                <a:ext uri="{FF2B5EF4-FFF2-40B4-BE49-F238E27FC236}">
                  <a16:creationId xmlns:a16="http://schemas.microsoft.com/office/drawing/2014/main" id="{AC382602-1F84-4FE1-806E-667DB4FC7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3086100"/>
              <a:ext cx="800100" cy="2286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2000">
                  <a:latin typeface="Times New Roman" panose="02020603050405020304" pitchFamily="18" charset="0"/>
                  <a:ea typeface="굴림" panose="020B0600000101010101" pitchFamily="50" charset="-127"/>
                </a:rPr>
                <a:t>30..40</a:t>
              </a:r>
            </a:p>
          </p:txBody>
        </p:sp>
      </p:grpSp>
    </p:spTree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8A563236-F148-4347-89F7-1B1FB6CEAF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>
                <a:ea typeface="굴림" panose="020B0600000101010101" pitchFamily="50" charset="-127"/>
              </a:rPr>
              <a:t>추출된 </a:t>
            </a:r>
            <a:r>
              <a:rPr lang="en-US" altLang="ko-KR">
                <a:ea typeface="굴림" panose="020B0600000101010101" pitchFamily="50" charset="-127"/>
              </a:rPr>
              <a:t>Rule</a:t>
            </a:r>
            <a:r>
              <a:rPr lang="ko-KR" altLang="en-US">
                <a:ea typeface="굴림" panose="020B0600000101010101" pitchFamily="50" charset="-127"/>
              </a:rPr>
              <a:t>들</a:t>
            </a:r>
          </a:p>
        </p:txBody>
      </p:sp>
      <p:sp>
        <p:nvSpPr>
          <p:cNvPr id="14339" name="세로 텍스트 개체 틀 2">
            <a:extLst>
              <a:ext uri="{FF2B5EF4-FFF2-40B4-BE49-F238E27FC236}">
                <a16:creationId xmlns:a16="http://schemas.microsoft.com/office/drawing/2014/main" id="{19233239-E89B-4102-B3F8-CD50EA7D5656}"/>
              </a:ext>
            </a:extLst>
          </p:cNvPr>
          <p:cNvSpPr>
            <a:spLocks noGrp="1" noChangeArrowheads="1"/>
          </p:cNvSpPr>
          <p:nvPr>
            <p:ph type="body" orient="vert" idx="1"/>
          </p:nvPr>
        </p:nvSpPr>
        <p:spPr>
          <a:xfrm>
            <a:off x="411163" y="1143000"/>
            <a:ext cx="8318500" cy="5029200"/>
          </a:xfrm>
        </p:spPr>
        <p:txBody>
          <a:bodyPr vert="horz"/>
          <a:lstStyle/>
          <a:p>
            <a:pPr>
              <a:lnSpc>
                <a:spcPct val="200000"/>
              </a:lnSpc>
            </a:pPr>
            <a:r>
              <a:rPr lang="en-US" altLang="ko-KR" sz="2400">
                <a:ea typeface="굴림" panose="020B0600000101010101" pitchFamily="50" charset="-127"/>
              </a:rPr>
              <a:t>If (age&lt;=30 &amp; student=‘yes’), then ‘buy computer’=‘yes’</a:t>
            </a:r>
          </a:p>
          <a:p>
            <a:pPr>
              <a:lnSpc>
                <a:spcPct val="200000"/>
              </a:lnSpc>
            </a:pPr>
            <a:r>
              <a:rPr lang="en-US" altLang="ko-KR" sz="2400">
                <a:ea typeface="굴림" panose="020B0600000101010101" pitchFamily="50" charset="-127"/>
              </a:rPr>
              <a:t>If (age&lt;=30 &amp; student=‘no’), then ‘buy computer’=‘no’</a:t>
            </a:r>
          </a:p>
          <a:p>
            <a:pPr>
              <a:lnSpc>
                <a:spcPct val="200000"/>
              </a:lnSpc>
            </a:pPr>
            <a:r>
              <a:rPr lang="en-US" altLang="ko-KR" sz="2400">
                <a:ea typeface="굴림" panose="020B0600000101010101" pitchFamily="50" charset="-127"/>
              </a:rPr>
              <a:t>If (30&lt;age&lt;=40), then ‘buy computer’=‘yes’</a:t>
            </a:r>
          </a:p>
          <a:p>
            <a:pPr>
              <a:lnSpc>
                <a:spcPct val="200000"/>
              </a:lnSpc>
            </a:pPr>
            <a:r>
              <a:rPr lang="en-US" altLang="ko-KR" sz="2400">
                <a:ea typeface="굴림" panose="020B0600000101010101" pitchFamily="50" charset="-127"/>
              </a:rPr>
              <a:t>If (age&gt;40 &amp; credit=‘excellent’), then ‘buy computer’=‘no’</a:t>
            </a:r>
          </a:p>
          <a:p>
            <a:pPr>
              <a:lnSpc>
                <a:spcPct val="200000"/>
              </a:lnSpc>
            </a:pPr>
            <a:r>
              <a:rPr lang="en-US" altLang="ko-KR" sz="2400">
                <a:ea typeface="굴림" panose="020B0600000101010101" pitchFamily="50" charset="-127"/>
              </a:rPr>
              <a:t>If (age&gt;40 &amp; credit=‘fair’), then ‘buy computer’=‘yes’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PREVIEW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일상생활에서</a:t>
            </a:r>
            <a:r>
              <a:rPr lang="en-US" altLang="ko-KR" dirty="0"/>
              <a:t> </a:t>
            </a:r>
            <a:r>
              <a:rPr lang="ko-KR" altLang="en-US" dirty="0"/>
              <a:t>앙상블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ym typeface="Wingdings" pitchFamily="2" charset="2"/>
              </a:rPr>
              <a:t>중한 병에 걸려 병원을 결정할 때</a:t>
            </a:r>
            <a:endParaRPr lang="en-US" altLang="ko-KR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ym typeface="Wingdings" pitchFamily="2" charset="2"/>
              </a:rPr>
              <a:t>중요한 임무를 맡길 사람을 정할 때</a:t>
            </a:r>
            <a:endParaRPr lang="en-US" altLang="ko-KR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ym typeface="Wingdings" pitchFamily="2" charset="2"/>
              </a:rPr>
              <a:t>비싼 물건을 살 때</a:t>
            </a:r>
            <a:endParaRPr lang="en-US" altLang="ko-KR" dirty="0"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Wingdings"/>
              <a:buChar char="ß"/>
            </a:pPr>
            <a:r>
              <a:rPr lang="ko-KR" altLang="en-US" dirty="0">
                <a:sym typeface="Wingdings" pitchFamily="2" charset="2"/>
              </a:rPr>
              <a:t>앙상블 방법</a:t>
            </a:r>
            <a:r>
              <a:rPr lang="en-US" altLang="ko-KR" baseline="30000" dirty="0">
                <a:sym typeface="Wingdings" pitchFamily="2" charset="2"/>
              </a:rPr>
              <a:t>ensemble method</a:t>
            </a:r>
            <a:r>
              <a:rPr lang="ko-KR" altLang="en-US" dirty="0">
                <a:sym typeface="Wingdings" pitchFamily="2" charset="2"/>
              </a:rPr>
              <a:t>이란 여러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전문가로부터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얻은 복수의 의견을 적절한 방법으로 결합하여 좀 더 적합한 의사결정을 하는 접근방법</a:t>
            </a:r>
            <a:endParaRPr lang="en-US" altLang="ko-KR" dirty="0"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Wingdings"/>
              <a:buChar char="ß"/>
            </a:pPr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기계 학습에서의 앙상블</a:t>
            </a:r>
            <a:endParaRPr lang="en-US" altLang="ko-KR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ym typeface="Wingdings" pitchFamily="2" charset="2"/>
              </a:rPr>
              <a:t>여러 </a:t>
            </a:r>
            <a:r>
              <a:rPr lang="ko-KR" altLang="en-US" dirty="0" err="1">
                <a:sym typeface="Wingdings" pitchFamily="2" charset="2"/>
              </a:rPr>
              <a:t>예측기가</a:t>
            </a:r>
            <a:r>
              <a:rPr lang="ko-KR" altLang="en-US" dirty="0">
                <a:sym typeface="Wingdings" pitchFamily="2" charset="2"/>
              </a:rPr>
              <a:t> 출력한 복수의 </a:t>
            </a:r>
            <a:r>
              <a:rPr lang="ko-KR" altLang="en-US" dirty="0" err="1">
                <a:sym typeface="Wingdings" pitchFamily="2" charset="2"/>
              </a:rPr>
              <a:t>예측값을</a:t>
            </a:r>
            <a:r>
              <a:rPr lang="ko-KR" altLang="en-US" dirty="0">
                <a:sym typeface="Wingdings" pitchFamily="2" charset="2"/>
              </a:rPr>
              <a:t> 적절한 방법으로 결합하여 더 높은 정확도의 </a:t>
            </a:r>
            <a:r>
              <a:rPr lang="ko-KR" altLang="en-US" dirty="0" err="1">
                <a:sym typeface="Wingdings" pitchFamily="2" charset="2"/>
              </a:rPr>
              <a:t>예측값을</a:t>
            </a:r>
            <a:r>
              <a:rPr lang="ko-KR" altLang="en-US" dirty="0">
                <a:sym typeface="Wingdings" pitchFamily="2" charset="2"/>
              </a:rPr>
              <a:t> 출력</a:t>
            </a:r>
            <a:endParaRPr lang="en-US" altLang="ko-KR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ym typeface="Wingdings" pitchFamily="2" charset="2"/>
              </a:rPr>
              <a:t>두 가지 문제</a:t>
            </a:r>
            <a:r>
              <a:rPr lang="en-US" altLang="ko-KR" dirty="0">
                <a:sym typeface="Wingdings" pitchFamily="2" charset="2"/>
              </a:rPr>
              <a:t>: </a:t>
            </a:r>
            <a:r>
              <a:rPr lang="ko-KR" altLang="en-US" dirty="0">
                <a:sym typeface="Wingdings" pitchFamily="2" charset="2"/>
              </a:rPr>
              <a:t>앙상블 생성과 앙상블 결합</a:t>
            </a:r>
            <a:endParaRPr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7173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516D6DA-1D22-45CB-9EE2-75ED9EA83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Example of a Decision Tree</a:t>
            </a:r>
          </a:p>
        </p:txBody>
      </p:sp>
      <p:grpSp>
        <p:nvGrpSpPr>
          <p:cNvPr id="15363" name="Group 3">
            <a:extLst>
              <a:ext uri="{FF2B5EF4-FFF2-40B4-BE49-F238E27FC236}">
                <a16:creationId xmlns:a16="http://schemas.microsoft.com/office/drawing/2014/main" id="{0575C661-BBF9-4F8A-AE63-D13E45272DE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371600"/>
            <a:ext cx="3587750" cy="4311650"/>
            <a:chOff x="288" y="951"/>
            <a:chExt cx="2260" cy="2716"/>
          </a:xfrm>
        </p:grpSpPr>
        <p:graphicFrame>
          <p:nvGraphicFramePr>
            <p:cNvPr id="15393" name="Object 4">
              <a:extLst>
                <a:ext uri="{FF2B5EF4-FFF2-40B4-BE49-F238E27FC236}">
                  <a16:creationId xmlns:a16="http://schemas.microsoft.com/office/drawing/2014/main" id="{283FB7BA-DE4C-475D-945B-998A01401D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5404104" imgH="5779008" progId="Word.Document.8">
                    <p:embed/>
                  </p:oleObj>
                </mc:Choice>
                <mc:Fallback>
                  <p:oleObj name="Document" r:id="rId2" imgW="5404104" imgH="5779008" progId="Word.Document.8">
                    <p:embed/>
                    <p:pic>
                      <p:nvPicPr>
                        <p:cNvPr id="15393" name="Object 4">
                          <a:extLst>
                            <a:ext uri="{FF2B5EF4-FFF2-40B4-BE49-F238E27FC236}">
                              <a16:creationId xmlns:a16="http://schemas.microsoft.com/office/drawing/2014/main" id="{283FB7BA-DE4C-475D-945B-998A01401D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44"/>
                          <a:ext cx="2246" cy="2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4" name="Text Box 5">
              <a:extLst>
                <a:ext uri="{FF2B5EF4-FFF2-40B4-BE49-F238E27FC236}">
                  <a16:creationId xmlns:a16="http://schemas.microsoft.com/office/drawing/2014/main" id="{E7F8784B-5463-4893-95F9-4F5BD6BDB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416809">
              <a:off x="672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>
                  <a:solidFill>
                    <a:srgbClr val="006600"/>
                  </a:solidFill>
                  <a:ea typeface="굴림" panose="020B0600000101010101" pitchFamily="50" charset="-127"/>
                </a:rPr>
                <a:t>categorical</a:t>
              </a:r>
              <a:endParaRPr lang="en-US" altLang="ko-KR" sz="160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5395" name="Text Box 6">
              <a:extLst>
                <a:ext uri="{FF2B5EF4-FFF2-40B4-BE49-F238E27FC236}">
                  <a16:creationId xmlns:a16="http://schemas.microsoft.com/office/drawing/2014/main" id="{3649F30B-DDB6-4F6F-81F5-A02905F74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416809">
              <a:off x="1104" y="951"/>
              <a:ext cx="7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>
                  <a:solidFill>
                    <a:srgbClr val="006600"/>
                  </a:solidFill>
                  <a:ea typeface="굴림" panose="020B0600000101010101" pitchFamily="50" charset="-127"/>
                </a:rPr>
                <a:t>categorical</a:t>
              </a:r>
              <a:endParaRPr lang="en-US" altLang="ko-KR" sz="160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5396" name="Text Box 7">
              <a:extLst>
                <a:ext uri="{FF2B5EF4-FFF2-40B4-BE49-F238E27FC236}">
                  <a16:creationId xmlns:a16="http://schemas.microsoft.com/office/drawing/2014/main" id="{7E6C808F-4011-424E-92F4-BF38B58DD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416809">
              <a:off x="1632" y="951"/>
              <a:ext cx="8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>
                  <a:solidFill>
                    <a:srgbClr val="006600"/>
                  </a:solidFill>
                  <a:ea typeface="굴림" panose="020B0600000101010101" pitchFamily="50" charset="-127"/>
                </a:rPr>
                <a:t>continuous</a:t>
              </a:r>
              <a:endParaRPr lang="en-US" altLang="ko-KR" sz="160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5397" name="Text Box 8">
              <a:extLst>
                <a:ext uri="{FF2B5EF4-FFF2-40B4-BE49-F238E27FC236}">
                  <a16:creationId xmlns:a16="http://schemas.microsoft.com/office/drawing/2014/main" id="{0AAFD2EC-DE58-4526-9D1E-8DE134BC9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416809">
              <a:off x="2112" y="1047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>
                  <a:solidFill>
                    <a:srgbClr val="006600"/>
                  </a:solidFill>
                  <a:ea typeface="굴림" panose="020B0600000101010101" pitchFamily="50" charset="-127"/>
                </a:rPr>
                <a:t>class</a:t>
              </a:r>
              <a:endParaRPr lang="en-US" altLang="ko-KR" sz="160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</p:grpSp>
      <p:sp>
        <p:nvSpPr>
          <p:cNvPr id="15364" name="Line 9">
            <a:extLst>
              <a:ext uri="{FF2B5EF4-FFF2-40B4-BE49-F238E27FC236}">
                <a16:creationId xmlns:a16="http://schemas.microsoft.com/office/drawing/2014/main" id="{0C89A957-E35A-4140-AA88-E66FB5BC7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5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5" name="Line 10">
            <a:extLst>
              <a:ext uri="{FF2B5EF4-FFF2-40B4-BE49-F238E27FC236}">
                <a16:creationId xmlns:a16="http://schemas.microsoft.com/office/drawing/2014/main" id="{A3C5B3A3-18A5-48AA-BE23-C6421773C0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5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6" name="Line 11">
            <a:extLst>
              <a:ext uri="{FF2B5EF4-FFF2-40B4-BE49-F238E27FC236}">
                <a16:creationId xmlns:a16="http://schemas.microsoft.com/office/drawing/2014/main" id="{203326C3-BE57-4F91-8967-098FB117B7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1763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7" name="Line 12">
            <a:extLst>
              <a:ext uri="{FF2B5EF4-FFF2-40B4-BE49-F238E27FC236}">
                <a16:creationId xmlns:a16="http://schemas.microsoft.com/office/drawing/2014/main" id="{EE85BBDC-2BC1-43A0-9F31-CECBFFC29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3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8" name="Line 13">
            <a:extLst>
              <a:ext uri="{FF2B5EF4-FFF2-40B4-BE49-F238E27FC236}">
                <a16:creationId xmlns:a16="http://schemas.microsoft.com/office/drawing/2014/main" id="{55E37DAE-DE0A-4E9B-96FD-5A11C4B21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3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9" name="Line 14">
            <a:extLst>
              <a:ext uri="{FF2B5EF4-FFF2-40B4-BE49-F238E27FC236}">
                <a16:creationId xmlns:a16="http://schemas.microsoft.com/office/drawing/2014/main" id="{D52C43F4-123D-427D-96EE-8F1D14697E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0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0" name="Text Box 15">
            <a:extLst>
              <a:ext uri="{FF2B5EF4-FFF2-40B4-BE49-F238E27FC236}">
                <a16:creationId xmlns:a16="http://schemas.microsoft.com/office/drawing/2014/main" id="{ACE12FE0-89BB-47D5-8544-A1D172DC6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27209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2D1993"/>
                </a:solidFill>
                <a:ea typeface="굴림" panose="020B0600000101010101" pitchFamily="50" charset="-127"/>
              </a:rPr>
              <a:t>Refund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5371" name="Text Box 16">
            <a:extLst>
              <a:ext uri="{FF2B5EF4-FFF2-40B4-BE49-F238E27FC236}">
                <a16:creationId xmlns:a16="http://schemas.microsoft.com/office/drawing/2014/main" id="{EFC451AA-B32A-44EC-9D8D-996D848D8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2D1993"/>
                </a:solidFill>
                <a:ea typeface="굴림" panose="020B0600000101010101" pitchFamily="50" charset="-127"/>
              </a:rPr>
              <a:t>MarSt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5372" name="Text Box 17">
            <a:extLst>
              <a:ext uri="{FF2B5EF4-FFF2-40B4-BE49-F238E27FC236}">
                <a16:creationId xmlns:a16="http://schemas.microsoft.com/office/drawing/2014/main" id="{574117C0-65FF-44D5-9BEF-1510CAEB8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2D1993"/>
                </a:solidFill>
                <a:ea typeface="굴림" panose="020B0600000101010101" pitchFamily="50" charset="-127"/>
              </a:rPr>
              <a:t>TaxInc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5373" name="AutoShape 18">
            <a:extLst>
              <a:ext uri="{FF2B5EF4-FFF2-40B4-BE49-F238E27FC236}">
                <a16:creationId xmlns:a16="http://schemas.microsoft.com/office/drawing/2014/main" id="{72D48277-C6C9-43BB-9E96-BB2443B95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502920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15374" name="Text Box 19">
            <a:extLst>
              <a:ext uri="{FF2B5EF4-FFF2-40B4-BE49-F238E27FC236}">
                <a16:creationId xmlns:a16="http://schemas.microsoft.com/office/drawing/2014/main" id="{7BE5FCD4-C1B0-47FE-A408-697C83F2D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50292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YES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5375" name="AutoShape 20">
            <a:extLst>
              <a:ext uri="{FF2B5EF4-FFF2-40B4-BE49-F238E27FC236}">
                <a16:creationId xmlns:a16="http://schemas.microsoft.com/office/drawing/2014/main" id="{D1A68C95-3847-47AC-99D8-D20B9A742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504666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15376" name="Text Box 21">
            <a:extLst>
              <a:ext uri="{FF2B5EF4-FFF2-40B4-BE49-F238E27FC236}">
                <a16:creationId xmlns:a16="http://schemas.microsoft.com/office/drawing/2014/main" id="{E676D720-429F-4E5F-B641-5784794C0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5032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NO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5377" name="AutoShape 22">
            <a:extLst>
              <a:ext uri="{FF2B5EF4-FFF2-40B4-BE49-F238E27FC236}">
                <a16:creationId xmlns:a16="http://schemas.microsoft.com/office/drawing/2014/main" id="{75A7954A-65A2-4D31-9E92-E2E7AD1D2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15378" name="Text Box 23">
            <a:extLst>
              <a:ext uri="{FF2B5EF4-FFF2-40B4-BE49-F238E27FC236}">
                <a16:creationId xmlns:a16="http://schemas.microsoft.com/office/drawing/2014/main" id="{BA8391DF-2943-4CC7-8160-3DA552EFD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34480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NO</a:t>
            </a:r>
            <a:endParaRPr lang="en-US" altLang="ko-KR" sz="1600" b="0">
              <a:solidFill>
                <a:srgbClr val="00FFFF"/>
              </a:solidFill>
              <a:ea typeface="굴림" panose="020B0600000101010101" pitchFamily="50" charset="-127"/>
            </a:endParaRPr>
          </a:p>
        </p:txBody>
      </p:sp>
      <p:sp>
        <p:nvSpPr>
          <p:cNvPr id="15379" name="AutoShape 24">
            <a:extLst>
              <a:ext uri="{FF2B5EF4-FFF2-40B4-BE49-F238E27FC236}">
                <a16:creationId xmlns:a16="http://schemas.microsoft.com/office/drawing/2014/main" id="{A02D817F-943D-449B-83F0-257D08439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15380" name="Text Box 25">
            <a:extLst>
              <a:ext uri="{FF2B5EF4-FFF2-40B4-BE49-F238E27FC236}">
                <a16:creationId xmlns:a16="http://schemas.microsoft.com/office/drawing/2014/main" id="{6FEF835D-EAD4-4EB5-A253-89DAF8D73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42672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NO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5381" name="Text Box 26">
            <a:extLst>
              <a:ext uri="{FF2B5EF4-FFF2-40B4-BE49-F238E27FC236}">
                <a16:creationId xmlns:a16="http://schemas.microsoft.com/office/drawing/2014/main" id="{97F0067D-D45C-4E76-8C95-BDDB9B4EB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298450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Yes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5382" name="Text Box 27">
            <a:extLst>
              <a:ext uri="{FF2B5EF4-FFF2-40B4-BE49-F238E27FC236}">
                <a16:creationId xmlns:a16="http://schemas.microsoft.com/office/drawing/2014/main" id="{3DA44C4A-2100-448C-ACA8-DA645855B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298450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No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5383" name="Text Box 28">
            <a:extLst>
              <a:ext uri="{FF2B5EF4-FFF2-40B4-BE49-F238E27FC236}">
                <a16:creationId xmlns:a16="http://schemas.microsoft.com/office/drawing/2014/main" id="{2F3BD818-85CE-400D-A5FF-AA485809C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374967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Married</a:t>
            </a:r>
            <a:r>
              <a:rPr lang="en-US" altLang="ko-KR" sz="1600" b="0">
                <a:solidFill>
                  <a:schemeClr val="bg2"/>
                </a:solidFill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5384" name="Text Box 29">
            <a:extLst>
              <a:ext uri="{FF2B5EF4-FFF2-40B4-BE49-F238E27FC236}">
                <a16:creationId xmlns:a16="http://schemas.microsoft.com/office/drawing/2014/main" id="{616FF270-8CB1-4BA3-8B65-85B876C08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3778250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Single, Divorced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5385" name="Text Box 30">
            <a:extLst>
              <a:ext uri="{FF2B5EF4-FFF2-40B4-BE49-F238E27FC236}">
                <a16:creationId xmlns:a16="http://schemas.microsoft.com/office/drawing/2014/main" id="{6721D9B6-1170-4015-B8AC-C6149E64C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45704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&lt; 80K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5386" name="Text Box 31">
            <a:extLst>
              <a:ext uri="{FF2B5EF4-FFF2-40B4-BE49-F238E27FC236}">
                <a16:creationId xmlns:a16="http://schemas.microsoft.com/office/drawing/2014/main" id="{E5625DDF-5E23-4016-BC16-1FB189E79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88" y="45704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&gt; 80K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5387" name="Text Box 32">
            <a:extLst>
              <a:ext uri="{FF2B5EF4-FFF2-40B4-BE49-F238E27FC236}">
                <a16:creationId xmlns:a16="http://schemas.microsoft.com/office/drawing/2014/main" id="{5FEBAE24-3D97-474A-AA22-D37D390E3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1766888"/>
            <a:ext cx="224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800" i="1">
                <a:solidFill>
                  <a:srgbClr val="FF0000"/>
                </a:solidFill>
                <a:ea typeface="굴림" panose="020B0600000101010101" pitchFamily="50" charset="-127"/>
              </a:rPr>
              <a:t>Splitting Attributes</a:t>
            </a:r>
          </a:p>
        </p:txBody>
      </p:sp>
      <p:sp>
        <p:nvSpPr>
          <p:cNvPr id="15388" name="Line 33">
            <a:extLst>
              <a:ext uri="{FF2B5EF4-FFF2-40B4-BE49-F238E27FC236}">
                <a16:creationId xmlns:a16="http://schemas.microsoft.com/office/drawing/2014/main" id="{87E1541B-2322-4921-BD37-0A5CA7892A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5613" y="214788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89" name="AutoShape 34">
            <a:extLst>
              <a:ext uri="{FF2B5EF4-FFF2-40B4-BE49-F238E27FC236}">
                <a16:creationId xmlns:a16="http://schemas.microsoft.com/office/drawing/2014/main" id="{78EFC455-3C74-48C1-A046-E98FB9053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15390" name="Line 35">
            <a:extLst>
              <a:ext uri="{FF2B5EF4-FFF2-40B4-BE49-F238E27FC236}">
                <a16:creationId xmlns:a16="http://schemas.microsoft.com/office/drawing/2014/main" id="{FA5F9401-8382-44D0-BF78-EC13F1034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88" y="214788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91" name="Text Box 36">
            <a:extLst>
              <a:ext uri="{FF2B5EF4-FFF2-40B4-BE49-F238E27FC236}">
                <a16:creationId xmlns:a16="http://schemas.microsoft.com/office/drawing/2014/main" id="{AA843FDC-331B-4A05-9A7B-B296A26EC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6740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Training Data</a:t>
            </a:r>
            <a:endParaRPr lang="en-US" altLang="ko-KR" sz="20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5392" name="Text Box 37">
            <a:extLst>
              <a:ext uri="{FF2B5EF4-FFF2-40B4-BE49-F238E27FC236}">
                <a16:creationId xmlns:a16="http://schemas.microsoft.com/office/drawing/2014/main" id="{C5109BBB-E5D1-42A0-B718-A77F92DFC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835650"/>
            <a:ext cx="312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Model:  Decision Tree</a:t>
            </a:r>
            <a:endParaRPr lang="en-US" altLang="ko-KR" sz="20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58F9057-919A-4CEC-9A7B-313220F95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Another Example of Decision Tree</a:t>
            </a:r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E9DEC831-C2E6-41FE-9EC6-1D95A9181A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133600"/>
          <a:ext cx="356552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04104" imgH="5779008" progId="Word.Document.8">
                  <p:embed/>
                </p:oleObj>
              </mc:Choice>
              <mc:Fallback>
                <p:oleObj name="Document" r:id="rId2" imgW="5404104" imgH="5779008" progId="Word.Document.8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E9DEC831-C2E6-41FE-9EC6-1D95A9181A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3565525" cy="368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>
            <a:extLst>
              <a:ext uri="{FF2B5EF4-FFF2-40B4-BE49-F238E27FC236}">
                <a16:creationId xmlns:a16="http://schemas.microsoft.com/office/drawing/2014/main" id="{109EF32E-FEE9-45F8-8A9C-467492AED9EF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066800" y="1509713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006600"/>
                </a:solidFill>
                <a:ea typeface="굴림" panose="020B0600000101010101" pitchFamily="50" charset="-127"/>
              </a:rPr>
              <a:t>categorical</a:t>
            </a:r>
            <a:endParaRPr lang="en-US" altLang="ko-KR" sz="160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9D934654-4916-41C8-9456-6FC3A8F16480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752600" y="1509713"/>
            <a:ext cx="1257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006600"/>
                </a:solidFill>
                <a:ea typeface="굴림" panose="020B0600000101010101" pitchFamily="50" charset="-127"/>
              </a:rPr>
              <a:t>categorical</a:t>
            </a:r>
            <a:endParaRPr lang="en-US" altLang="ko-KR" sz="160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13437B3D-5764-4C2B-B21D-87A37AC1507E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590800" y="1509713"/>
            <a:ext cx="1277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006600"/>
                </a:solidFill>
                <a:ea typeface="굴림" panose="020B0600000101010101" pitchFamily="50" charset="-127"/>
              </a:rPr>
              <a:t>continuous</a:t>
            </a:r>
            <a:endParaRPr lang="en-US" altLang="ko-KR" sz="160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F6B18524-2915-4CDD-B7B9-450BE0234B5E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352800" y="1662113"/>
            <a:ext cx="692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006600"/>
                </a:solidFill>
                <a:ea typeface="굴림" panose="020B0600000101010101" pitchFamily="50" charset="-127"/>
              </a:rPr>
              <a:t>class</a:t>
            </a:r>
            <a:endParaRPr lang="en-US" altLang="ko-KR" sz="160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98C88C22-1786-478C-B05D-878C2062B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5763" y="3497263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DE36361F-F755-4CDB-9796-73A45E1863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5463" y="3497263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A30909BB-271E-450C-9E91-74C973C154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1688" y="27336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73CEE450-842E-42B6-897F-DE8E565EE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27336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D25543EB-B84B-40C8-87E1-AE5B43385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3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7" name="Line 13">
            <a:extLst>
              <a:ext uri="{FF2B5EF4-FFF2-40B4-BE49-F238E27FC236}">
                <a16:creationId xmlns:a16="http://schemas.microsoft.com/office/drawing/2014/main" id="{137C1B83-C38F-4E95-8F7E-6E4B8A7132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0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3E47AA62-0F7E-4F1C-B254-BC8FD8C55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17430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2D1993"/>
                </a:solidFill>
                <a:ea typeface="굴림" panose="020B0600000101010101" pitchFamily="50" charset="-127"/>
              </a:rPr>
              <a:t>MarSt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FDD1038A-AEAD-465B-B458-41A58C2E2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24701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2D1993"/>
                </a:solidFill>
                <a:ea typeface="굴림" panose="020B0600000101010101" pitchFamily="50" charset="-127"/>
              </a:rPr>
              <a:t>Refund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94C92F36-2833-4C08-BD05-1C4301E3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2D1993"/>
                </a:solidFill>
                <a:ea typeface="굴림" panose="020B0600000101010101" pitchFamily="50" charset="-127"/>
              </a:rPr>
              <a:t>TaxInc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6401" name="AutoShape 17">
            <a:extLst>
              <a:ext uri="{FF2B5EF4-FFF2-40B4-BE49-F238E27FC236}">
                <a16:creationId xmlns:a16="http://schemas.microsoft.com/office/drawing/2014/main" id="{BE1EF987-A27B-40D8-868A-E4078A1A5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4021138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A2D5E5A7-1A9E-48E4-9B1D-1B7E92DBF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4021138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YES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6403" name="AutoShape 19">
            <a:extLst>
              <a:ext uri="{FF2B5EF4-FFF2-40B4-BE49-F238E27FC236}">
                <a16:creationId xmlns:a16="http://schemas.microsoft.com/office/drawing/2014/main" id="{38A1F59F-EC9E-4D6C-A75E-3825AA801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16404" name="Text Box 20">
            <a:extLst>
              <a:ext uri="{FF2B5EF4-FFF2-40B4-BE49-F238E27FC236}">
                <a16:creationId xmlns:a16="http://schemas.microsoft.com/office/drawing/2014/main" id="{271AF795-9D54-41CE-A26B-6E742DA12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4024313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NO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6405" name="AutoShape 21">
            <a:extLst>
              <a:ext uri="{FF2B5EF4-FFF2-40B4-BE49-F238E27FC236}">
                <a16:creationId xmlns:a16="http://schemas.microsoft.com/office/drawing/2014/main" id="{E6A45C04-9399-4CDF-8124-DAE613249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16406" name="Text Box 22">
            <a:extLst>
              <a:ext uri="{FF2B5EF4-FFF2-40B4-BE49-F238E27FC236}">
                <a16:creationId xmlns:a16="http://schemas.microsoft.com/office/drawing/2014/main" id="{3E312C2D-1AB7-46CA-B8B4-CE0B0FF39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24701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NO</a:t>
            </a:r>
            <a:endParaRPr lang="en-US" altLang="ko-KR" sz="1600" b="0">
              <a:solidFill>
                <a:srgbClr val="00FFFF"/>
              </a:solidFill>
              <a:ea typeface="굴림" panose="020B0600000101010101" pitchFamily="50" charset="-127"/>
            </a:endParaRPr>
          </a:p>
        </p:txBody>
      </p:sp>
      <p:grpSp>
        <p:nvGrpSpPr>
          <p:cNvPr id="16407" name="Group 35">
            <a:extLst>
              <a:ext uri="{FF2B5EF4-FFF2-40B4-BE49-F238E27FC236}">
                <a16:creationId xmlns:a16="http://schemas.microsoft.com/office/drawing/2014/main" id="{15B55A67-BAD6-4429-AC50-7BC12D585695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232150"/>
            <a:ext cx="685800" cy="381000"/>
            <a:chOff x="4927" y="2340"/>
            <a:chExt cx="432" cy="240"/>
          </a:xfrm>
        </p:grpSpPr>
        <p:sp>
          <p:nvSpPr>
            <p:cNvPr id="16415" name="AutoShape 23">
              <a:extLst>
                <a:ext uri="{FF2B5EF4-FFF2-40B4-BE49-F238E27FC236}">
                  <a16:creationId xmlns:a16="http://schemas.microsoft.com/office/drawing/2014/main" id="{33EDC672-19CC-4566-A5BC-8A0B42D60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ko-KR" altLang="en-US" sz="1400">
                <a:ea typeface="굴림" panose="020B0600000101010101" pitchFamily="50" charset="-127"/>
              </a:endParaRPr>
            </a:p>
          </p:txBody>
        </p:sp>
        <p:sp>
          <p:nvSpPr>
            <p:cNvPr id="16416" name="Text Box 24">
              <a:extLst>
                <a:ext uri="{FF2B5EF4-FFF2-40B4-BE49-F238E27FC236}">
                  <a16:creationId xmlns:a16="http://schemas.microsoft.com/office/drawing/2014/main" id="{088A202F-3DA7-4E5F-8AA0-9223AB8A7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>
                  <a:solidFill>
                    <a:srgbClr val="800000"/>
                  </a:solidFill>
                  <a:ea typeface="굴림" panose="020B0600000101010101" pitchFamily="50" charset="-127"/>
                </a:rPr>
                <a:t>NO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</p:grpSp>
      <p:sp>
        <p:nvSpPr>
          <p:cNvPr id="16408" name="Text Box 25">
            <a:extLst>
              <a:ext uri="{FF2B5EF4-FFF2-40B4-BE49-F238E27FC236}">
                <a16:creationId xmlns:a16="http://schemas.microsoft.com/office/drawing/2014/main" id="{B0A773FC-0781-45DC-91DD-F4F62A046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27749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Yes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6409" name="Text Box 26">
            <a:extLst>
              <a:ext uri="{FF2B5EF4-FFF2-40B4-BE49-F238E27FC236}">
                <a16:creationId xmlns:a16="http://schemas.microsoft.com/office/drawing/2014/main" id="{5B440233-43B8-4DBA-B144-B3C2106A5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0" y="2698750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No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6410" name="Text Box 27">
            <a:extLst>
              <a:ext uri="{FF2B5EF4-FFF2-40B4-BE49-F238E27FC236}">
                <a16:creationId xmlns:a16="http://schemas.microsoft.com/office/drawing/2014/main" id="{0DADB93B-61BD-4E02-8262-CE1F9109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1936750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Married</a:t>
            </a:r>
            <a:r>
              <a:rPr lang="en-US" altLang="ko-KR" sz="1600" b="0">
                <a:solidFill>
                  <a:schemeClr val="bg2"/>
                </a:solidFill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16411" name="Text Box 28">
            <a:extLst>
              <a:ext uri="{FF2B5EF4-FFF2-40B4-BE49-F238E27FC236}">
                <a16:creationId xmlns:a16="http://schemas.microsoft.com/office/drawing/2014/main" id="{14C1F68C-5994-4BB1-A3FC-D04767381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0" y="1708150"/>
            <a:ext cx="13985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Single, Divorced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6412" name="Text Box 29">
            <a:extLst>
              <a:ext uri="{FF2B5EF4-FFF2-40B4-BE49-F238E27FC236}">
                <a16:creationId xmlns:a16="http://schemas.microsoft.com/office/drawing/2014/main" id="{F450B4D6-934D-403F-8790-237B912BB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35623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&lt; 80K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6413" name="Text Box 30">
            <a:extLst>
              <a:ext uri="{FF2B5EF4-FFF2-40B4-BE49-F238E27FC236}">
                <a16:creationId xmlns:a16="http://schemas.microsoft.com/office/drawing/2014/main" id="{45D9715D-3C14-4C92-A72B-A81C4C55C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0" y="3562350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&gt; 80K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6414" name="Text Box 37">
            <a:extLst>
              <a:ext uri="{FF2B5EF4-FFF2-40B4-BE49-F238E27FC236}">
                <a16:creationId xmlns:a16="http://schemas.microsoft.com/office/drawing/2014/main" id="{4BF4375C-CC99-4A85-AC94-9339C2E5A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029200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800">
                <a:solidFill>
                  <a:srgbClr val="CC3300"/>
                </a:solidFill>
                <a:ea typeface="굴림" panose="020B0600000101010101" pitchFamily="50" charset="-127"/>
              </a:rPr>
              <a:t>There could be more than one tree that fits the same data!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5277079-5FCA-4CD2-A3C8-DC6CA53BF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Apply Model to Test Data</a:t>
            </a:r>
          </a:p>
        </p:txBody>
      </p:sp>
      <p:grpSp>
        <p:nvGrpSpPr>
          <p:cNvPr id="18435" name="Group 3">
            <a:extLst>
              <a:ext uri="{FF2B5EF4-FFF2-40B4-BE49-F238E27FC236}">
                <a16:creationId xmlns:a16="http://schemas.microsoft.com/office/drawing/2014/main" id="{21EDBEA8-6498-4FEA-A04E-591FE380242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362200"/>
            <a:ext cx="4267200" cy="3298825"/>
            <a:chOff x="384" y="1584"/>
            <a:chExt cx="2451" cy="1694"/>
          </a:xfrm>
        </p:grpSpPr>
        <p:sp>
          <p:nvSpPr>
            <p:cNvPr id="18440" name="Line 4">
              <a:extLst>
                <a:ext uri="{FF2B5EF4-FFF2-40B4-BE49-F238E27FC236}">
                  <a16:creationId xmlns:a16="http://schemas.microsoft.com/office/drawing/2014/main" id="{5B312B1C-9CD7-4767-AF5E-D0BE27E1B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1" name="Line 5">
              <a:extLst>
                <a:ext uri="{FF2B5EF4-FFF2-40B4-BE49-F238E27FC236}">
                  <a16:creationId xmlns:a16="http://schemas.microsoft.com/office/drawing/2014/main" id="{E30C0B55-464C-486D-8BB0-2DEC81A55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2" name="Line 6">
              <a:extLst>
                <a:ext uri="{FF2B5EF4-FFF2-40B4-BE49-F238E27FC236}">
                  <a16:creationId xmlns:a16="http://schemas.microsoft.com/office/drawing/2014/main" id="{A0459FD7-DA63-4E0D-9C2C-72E55B61F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3" name="Line 7">
              <a:extLst>
                <a:ext uri="{FF2B5EF4-FFF2-40B4-BE49-F238E27FC236}">
                  <a16:creationId xmlns:a16="http://schemas.microsoft.com/office/drawing/2014/main" id="{5DA54D16-C17E-4485-8FC2-C3A2BCC2B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4" name="Line 8">
              <a:extLst>
                <a:ext uri="{FF2B5EF4-FFF2-40B4-BE49-F238E27FC236}">
                  <a16:creationId xmlns:a16="http://schemas.microsoft.com/office/drawing/2014/main" id="{E5A8BD4A-1B57-4697-A655-3AE6C82D3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5" name="Line 9">
              <a:extLst>
                <a:ext uri="{FF2B5EF4-FFF2-40B4-BE49-F238E27FC236}">
                  <a16:creationId xmlns:a16="http://schemas.microsoft.com/office/drawing/2014/main" id="{19B1264F-E9AA-44B8-9705-C48B41643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446" name="Text Box 10">
              <a:extLst>
                <a:ext uri="{FF2B5EF4-FFF2-40B4-BE49-F238E27FC236}">
                  <a16:creationId xmlns:a16="http://schemas.microsoft.com/office/drawing/2014/main" id="{6388F13D-F7E5-47C2-8E88-DDE67EA8E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>
                  <a:solidFill>
                    <a:srgbClr val="2D1993"/>
                  </a:solidFill>
                  <a:ea typeface="굴림" panose="020B0600000101010101" pitchFamily="50" charset="-127"/>
                </a:rPr>
                <a:t>Refund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8447" name="Text Box 11">
              <a:extLst>
                <a:ext uri="{FF2B5EF4-FFF2-40B4-BE49-F238E27FC236}">
                  <a16:creationId xmlns:a16="http://schemas.microsoft.com/office/drawing/2014/main" id="{1FAB00D2-CBC3-43D3-BB36-D9C33AEA5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>
                  <a:solidFill>
                    <a:srgbClr val="2D1993"/>
                  </a:solidFill>
                  <a:ea typeface="굴림" panose="020B0600000101010101" pitchFamily="50" charset="-127"/>
                </a:rPr>
                <a:t>MarSt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8448" name="Text Box 12">
              <a:extLst>
                <a:ext uri="{FF2B5EF4-FFF2-40B4-BE49-F238E27FC236}">
                  <a16:creationId xmlns:a16="http://schemas.microsoft.com/office/drawing/2014/main" id="{7C04A106-EE19-4014-964B-EE8F7CCEB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>
                  <a:solidFill>
                    <a:srgbClr val="2D1993"/>
                  </a:solidFill>
                  <a:ea typeface="굴림" panose="020B0600000101010101" pitchFamily="50" charset="-127"/>
                </a:rPr>
                <a:t>TaxInc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8449" name="AutoShape 13">
              <a:extLst>
                <a:ext uri="{FF2B5EF4-FFF2-40B4-BE49-F238E27FC236}">
                  <a16:creationId xmlns:a16="http://schemas.microsoft.com/office/drawing/2014/main" id="{645DAC57-48C7-42BA-9EFC-52FB31723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ko-KR" altLang="en-US" sz="1400">
                <a:ea typeface="굴림" panose="020B0600000101010101" pitchFamily="50" charset="-127"/>
              </a:endParaRPr>
            </a:p>
          </p:txBody>
        </p:sp>
        <p:sp>
          <p:nvSpPr>
            <p:cNvPr id="18450" name="Text Box 14">
              <a:extLst>
                <a:ext uri="{FF2B5EF4-FFF2-40B4-BE49-F238E27FC236}">
                  <a16:creationId xmlns:a16="http://schemas.microsoft.com/office/drawing/2014/main" id="{D2AEC28E-1548-4F64-8B4D-6B42B5055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>
                  <a:solidFill>
                    <a:srgbClr val="800000"/>
                  </a:solidFill>
                  <a:ea typeface="굴림" panose="020B0600000101010101" pitchFamily="50" charset="-127"/>
                </a:rPr>
                <a:t>YES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8451" name="AutoShape 15">
              <a:extLst>
                <a:ext uri="{FF2B5EF4-FFF2-40B4-BE49-F238E27FC236}">
                  <a16:creationId xmlns:a16="http://schemas.microsoft.com/office/drawing/2014/main" id="{10B5D808-12B8-498E-AAEA-6F5BA06DA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ko-KR" altLang="en-US" sz="1400">
                <a:ea typeface="굴림" panose="020B0600000101010101" pitchFamily="50" charset="-127"/>
              </a:endParaRPr>
            </a:p>
          </p:txBody>
        </p:sp>
        <p:sp>
          <p:nvSpPr>
            <p:cNvPr id="18452" name="Text Box 16">
              <a:extLst>
                <a:ext uri="{FF2B5EF4-FFF2-40B4-BE49-F238E27FC236}">
                  <a16:creationId xmlns:a16="http://schemas.microsoft.com/office/drawing/2014/main" id="{DC0E52D6-EEF3-4B5D-8C1A-464457330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>
                  <a:solidFill>
                    <a:srgbClr val="800000"/>
                  </a:solidFill>
                  <a:ea typeface="굴림" panose="020B0600000101010101" pitchFamily="50" charset="-127"/>
                </a:rPr>
                <a:t>NO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8453" name="AutoShape 17">
              <a:extLst>
                <a:ext uri="{FF2B5EF4-FFF2-40B4-BE49-F238E27FC236}">
                  <a16:creationId xmlns:a16="http://schemas.microsoft.com/office/drawing/2014/main" id="{833311D5-6ADC-4313-BB15-5713696B0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ko-KR" altLang="en-US" sz="1400">
                <a:ea typeface="굴림" panose="020B0600000101010101" pitchFamily="50" charset="-127"/>
              </a:endParaRPr>
            </a:p>
          </p:txBody>
        </p:sp>
        <p:sp>
          <p:nvSpPr>
            <p:cNvPr id="18454" name="Text Box 18">
              <a:extLst>
                <a:ext uri="{FF2B5EF4-FFF2-40B4-BE49-F238E27FC236}">
                  <a16:creationId xmlns:a16="http://schemas.microsoft.com/office/drawing/2014/main" id="{DBF4D99B-8602-4973-A26D-183958F75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>
                  <a:solidFill>
                    <a:srgbClr val="800000"/>
                  </a:solidFill>
                  <a:ea typeface="굴림" panose="020B0600000101010101" pitchFamily="50" charset="-127"/>
                </a:rPr>
                <a:t>NO</a:t>
              </a:r>
              <a:endParaRPr lang="en-US" altLang="ko-KR" sz="1600" b="0">
                <a:solidFill>
                  <a:srgbClr val="00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8455" name="AutoShape 19">
              <a:extLst>
                <a:ext uri="{FF2B5EF4-FFF2-40B4-BE49-F238E27FC236}">
                  <a16:creationId xmlns:a16="http://schemas.microsoft.com/office/drawing/2014/main" id="{A074F66D-B148-4CFD-A922-B86D89618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ko-KR" altLang="en-US" sz="1400">
                <a:ea typeface="굴림" panose="020B0600000101010101" pitchFamily="50" charset="-127"/>
              </a:endParaRPr>
            </a:p>
          </p:txBody>
        </p:sp>
        <p:sp>
          <p:nvSpPr>
            <p:cNvPr id="18456" name="Text Box 20">
              <a:extLst>
                <a:ext uri="{FF2B5EF4-FFF2-40B4-BE49-F238E27FC236}">
                  <a16:creationId xmlns:a16="http://schemas.microsoft.com/office/drawing/2014/main" id="{8F263058-5A8E-4111-A1FB-A80F489B1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>
                  <a:solidFill>
                    <a:srgbClr val="800000"/>
                  </a:solidFill>
                  <a:ea typeface="굴림" panose="020B0600000101010101" pitchFamily="50" charset="-127"/>
                </a:rPr>
                <a:t>NO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8457" name="Text Box 21">
              <a:extLst>
                <a:ext uri="{FF2B5EF4-FFF2-40B4-BE49-F238E27FC236}">
                  <a16:creationId xmlns:a16="http://schemas.microsoft.com/office/drawing/2014/main" id="{8ECC5151-1EB4-4BB9-96BE-B8D3BA619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Yes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8458" name="Text Box 22">
              <a:extLst>
                <a:ext uri="{FF2B5EF4-FFF2-40B4-BE49-F238E27FC236}">
                  <a16:creationId xmlns:a16="http://schemas.microsoft.com/office/drawing/2014/main" id="{A474DADE-8D71-4B12-B31C-429C41677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No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8459" name="Text Box 23">
              <a:extLst>
                <a:ext uri="{FF2B5EF4-FFF2-40B4-BE49-F238E27FC236}">
                  <a16:creationId xmlns:a16="http://schemas.microsoft.com/office/drawing/2014/main" id="{1EA3B391-69B1-4691-87DB-80E9A1142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Married</a:t>
              </a:r>
              <a:r>
                <a:rPr lang="en-US" altLang="ko-KR" sz="1600" b="0">
                  <a:solidFill>
                    <a:schemeClr val="bg2"/>
                  </a:solidFill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8460" name="Text Box 24">
              <a:extLst>
                <a:ext uri="{FF2B5EF4-FFF2-40B4-BE49-F238E27FC236}">
                  <a16:creationId xmlns:a16="http://schemas.microsoft.com/office/drawing/2014/main" id="{2AA6D24D-3897-41E3-848E-E2E2F9BEA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Single, Divorced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8461" name="Text Box 25">
              <a:extLst>
                <a:ext uri="{FF2B5EF4-FFF2-40B4-BE49-F238E27FC236}">
                  <a16:creationId xmlns:a16="http://schemas.microsoft.com/office/drawing/2014/main" id="{0463930C-473C-4D2A-8F7F-0D1F2BECE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&lt; 80K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8462" name="Text Box 26">
              <a:extLst>
                <a:ext uri="{FF2B5EF4-FFF2-40B4-BE49-F238E27FC236}">
                  <a16:creationId xmlns:a16="http://schemas.microsoft.com/office/drawing/2014/main" id="{B2F3390F-92AE-4A2D-A149-2431C2C9F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&gt; 80K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</p:grpSp>
      <p:graphicFrame>
        <p:nvGraphicFramePr>
          <p:cNvPr id="18436" name="Object 27">
            <a:extLst>
              <a:ext uri="{FF2B5EF4-FFF2-40B4-BE49-F238E27FC236}">
                <a16:creationId xmlns:a16="http://schemas.microsoft.com/office/drawing/2014/main" id="{1E72F5C0-0FBB-4412-9958-548A8D3F66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48" imgH="1575816" progId="Word.Document.8">
                  <p:embed/>
                </p:oleObj>
              </mc:Choice>
              <mc:Fallback>
                <p:oleObj name="Document" r:id="rId2" imgW="4651248" imgH="1575816" progId="Word.Document.8">
                  <p:embed/>
                  <p:pic>
                    <p:nvPicPr>
                      <p:cNvPr id="18436" name="Object 27">
                        <a:extLst>
                          <a:ext uri="{FF2B5EF4-FFF2-40B4-BE49-F238E27FC236}">
                            <a16:creationId xmlns:a16="http://schemas.microsoft.com/office/drawing/2014/main" id="{1E72F5C0-0FBB-4412-9958-548A8D3F66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28">
            <a:extLst>
              <a:ext uri="{FF2B5EF4-FFF2-40B4-BE49-F238E27FC236}">
                <a16:creationId xmlns:a16="http://schemas.microsoft.com/office/drawing/2014/main" id="{FAAE6F61-BEA0-41AF-9B34-6B93556E5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Test Data</a:t>
            </a:r>
            <a:endParaRPr lang="en-US" altLang="ko-KR" sz="20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8438" name="Text Box 29">
            <a:extLst>
              <a:ext uri="{FF2B5EF4-FFF2-40B4-BE49-F238E27FC236}">
                <a16:creationId xmlns:a16="http://schemas.microsoft.com/office/drawing/2014/main" id="{B07B39C1-AB90-4E26-A4FD-D2320359E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2000" b="0">
                <a:ea typeface="굴림" panose="020B0600000101010101" pitchFamily="50" charset="-127"/>
              </a:rPr>
              <a:t>Start from the root of tree.</a:t>
            </a:r>
          </a:p>
        </p:txBody>
      </p:sp>
      <p:sp>
        <p:nvSpPr>
          <p:cNvPr id="18439" name="Line 30">
            <a:extLst>
              <a:ext uri="{FF2B5EF4-FFF2-40B4-BE49-F238E27FC236}">
                <a16:creationId xmlns:a16="http://schemas.microsoft.com/office/drawing/2014/main" id="{C3EA7280-B02A-45FD-AFED-3A8B75DD6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4E48399-AE87-4216-825E-570EC3ABA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Apply Model to Test Data</a:t>
            </a:r>
          </a:p>
        </p:txBody>
      </p:sp>
      <p:grpSp>
        <p:nvGrpSpPr>
          <p:cNvPr id="19459" name="Group 3">
            <a:extLst>
              <a:ext uri="{FF2B5EF4-FFF2-40B4-BE49-F238E27FC236}">
                <a16:creationId xmlns:a16="http://schemas.microsoft.com/office/drawing/2014/main" id="{20421EF1-7A42-4A49-8E8F-1D9AB63F494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362200"/>
            <a:ext cx="4267200" cy="3298825"/>
            <a:chOff x="384" y="1584"/>
            <a:chExt cx="2451" cy="1694"/>
          </a:xfrm>
        </p:grpSpPr>
        <p:sp>
          <p:nvSpPr>
            <p:cNvPr id="19463" name="Line 4">
              <a:extLst>
                <a:ext uri="{FF2B5EF4-FFF2-40B4-BE49-F238E27FC236}">
                  <a16:creationId xmlns:a16="http://schemas.microsoft.com/office/drawing/2014/main" id="{C5D5C4E8-36FD-4E08-9B9F-3E5BE9137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4" name="Line 5">
              <a:extLst>
                <a:ext uri="{FF2B5EF4-FFF2-40B4-BE49-F238E27FC236}">
                  <a16:creationId xmlns:a16="http://schemas.microsoft.com/office/drawing/2014/main" id="{CF6A2129-ED47-4E9D-92A3-65AECEB5B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5" name="Line 6">
              <a:extLst>
                <a:ext uri="{FF2B5EF4-FFF2-40B4-BE49-F238E27FC236}">
                  <a16:creationId xmlns:a16="http://schemas.microsoft.com/office/drawing/2014/main" id="{BA38BDB5-1798-47DA-950E-9A8FE5123B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6" name="Line 7">
              <a:extLst>
                <a:ext uri="{FF2B5EF4-FFF2-40B4-BE49-F238E27FC236}">
                  <a16:creationId xmlns:a16="http://schemas.microsoft.com/office/drawing/2014/main" id="{1A64C40D-A1FD-4A6F-A2B1-567CE6F24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7" name="Line 8">
              <a:extLst>
                <a:ext uri="{FF2B5EF4-FFF2-40B4-BE49-F238E27FC236}">
                  <a16:creationId xmlns:a16="http://schemas.microsoft.com/office/drawing/2014/main" id="{458BFF4D-D939-43FC-8526-3B0DC59A1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8" name="Line 9">
              <a:extLst>
                <a:ext uri="{FF2B5EF4-FFF2-40B4-BE49-F238E27FC236}">
                  <a16:creationId xmlns:a16="http://schemas.microsoft.com/office/drawing/2014/main" id="{DCCFCEB7-EDC0-49FD-8A5B-A4048ABB5B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469" name="Text Box 10">
              <a:extLst>
                <a:ext uri="{FF2B5EF4-FFF2-40B4-BE49-F238E27FC236}">
                  <a16:creationId xmlns:a16="http://schemas.microsoft.com/office/drawing/2014/main" id="{D3CF1B6B-1BAB-408F-9367-1274520D8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>
                  <a:solidFill>
                    <a:srgbClr val="2D1993"/>
                  </a:solidFill>
                  <a:ea typeface="굴림" panose="020B0600000101010101" pitchFamily="50" charset="-127"/>
                </a:rPr>
                <a:t>Refund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9470" name="Text Box 11">
              <a:extLst>
                <a:ext uri="{FF2B5EF4-FFF2-40B4-BE49-F238E27FC236}">
                  <a16:creationId xmlns:a16="http://schemas.microsoft.com/office/drawing/2014/main" id="{2161DC50-3A3C-4EEF-A4D3-1D407A311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>
                  <a:solidFill>
                    <a:srgbClr val="2D1993"/>
                  </a:solidFill>
                  <a:ea typeface="굴림" panose="020B0600000101010101" pitchFamily="50" charset="-127"/>
                </a:rPr>
                <a:t>MarSt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9471" name="Text Box 12">
              <a:extLst>
                <a:ext uri="{FF2B5EF4-FFF2-40B4-BE49-F238E27FC236}">
                  <a16:creationId xmlns:a16="http://schemas.microsoft.com/office/drawing/2014/main" id="{B173E13B-6EE3-4221-A4B4-0029A59B4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>
                  <a:solidFill>
                    <a:srgbClr val="2D1993"/>
                  </a:solidFill>
                  <a:ea typeface="굴림" panose="020B0600000101010101" pitchFamily="50" charset="-127"/>
                </a:rPr>
                <a:t>TaxInc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9472" name="AutoShape 13">
              <a:extLst>
                <a:ext uri="{FF2B5EF4-FFF2-40B4-BE49-F238E27FC236}">
                  <a16:creationId xmlns:a16="http://schemas.microsoft.com/office/drawing/2014/main" id="{61B65CD4-3CE9-4BE8-8E18-672051C3D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ko-KR" altLang="en-US" sz="1400">
                <a:ea typeface="굴림" panose="020B0600000101010101" pitchFamily="50" charset="-127"/>
              </a:endParaRPr>
            </a:p>
          </p:txBody>
        </p:sp>
        <p:sp>
          <p:nvSpPr>
            <p:cNvPr id="19473" name="Text Box 14">
              <a:extLst>
                <a:ext uri="{FF2B5EF4-FFF2-40B4-BE49-F238E27FC236}">
                  <a16:creationId xmlns:a16="http://schemas.microsoft.com/office/drawing/2014/main" id="{AB9E3734-8A20-4AF4-8CBE-3B3BC86AD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>
                  <a:solidFill>
                    <a:srgbClr val="800000"/>
                  </a:solidFill>
                  <a:ea typeface="굴림" panose="020B0600000101010101" pitchFamily="50" charset="-127"/>
                </a:rPr>
                <a:t>YES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9474" name="AutoShape 15">
              <a:extLst>
                <a:ext uri="{FF2B5EF4-FFF2-40B4-BE49-F238E27FC236}">
                  <a16:creationId xmlns:a16="http://schemas.microsoft.com/office/drawing/2014/main" id="{50F11DFC-F3CD-4212-94DA-885EAADF5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ko-KR" altLang="en-US" sz="1400">
                <a:ea typeface="굴림" panose="020B0600000101010101" pitchFamily="50" charset="-127"/>
              </a:endParaRPr>
            </a:p>
          </p:txBody>
        </p:sp>
        <p:sp>
          <p:nvSpPr>
            <p:cNvPr id="19475" name="Text Box 16">
              <a:extLst>
                <a:ext uri="{FF2B5EF4-FFF2-40B4-BE49-F238E27FC236}">
                  <a16:creationId xmlns:a16="http://schemas.microsoft.com/office/drawing/2014/main" id="{3DE7F7E0-8D49-423C-AC48-67942584F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>
                  <a:solidFill>
                    <a:srgbClr val="800000"/>
                  </a:solidFill>
                  <a:ea typeface="굴림" panose="020B0600000101010101" pitchFamily="50" charset="-127"/>
                </a:rPr>
                <a:t>NO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9476" name="AutoShape 17">
              <a:extLst>
                <a:ext uri="{FF2B5EF4-FFF2-40B4-BE49-F238E27FC236}">
                  <a16:creationId xmlns:a16="http://schemas.microsoft.com/office/drawing/2014/main" id="{B7FAEFA4-5F33-4B59-AE87-78B93CCE3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ko-KR" altLang="en-US" sz="1400">
                <a:ea typeface="굴림" panose="020B0600000101010101" pitchFamily="50" charset="-127"/>
              </a:endParaRPr>
            </a:p>
          </p:txBody>
        </p:sp>
        <p:sp>
          <p:nvSpPr>
            <p:cNvPr id="19477" name="Text Box 18">
              <a:extLst>
                <a:ext uri="{FF2B5EF4-FFF2-40B4-BE49-F238E27FC236}">
                  <a16:creationId xmlns:a16="http://schemas.microsoft.com/office/drawing/2014/main" id="{55D44C40-B2A4-45D1-8081-7A04402C9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>
                  <a:solidFill>
                    <a:srgbClr val="800000"/>
                  </a:solidFill>
                  <a:ea typeface="굴림" panose="020B0600000101010101" pitchFamily="50" charset="-127"/>
                </a:rPr>
                <a:t>NO</a:t>
              </a:r>
              <a:endParaRPr lang="en-US" altLang="ko-KR" sz="1600" b="0">
                <a:solidFill>
                  <a:srgbClr val="00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9478" name="AutoShape 19">
              <a:extLst>
                <a:ext uri="{FF2B5EF4-FFF2-40B4-BE49-F238E27FC236}">
                  <a16:creationId xmlns:a16="http://schemas.microsoft.com/office/drawing/2014/main" id="{6225BB5A-2A07-4251-93F1-0B69AC72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ko-KR" altLang="en-US" sz="1400">
                <a:ea typeface="굴림" panose="020B0600000101010101" pitchFamily="50" charset="-127"/>
              </a:endParaRPr>
            </a:p>
          </p:txBody>
        </p:sp>
        <p:sp>
          <p:nvSpPr>
            <p:cNvPr id="19479" name="Text Box 20">
              <a:extLst>
                <a:ext uri="{FF2B5EF4-FFF2-40B4-BE49-F238E27FC236}">
                  <a16:creationId xmlns:a16="http://schemas.microsoft.com/office/drawing/2014/main" id="{299F08F6-A6E6-432D-ADFB-F5E44FD9D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>
                  <a:solidFill>
                    <a:srgbClr val="800000"/>
                  </a:solidFill>
                  <a:ea typeface="굴림" panose="020B0600000101010101" pitchFamily="50" charset="-127"/>
                </a:rPr>
                <a:t>NO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9480" name="Text Box 21">
              <a:extLst>
                <a:ext uri="{FF2B5EF4-FFF2-40B4-BE49-F238E27FC236}">
                  <a16:creationId xmlns:a16="http://schemas.microsoft.com/office/drawing/2014/main" id="{216C5A2B-5A13-4D1E-B015-966570581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Yes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9481" name="Text Box 22">
              <a:extLst>
                <a:ext uri="{FF2B5EF4-FFF2-40B4-BE49-F238E27FC236}">
                  <a16:creationId xmlns:a16="http://schemas.microsoft.com/office/drawing/2014/main" id="{ED1A709F-44B4-4F68-AAD1-2CEBA0545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No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9482" name="Text Box 23">
              <a:extLst>
                <a:ext uri="{FF2B5EF4-FFF2-40B4-BE49-F238E27FC236}">
                  <a16:creationId xmlns:a16="http://schemas.microsoft.com/office/drawing/2014/main" id="{FAC6C7F4-60B2-4BB5-AF88-652747779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Married</a:t>
              </a:r>
              <a:r>
                <a:rPr lang="en-US" altLang="ko-KR" sz="1600" b="0">
                  <a:solidFill>
                    <a:schemeClr val="bg2"/>
                  </a:solidFill>
                  <a:ea typeface="굴림" panose="020B0600000101010101" pitchFamily="50" charset="-127"/>
                </a:rPr>
                <a:t> </a:t>
              </a:r>
            </a:p>
          </p:txBody>
        </p:sp>
        <p:sp>
          <p:nvSpPr>
            <p:cNvPr id="19483" name="Text Box 24">
              <a:extLst>
                <a:ext uri="{FF2B5EF4-FFF2-40B4-BE49-F238E27FC236}">
                  <a16:creationId xmlns:a16="http://schemas.microsoft.com/office/drawing/2014/main" id="{48927334-12BC-4B91-9BD0-3B5938126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Single, Divorced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9484" name="Text Box 25">
              <a:extLst>
                <a:ext uri="{FF2B5EF4-FFF2-40B4-BE49-F238E27FC236}">
                  <a16:creationId xmlns:a16="http://schemas.microsoft.com/office/drawing/2014/main" id="{DC02239A-D9CA-4C77-A1D4-7ED7989C4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&lt; 80K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9485" name="Text Box 26">
              <a:extLst>
                <a:ext uri="{FF2B5EF4-FFF2-40B4-BE49-F238E27FC236}">
                  <a16:creationId xmlns:a16="http://schemas.microsoft.com/office/drawing/2014/main" id="{C85B515A-6323-45C6-B4AB-C6CAB2E89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&gt; 80K</a:t>
              </a:r>
              <a:endParaRPr lang="en-US" altLang="ko-KR" sz="1600" b="0">
                <a:solidFill>
                  <a:schemeClr val="bg2"/>
                </a:solidFill>
                <a:ea typeface="굴림" panose="020B0600000101010101" pitchFamily="50" charset="-127"/>
              </a:endParaRPr>
            </a:p>
          </p:txBody>
        </p:sp>
      </p:grpSp>
      <p:graphicFrame>
        <p:nvGraphicFramePr>
          <p:cNvPr id="19460" name="Object 27">
            <a:extLst>
              <a:ext uri="{FF2B5EF4-FFF2-40B4-BE49-F238E27FC236}">
                <a16:creationId xmlns:a16="http://schemas.microsoft.com/office/drawing/2014/main" id="{527D401B-8160-43B2-96CE-8FD57D2C3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48" imgH="1575816" progId="Word.Document.8">
                  <p:embed/>
                </p:oleObj>
              </mc:Choice>
              <mc:Fallback>
                <p:oleObj name="Document" r:id="rId2" imgW="4651248" imgH="1575816" progId="Word.Document.8">
                  <p:embed/>
                  <p:pic>
                    <p:nvPicPr>
                      <p:cNvPr id="19460" name="Object 27">
                        <a:extLst>
                          <a:ext uri="{FF2B5EF4-FFF2-40B4-BE49-F238E27FC236}">
                            <a16:creationId xmlns:a16="http://schemas.microsoft.com/office/drawing/2014/main" id="{527D401B-8160-43B2-96CE-8FD57D2C32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28">
            <a:extLst>
              <a:ext uri="{FF2B5EF4-FFF2-40B4-BE49-F238E27FC236}">
                <a16:creationId xmlns:a16="http://schemas.microsoft.com/office/drawing/2014/main" id="{446798CC-3EB1-413F-8C81-DC787C63D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Test Data</a:t>
            </a:r>
            <a:endParaRPr lang="en-US" altLang="ko-KR" sz="20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19462" name="Line 29">
            <a:extLst>
              <a:ext uri="{FF2B5EF4-FFF2-40B4-BE49-F238E27FC236}">
                <a16:creationId xmlns:a16="http://schemas.microsoft.com/office/drawing/2014/main" id="{D8883127-D55F-4F99-BFC6-D31F08AB06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E3F3150-EBE8-447E-9ED3-7EDDC2E4B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Apply Model to Test Data</a:t>
            </a:r>
          </a:p>
        </p:txBody>
      </p:sp>
      <p:sp>
        <p:nvSpPr>
          <p:cNvPr id="20483" name="Line 3">
            <a:extLst>
              <a:ext uri="{FF2B5EF4-FFF2-40B4-BE49-F238E27FC236}">
                <a16:creationId xmlns:a16="http://schemas.microsoft.com/office/drawing/2014/main" id="{5E823B14-DF2A-4B4B-972C-275D40769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1795EAE9-36CD-4012-8E6E-36F26398B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29CA9DB3-7DD4-4E2F-9AFE-ECA4334F35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6FD57D9E-E487-42E6-9F7B-387AAE89C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63BFF905-6202-43D9-883C-69F1EF40B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323C2531-1A6A-48A1-B479-DD548AD6AF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77191581-4C6E-4D0A-B022-7912805C2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2D1993"/>
                </a:solidFill>
                <a:ea typeface="굴림" panose="020B0600000101010101" pitchFamily="50" charset="-127"/>
              </a:rPr>
              <a:t>Refund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0490" name="Text Box 10">
            <a:extLst>
              <a:ext uri="{FF2B5EF4-FFF2-40B4-BE49-F238E27FC236}">
                <a16:creationId xmlns:a16="http://schemas.microsoft.com/office/drawing/2014/main" id="{C2F086B6-3D6F-4886-A38D-9E92D0D5A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2D1993"/>
                </a:solidFill>
                <a:ea typeface="굴림" panose="020B0600000101010101" pitchFamily="50" charset="-127"/>
              </a:rPr>
              <a:t>MarSt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0491" name="Text Box 11">
            <a:extLst>
              <a:ext uri="{FF2B5EF4-FFF2-40B4-BE49-F238E27FC236}">
                <a16:creationId xmlns:a16="http://schemas.microsoft.com/office/drawing/2014/main" id="{15560B8B-2DD5-4DCB-BFE7-181BF69A2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2D1993"/>
                </a:solidFill>
                <a:ea typeface="굴림" panose="020B0600000101010101" pitchFamily="50" charset="-127"/>
              </a:rPr>
              <a:t>TaxInc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0492" name="AutoShape 12">
            <a:extLst>
              <a:ext uri="{FF2B5EF4-FFF2-40B4-BE49-F238E27FC236}">
                <a16:creationId xmlns:a16="http://schemas.microsoft.com/office/drawing/2014/main" id="{645138A7-841B-4AB7-A81C-8110B7215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id="{C15ABBD1-FC10-4EA2-B783-32C6C4895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YES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0494" name="AutoShape 14">
            <a:extLst>
              <a:ext uri="{FF2B5EF4-FFF2-40B4-BE49-F238E27FC236}">
                <a16:creationId xmlns:a16="http://schemas.microsoft.com/office/drawing/2014/main" id="{903EC05E-8C69-4BFA-B9E4-E98B1AF8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20495" name="Text Box 15">
            <a:extLst>
              <a:ext uri="{FF2B5EF4-FFF2-40B4-BE49-F238E27FC236}">
                <a16:creationId xmlns:a16="http://schemas.microsoft.com/office/drawing/2014/main" id="{FEFB901D-CB76-4F53-BA9A-C8CF9ABAD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NO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0496" name="AutoShape 16">
            <a:extLst>
              <a:ext uri="{FF2B5EF4-FFF2-40B4-BE49-F238E27FC236}">
                <a16:creationId xmlns:a16="http://schemas.microsoft.com/office/drawing/2014/main" id="{CB87177E-31DB-46AA-B86D-8FCEED044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20497" name="Text Box 17">
            <a:extLst>
              <a:ext uri="{FF2B5EF4-FFF2-40B4-BE49-F238E27FC236}">
                <a16:creationId xmlns:a16="http://schemas.microsoft.com/office/drawing/2014/main" id="{9CED4D22-DD34-48FC-B4C1-D3686D7A9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NO</a:t>
            </a:r>
            <a:endParaRPr lang="en-US" altLang="ko-KR" sz="1600" b="0">
              <a:solidFill>
                <a:srgbClr val="00FFFF"/>
              </a:solidFill>
              <a:ea typeface="굴림" panose="020B0600000101010101" pitchFamily="50" charset="-127"/>
            </a:endParaRPr>
          </a:p>
        </p:txBody>
      </p:sp>
      <p:sp>
        <p:nvSpPr>
          <p:cNvPr id="20498" name="AutoShape 18">
            <a:extLst>
              <a:ext uri="{FF2B5EF4-FFF2-40B4-BE49-F238E27FC236}">
                <a16:creationId xmlns:a16="http://schemas.microsoft.com/office/drawing/2014/main" id="{B73A4E3D-ACBD-4460-BFE6-EB1AC308D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20499" name="Text Box 19">
            <a:extLst>
              <a:ext uri="{FF2B5EF4-FFF2-40B4-BE49-F238E27FC236}">
                <a16:creationId xmlns:a16="http://schemas.microsoft.com/office/drawing/2014/main" id="{0A2676A9-E177-4692-9AD0-EB931C450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NO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0500" name="Text Box 20">
            <a:extLst>
              <a:ext uri="{FF2B5EF4-FFF2-40B4-BE49-F238E27FC236}">
                <a16:creationId xmlns:a16="http://schemas.microsoft.com/office/drawing/2014/main" id="{82A769CF-9A3C-4FC9-AEAD-9059563AE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Yes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0501" name="Text Box 21">
            <a:extLst>
              <a:ext uri="{FF2B5EF4-FFF2-40B4-BE49-F238E27FC236}">
                <a16:creationId xmlns:a16="http://schemas.microsoft.com/office/drawing/2014/main" id="{BE8379A7-F71E-4318-8B28-1E30793CC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solidFill>
                  <a:srgbClr val="FF0000"/>
                </a:solidFill>
                <a:ea typeface="굴림" panose="020B0600000101010101" pitchFamily="50" charset="-127"/>
              </a:rPr>
              <a:t>No</a:t>
            </a:r>
          </a:p>
        </p:txBody>
      </p:sp>
      <p:sp>
        <p:nvSpPr>
          <p:cNvPr id="20502" name="Text Box 22">
            <a:extLst>
              <a:ext uri="{FF2B5EF4-FFF2-40B4-BE49-F238E27FC236}">
                <a16:creationId xmlns:a16="http://schemas.microsoft.com/office/drawing/2014/main" id="{CA25384E-1D0D-49C5-9210-859F4C49D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Married</a:t>
            </a:r>
            <a:r>
              <a:rPr lang="en-US" altLang="ko-KR" sz="1600" b="0">
                <a:solidFill>
                  <a:schemeClr val="bg2"/>
                </a:solidFill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20503" name="Text Box 23">
            <a:extLst>
              <a:ext uri="{FF2B5EF4-FFF2-40B4-BE49-F238E27FC236}">
                <a16:creationId xmlns:a16="http://schemas.microsoft.com/office/drawing/2014/main" id="{9E403527-2842-4719-868C-DD512CB71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Single, Divorced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0504" name="Text Box 24">
            <a:extLst>
              <a:ext uri="{FF2B5EF4-FFF2-40B4-BE49-F238E27FC236}">
                <a16:creationId xmlns:a16="http://schemas.microsoft.com/office/drawing/2014/main" id="{C02F722B-022B-4C04-8BC3-E34A38D6A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&lt; 80K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0505" name="Text Box 25">
            <a:extLst>
              <a:ext uri="{FF2B5EF4-FFF2-40B4-BE49-F238E27FC236}">
                <a16:creationId xmlns:a16="http://schemas.microsoft.com/office/drawing/2014/main" id="{C76C3378-1177-4372-B354-7163E5F1F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&gt; 80K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graphicFrame>
        <p:nvGraphicFramePr>
          <p:cNvPr id="20506" name="Object 26">
            <a:extLst>
              <a:ext uri="{FF2B5EF4-FFF2-40B4-BE49-F238E27FC236}">
                <a16:creationId xmlns:a16="http://schemas.microsoft.com/office/drawing/2014/main" id="{2AD3FDB6-6F73-4F32-AA9A-7A59F1CB31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48" imgH="1575816" progId="Word.Document.8">
                  <p:embed/>
                </p:oleObj>
              </mc:Choice>
              <mc:Fallback>
                <p:oleObj name="Document" r:id="rId2" imgW="4651248" imgH="1575816" progId="Word.Document.8">
                  <p:embed/>
                  <p:pic>
                    <p:nvPicPr>
                      <p:cNvPr id="20506" name="Object 26">
                        <a:extLst>
                          <a:ext uri="{FF2B5EF4-FFF2-40B4-BE49-F238E27FC236}">
                            <a16:creationId xmlns:a16="http://schemas.microsoft.com/office/drawing/2014/main" id="{2AD3FDB6-6F73-4F32-AA9A-7A59F1CB31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7" name="Text Box 27">
            <a:extLst>
              <a:ext uri="{FF2B5EF4-FFF2-40B4-BE49-F238E27FC236}">
                <a16:creationId xmlns:a16="http://schemas.microsoft.com/office/drawing/2014/main" id="{5F3E4318-65C3-4275-A470-BAB9E9D34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Test Data</a:t>
            </a:r>
            <a:endParaRPr lang="en-US" altLang="ko-KR" sz="20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0508" name="Line 28">
            <a:extLst>
              <a:ext uri="{FF2B5EF4-FFF2-40B4-BE49-F238E27FC236}">
                <a16:creationId xmlns:a16="http://schemas.microsoft.com/office/drawing/2014/main" id="{C91A5894-43E3-4279-B1A5-ED0D867B31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15E7059-DEE8-407F-8D2E-37D19B963D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Apply Model to Test Data</a:t>
            </a:r>
          </a:p>
        </p:txBody>
      </p:sp>
      <p:sp>
        <p:nvSpPr>
          <p:cNvPr id="21507" name="Line 3">
            <a:extLst>
              <a:ext uri="{FF2B5EF4-FFF2-40B4-BE49-F238E27FC236}">
                <a16:creationId xmlns:a16="http://schemas.microsoft.com/office/drawing/2014/main" id="{9BB71702-628A-4048-A6E0-454A8D012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DA853B10-32CD-488A-A82D-9350BA6E0A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09" name="Line 5">
            <a:extLst>
              <a:ext uri="{FF2B5EF4-FFF2-40B4-BE49-F238E27FC236}">
                <a16:creationId xmlns:a16="http://schemas.microsoft.com/office/drawing/2014/main" id="{83BCE87A-F1A6-4A29-967F-52882EECD1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709447C1-21B3-4423-9A78-12046C3D5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251723CC-3A3D-4387-A3ED-07735B4A9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2" name="Line 8">
            <a:extLst>
              <a:ext uri="{FF2B5EF4-FFF2-40B4-BE49-F238E27FC236}">
                <a16:creationId xmlns:a16="http://schemas.microsoft.com/office/drawing/2014/main" id="{002DCBEC-1E4E-4ACA-B0A3-A0E3B6F6AA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13" name="Text Box 9">
            <a:extLst>
              <a:ext uri="{FF2B5EF4-FFF2-40B4-BE49-F238E27FC236}">
                <a16:creationId xmlns:a16="http://schemas.microsoft.com/office/drawing/2014/main" id="{35CDDFFC-C231-47D8-97E1-5CBD271FD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2D1993"/>
                </a:solidFill>
                <a:ea typeface="굴림" panose="020B0600000101010101" pitchFamily="50" charset="-127"/>
              </a:rPr>
              <a:t>Refund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1514" name="Text Box 10">
            <a:extLst>
              <a:ext uri="{FF2B5EF4-FFF2-40B4-BE49-F238E27FC236}">
                <a16:creationId xmlns:a16="http://schemas.microsoft.com/office/drawing/2014/main" id="{ACE2F51B-6675-4C6C-9663-5BF79BFDA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2D1993"/>
                </a:solidFill>
                <a:ea typeface="굴림" panose="020B0600000101010101" pitchFamily="50" charset="-127"/>
              </a:rPr>
              <a:t>MarSt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id="{B90262E3-80C4-4B07-B24A-980325165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2D1993"/>
                </a:solidFill>
                <a:ea typeface="굴림" panose="020B0600000101010101" pitchFamily="50" charset="-127"/>
              </a:rPr>
              <a:t>TaxInc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1516" name="AutoShape 12">
            <a:extLst>
              <a:ext uri="{FF2B5EF4-FFF2-40B4-BE49-F238E27FC236}">
                <a16:creationId xmlns:a16="http://schemas.microsoft.com/office/drawing/2014/main" id="{0EC2566D-FC4D-408E-B62C-10E4352BE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21517" name="Text Box 13">
            <a:extLst>
              <a:ext uri="{FF2B5EF4-FFF2-40B4-BE49-F238E27FC236}">
                <a16:creationId xmlns:a16="http://schemas.microsoft.com/office/drawing/2014/main" id="{E4B0EE8B-7F03-405C-995E-37800D297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YES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1518" name="AutoShape 14">
            <a:extLst>
              <a:ext uri="{FF2B5EF4-FFF2-40B4-BE49-F238E27FC236}">
                <a16:creationId xmlns:a16="http://schemas.microsoft.com/office/drawing/2014/main" id="{D8E3265D-305B-480B-80A5-E0761227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21519" name="Text Box 15">
            <a:extLst>
              <a:ext uri="{FF2B5EF4-FFF2-40B4-BE49-F238E27FC236}">
                <a16:creationId xmlns:a16="http://schemas.microsoft.com/office/drawing/2014/main" id="{A6BE5025-2551-4245-AB10-0848534E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NO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1520" name="AutoShape 16">
            <a:extLst>
              <a:ext uri="{FF2B5EF4-FFF2-40B4-BE49-F238E27FC236}">
                <a16:creationId xmlns:a16="http://schemas.microsoft.com/office/drawing/2014/main" id="{C28E55CB-15EE-4AA8-ACF4-C94E14616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21521" name="Text Box 17">
            <a:extLst>
              <a:ext uri="{FF2B5EF4-FFF2-40B4-BE49-F238E27FC236}">
                <a16:creationId xmlns:a16="http://schemas.microsoft.com/office/drawing/2014/main" id="{90E0379F-0BE7-44A9-B3DB-4DAB3AF74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NO</a:t>
            </a:r>
            <a:endParaRPr lang="en-US" altLang="ko-KR" sz="1600" b="0">
              <a:solidFill>
                <a:srgbClr val="00FFFF"/>
              </a:solidFill>
              <a:ea typeface="굴림" panose="020B0600000101010101" pitchFamily="50" charset="-127"/>
            </a:endParaRPr>
          </a:p>
        </p:txBody>
      </p:sp>
      <p:sp>
        <p:nvSpPr>
          <p:cNvPr id="21522" name="AutoShape 18">
            <a:extLst>
              <a:ext uri="{FF2B5EF4-FFF2-40B4-BE49-F238E27FC236}">
                <a16:creationId xmlns:a16="http://schemas.microsoft.com/office/drawing/2014/main" id="{751818B8-9870-45EF-AB33-761A4031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21523" name="Text Box 19">
            <a:extLst>
              <a:ext uri="{FF2B5EF4-FFF2-40B4-BE49-F238E27FC236}">
                <a16:creationId xmlns:a16="http://schemas.microsoft.com/office/drawing/2014/main" id="{4F25C7E4-1D52-4143-AAE4-5F0544CC7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NO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1524" name="Text Box 20">
            <a:extLst>
              <a:ext uri="{FF2B5EF4-FFF2-40B4-BE49-F238E27FC236}">
                <a16:creationId xmlns:a16="http://schemas.microsoft.com/office/drawing/2014/main" id="{D975E2D6-D6B6-4A77-B664-981C70829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Yes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1525" name="Text Box 21">
            <a:extLst>
              <a:ext uri="{FF2B5EF4-FFF2-40B4-BE49-F238E27FC236}">
                <a16:creationId xmlns:a16="http://schemas.microsoft.com/office/drawing/2014/main" id="{996634E9-533D-42DD-B6B1-691D13729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solidFill>
                  <a:srgbClr val="FF0000"/>
                </a:solidFill>
                <a:ea typeface="굴림" panose="020B0600000101010101" pitchFamily="50" charset="-127"/>
              </a:rPr>
              <a:t>No</a:t>
            </a:r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99A88619-15BA-4632-8276-74D005F3C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Married</a:t>
            </a:r>
            <a:r>
              <a:rPr lang="en-US" altLang="ko-KR" sz="1600" b="0">
                <a:solidFill>
                  <a:schemeClr val="bg2"/>
                </a:solidFill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21527" name="Text Box 23">
            <a:extLst>
              <a:ext uri="{FF2B5EF4-FFF2-40B4-BE49-F238E27FC236}">
                <a16:creationId xmlns:a16="http://schemas.microsoft.com/office/drawing/2014/main" id="{C0F075BC-10E8-42FC-8CB7-09DCE9BE2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Single, Divorced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1528" name="Text Box 24">
            <a:extLst>
              <a:ext uri="{FF2B5EF4-FFF2-40B4-BE49-F238E27FC236}">
                <a16:creationId xmlns:a16="http://schemas.microsoft.com/office/drawing/2014/main" id="{1FD2E0A3-20A6-4A0A-BC45-1E6CADFE2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&lt; 80K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1529" name="Text Box 25">
            <a:extLst>
              <a:ext uri="{FF2B5EF4-FFF2-40B4-BE49-F238E27FC236}">
                <a16:creationId xmlns:a16="http://schemas.microsoft.com/office/drawing/2014/main" id="{9AD45872-45AB-459B-8092-72C084053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&gt; 80K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graphicFrame>
        <p:nvGraphicFramePr>
          <p:cNvPr id="21530" name="Object 26">
            <a:extLst>
              <a:ext uri="{FF2B5EF4-FFF2-40B4-BE49-F238E27FC236}">
                <a16:creationId xmlns:a16="http://schemas.microsoft.com/office/drawing/2014/main" id="{9C0F60D2-09C9-4925-80E0-E4C6F7C1BB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48" imgH="1575816" progId="Word.Document.8">
                  <p:embed/>
                </p:oleObj>
              </mc:Choice>
              <mc:Fallback>
                <p:oleObj name="Document" r:id="rId2" imgW="4651248" imgH="1575816" progId="Word.Document.8">
                  <p:embed/>
                  <p:pic>
                    <p:nvPicPr>
                      <p:cNvPr id="21530" name="Object 26">
                        <a:extLst>
                          <a:ext uri="{FF2B5EF4-FFF2-40B4-BE49-F238E27FC236}">
                            <a16:creationId xmlns:a16="http://schemas.microsoft.com/office/drawing/2014/main" id="{9C0F60D2-09C9-4925-80E0-E4C6F7C1BB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1" name="Text Box 27">
            <a:extLst>
              <a:ext uri="{FF2B5EF4-FFF2-40B4-BE49-F238E27FC236}">
                <a16:creationId xmlns:a16="http://schemas.microsoft.com/office/drawing/2014/main" id="{103F79E4-BD4D-4A1C-A174-E91B04AE3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Test Data</a:t>
            </a:r>
            <a:endParaRPr lang="en-US" altLang="ko-KR" sz="20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1532" name="Line 28">
            <a:extLst>
              <a:ext uri="{FF2B5EF4-FFF2-40B4-BE49-F238E27FC236}">
                <a16:creationId xmlns:a16="http://schemas.microsoft.com/office/drawing/2014/main" id="{0FFE5C9A-903A-4C68-A061-1C3D89E2F4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DFA6CAA-B728-4C90-ABF4-44F9B2841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Apply Model to Test Data</a:t>
            </a:r>
          </a:p>
        </p:txBody>
      </p:sp>
      <p:sp>
        <p:nvSpPr>
          <p:cNvPr id="22531" name="Line 3">
            <a:extLst>
              <a:ext uri="{FF2B5EF4-FFF2-40B4-BE49-F238E27FC236}">
                <a16:creationId xmlns:a16="http://schemas.microsoft.com/office/drawing/2014/main" id="{34E5CAB2-3CAD-4F09-B132-AE35665F2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2" name="Line 4">
            <a:extLst>
              <a:ext uri="{FF2B5EF4-FFF2-40B4-BE49-F238E27FC236}">
                <a16:creationId xmlns:a16="http://schemas.microsoft.com/office/drawing/2014/main" id="{7CB2EBFD-A81F-474F-A2F5-F0821FD1BF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8C551127-7766-4D13-8B5B-43E5AC08E7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4" name="Line 6">
            <a:extLst>
              <a:ext uri="{FF2B5EF4-FFF2-40B4-BE49-F238E27FC236}">
                <a16:creationId xmlns:a16="http://schemas.microsoft.com/office/drawing/2014/main" id="{ECEC4810-F661-4847-AD5C-F63F8D75C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5" name="Line 7">
            <a:extLst>
              <a:ext uri="{FF2B5EF4-FFF2-40B4-BE49-F238E27FC236}">
                <a16:creationId xmlns:a16="http://schemas.microsoft.com/office/drawing/2014/main" id="{977C842E-758F-46CD-9AB9-E99EF8F05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6" name="Line 8">
            <a:extLst>
              <a:ext uri="{FF2B5EF4-FFF2-40B4-BE49-F238E27FC236}">
                <a16:creationId xmlns:a16="http://schemas.microsoft.com/office/drawing/2014/main" id="{9E981BB9-98DD-4B2A-91EF-48ED0CF70B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2D3253AC-0331-4BEB-9B16-C0E256363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2D1993"/>
                </a:solidFill>
                <a:ea typeface="굴림" panose="020B0600000101010101" pitchFamily="50" charset="-127"/>
              </a:rPr>
              <a:t>Refund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4C12BB73-ABD2-4FDA-A8F3-6EF5A7F70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2D1993"/>
                </a:solidFill>
                <a:ea typeface="굴림" panose="020B0600000101010101" pitchFamily="50" charset="-127"/>
              </a:rPr>
              <a:t>MarSt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3A042BCE-BEE0-402E-82C3-FC51638E0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2D1993"/>
                </a:solidFill>
                <a:ea typeface="굴림" panose="020B0600000101010101" pitchFamily="50" charset="-127"/>
              </a:rPr>
              <a:t>TaxInc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2540" name="AutoShape 12">
            <a:extLst>
              <a:ext uri="{FF2B5EF4-FFF2-40B4-BE49-F238E27FC236}">
                <a16:creationId xmlns:a16="http://schemas.microsoft.com/office/drawing/2014/main" id="{E3650FE4-A4FD-4811-B366-225D1CB1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22541" name="Text Box 13">
            <a:extLst>
              <a:ext uri="{FF2B5EF4-FFF2-40B4-BE49-F238E27FC236}">
                <a16:creationId xmlns:a16="http://schemas.microsoft.com/office/drawing/2014/main" id="{1CD4C868-A3AE-47D4-B640-7C5F966A6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YES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2542" name="AutoShape 14">
            <a:extLst>
              <a:ext uri="{FF2B5EF4-FFF2-40B4-BE49-F238E27FC236}">
                <a16:creationId xmlns:a16="http://schemas.microsoft.com/office/drawing/2014/main" id="{E20E6766-4D7E-4051-B68B-EDFEDB928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22543" name="Text Box 15">
            <a:extLst>
              <a:ext uri="{FF2B5EF4-FFF2-40B4-BE49-F238E27FC236}">
                <a16:creationId xmlns:a16="http://schemas.microsoft.com/office/drawing/2014/main" id="{6D98E475-E63D-45F2-9621-465B69D3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NO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2544" name="AutoShape 16">
            <a:extLst>
              <a:ext uri="{FF2B5EF4-FFF2-40B4-BE49-F238E27FC236}">
                <a16:creationId xmlns:a16="http://schemas.microsoft.com/office/drawing/2014/main" id="{380C9DE1-B653-4FCA-A36B-A2AA02471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22545" name="Text Box 17">
            <a:extLst>
              <a:ext uri="{FF2B5EF4-FFF2-40B4-BE49-F238E27FC236}">
                <a16:creationId xmlns:a16="http://schemas.microsoft.com/office/drawing/2014/main" id="{0DEC8E5A-5A3E-43E5-AD53-FD5EE3C2F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NO</a:t>
            </a:r>
            <a:endParaRPr lang="en-US" altLang="ko-KR" sz="1600" b="0">
              <a:solidFill>
                <a:srgbClr val="00FFFF"/>
              </a:solidFill>
              <a:ea typeface="굴림" panose="020B0600000101010101" pitchFamily="50" charset="-127"/>
            </a:endParaRPr>
          </a:p>
        </p:txBody>
      </p:sp>
      <p:sp>
        <p:nvSpPr>
          <p:cNvPr id="22546" name="AutoShape 18">
            <a:extLst>
              <a:ext uri="{FF2B5EF4-FFF2-40B4-BE49-F238E27FC236}">
                <a16:creationId xmlns:a16="http://schemas.microsoft.com/office/drawing/2014/main" id="{D06CA41A-877C-4798-8526-980005CD9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22547" name="Text Box 19">
            <a:extLst>
              <a:ext uri="{FF2B5EF4-FFF2-40B4-BE49-F238E27FC236}">
                <a16:creationId xmlns:a16="http://schemas.microsoft.com/office/drawing/2014/main" id="{23D1A778-AC56-4117-BB04-B5DD0EB07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NO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2548" name="Text Box 20">
            <a:extLst>
              <a:ext uri="{FF2B5EF4-FFF2-40B4-BE49-F238E27FC236}">
                <a16:creationId xmlns:a16="http://schemas.microsoft.com/office/drawing/2014/main" id="{A0065ECB-A9E9-4B62-806C-3DB415367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Yes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2549" name="Text Box 21">
            <a:extLst>
              <a:ext uri="{FF2B5EF4-FFF2-40B4-BE49-F238E27FC236}">
                <a16:creationId xmlns:a16="http://schemas.microsoft.com/office/drawing/2014/main" id="{9C321EAE-9416-427B-99DC-451A309E6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solidFill>
                  <a:srgbClr val="FF0000"/>
                </a:solidFill>
                <a:ea typeface="굴림" panose="020B0600000101010101" pitchFamily="50" charset="-127"/>
              </a:rPr>
              <a:t>No</a:t>
            </a:r>
          </a:p>
        </p:txBody>
      </p:sp>
      <p:sp>
        <p:nvSpPr>
          <p:cNvPr id="22550" name="Text Box 22">
            <a:extLst>
              <a:ext uri="{FF2B5EF4-FFF2-40B4-BE49-F238E27FC236}">
                <a16:creationId xmlns:a16="http://schemas.microsoft.com/office/drawing/2014/main" id="{77165CC7-B846-4A89-AA6F-85A856A7B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solidFill>
                  <a:srgbClr val="FF0000"/>
                </a:solidFill>
                <a:ea typeface="굴림" panose="020B0600000101010101" pitchFamily="50" charset="-127"/>
              </a:rPr>
              <a:t>Married </a:t>
            </a:r>
          </a:p>
        </p:txBody>
      </p:sp>
      <p:sp>
        <p:nvSpPr>
          <p:cNvPr id="22551" name="Text Box 23">
            <a:extLst>
              <a:ext uri="{FF2B5EF4-FFF2-40B4-BE49-F238E27FC236}">
                <a16:creationId xmlns:a16="http://schemas.microsoft.com/office/drawing/2014/main" id="{8CB1F916-A25F-45C7-A5D9-4E8B41FFE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Single, Divorced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2552" name="Text Box 24">
            <a:extLst>
              <a:ext uri="{FF2B5EF4-FFF2-40B4-BE49-F238E27FC236}">
                <a16:creationId xmlns:a16="http://schemas.microsoft.com/office/drawing/2014/main" id="{42D5F8F0-4DAE-488C-9FD6-2668B486B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&lt; 80K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2553" name="Text Box 25">
            <a:extLst>
              <a:ext uri="{FF2B5EF4-FFF2-40B4-BE49-F238E27FC236}">
                <a16:creationId xmlns:a16="http://schemas.microsoft.com/office/drawing/2014/main" id="{92F2E12A-EF4E-4A0D-9743-D11F10C11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&gt; 80K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graphicFrame>
        <p:nvGraphicFramePr>
          <p:cNvPr id="22554" name="Object 26">
            <a:extLst>
              <a:ext uri="{FF2B5EF4-FFF2-40B4-BE49-F238E27FC236}">
                <a16:creationId xmlns:a16="http://schemas.microsoft.com/office/drawing/2014/main" id="{42EE3CA5-CB6B-4409-9F17-EBC43E1B37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48" imgH="1575816" progId="Word.Document.8">
                  <p:embed/>
                </p:oleObj>
              </mc:Choice>
              <mc:Fallback>
                <p:oleObj name="Document" r:id="rId2" imgW="4651248" imgH="1575816" progId="Word.Document.8">
                  <p:embed/>
                  <p:pic>
                    <p:nvPicPr>
                      <p:cNvPr id="22554" name="Object 26">
                        <a:extLst>
                          <a:ext uri="{FF2B5EF4-FFF2-40B4-BE49-F238E27FC236}">
                            <a16:creationId xmlns:a16="http://schemas.microsoft.com/office/drawing/2014/main" id="{42EE3CA5-CB6B-4409-9F17-EBC43E1B37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5" name="Text Box 27">
            <a:extLst>
              <a:ext uri="{FF2B5EF4-FFF2-40B4-BE49-F238E27FC236}">
                <a16:creationId xmlns:a16="http://schemas.microsoft.com/office/drawing/2014/main" id="{0E2A0534-EB7D-4AD8-90A9-59A873F09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Test Data</a:t>
            </a:r>
            <a:endParaRPr lang="en-US" altLang="ko-KR" sz="20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2556" name="Line 28">
            <a:extLst>
              <a:ext uri="{FF2B5EF4-FFF2-40B4-BE49-F238E27FC236}">
                <a16:creationId xmlns:a16="http://schemas.microsoft.com/office/drawing/2014/main" id="{DD6075DE-AEDB-41DC-9654-4ED44649B9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FEB3307-63AF-45FB-A4B3-694B64087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Apply Model to Test Data</a:t>
            </a:r>
          </a:p>
        </p:txBody>
      </p:sp>
      <p:sp>
        <p:nvSpPr>
          <p:cNvPr id="23555" name="Line 3">
            <a:extLst>
              <a:ext uri="{FF2B5EF4-FFF2-40B4-BE49-F238E27FC236}">
                <a16:creationId xmlns:a16="http://schemas.microsoft.com/office/drawing/2014/main" id="{8159F0C7-BF46-4364-8B5A-FA72DE410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6" name="Line 4">
            <a:extLst>
              <a:ext uri="{FF2B5EF4-FFF2-40B4-BE49-F238E27FC236}">
                <a16:creationId xmlns:a16="http://schemas.microsoft.com/office/drawing/2014/main" id="{3D25EF77-E5E4-42C1-BC19-0D3119612C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7" name="Line 5">
            <a:extLst>
              <a:ext uri="{FF2B5EF4-FFF2-40B4-BE49-F238E27FC236}">
                <a16:creationId xmlns:a16="http://schemas.microsoft.com/office/drawing/2014/main" id="{C1FEA35B-1B55-48A6-A011-56548830F4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8" name="Line 6">
            <a:extLst>
              <a:ext uri="{FF2B5EF4-FFF2-40B4-BE49-F238E27FC236}">
                <a16:creationId xmlns:a16="http://schemas.microsoft.com/office/drawing/2014/main" id="{B24EAAE6-25AB-42D0-BF47-1D0E1860C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59" name="Line 7">
            <a:extLst>
              <a:ext uri="{FF2B5EF4-FFF2-40B4-BE49-F238E27FC236}">
                <a16:creationId xmlns:a16="http://schemas.microsoft.com/office/drawing/2014/main" id="{D557EE3F-1AE6-4E51-A4A9-E18D4B3A2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0" name="Line 8">
            <a:extLst>
              <a:ext uri="{FF2B5EF4-FFF2-40B4-BE49-F238E27FC236}">
                <a16:creationId xmlns:a16="http://schemas.microsoft.com/office/drawing/2014/main" id="{DDA0C34B-9481-45E3-BE7D-58BE56AE2D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A384FF5A-EE17-450F-95A6-EB27DE188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2D1993"/>
                </a:solidFill>
                <a:ea typeface="굴림" panose="020B0600000101010101" pitchFamily="50" charset="-127"/>
              </a:rPr>
              <a:t>Refund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3968F965-DEFB-4647-A285-878B0FD44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2D1993"/>
                </a:solidFill>
                <a:ea typeface="굴림" panose="020B0600000101010101" pitchFamily="50" charset="-127"/>
              </a:rPr>
              <a:t>MarSt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B30176CF-739C-4ACE-9899-209997102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2D1993"/>
                </a:solidFill>
                <a:ea typeface="굴림" panose="020B0600000101010101" pitchFamily="50" charset="-127"/>
              </a:rPr>
              <a:t>TaxInc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3564" name="AutoShape 12">
            <a:extLst>
              <a:ext uri="{FF2B5EF4-FFF2-40B4-BE49-F238E27FC236}">
                <a16:creationId xmlns:a16="http://schemas.microsoft.com/office/drawing/2014/main" id="{9EA1F762-8D21-4537-877F-9D763DCA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023B2F35-1DBB-4107-95A9-2FC0B43FA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YES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3566" name="AutoShape 14">
            <a:extLst>
              <a:ext uri="{FF2B5EF4-FFF2-40B4-BE49-F238E27FC236}">
                <a16:creationId xmlns:a16="http://schemas.microsoft.com/office/drawing/2014/main" id="{7591BEEB-C4DF-4A40-AC01-CD9AE14EC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277462C0-9FB2-4D87-A37D-160F1676F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NO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3568" name="AutoShape 16">
            <a:extLst>
              <a:ext uri="{FF2B5EF4-FFF2-40B4-BE49-F238E27FC236}">
                <a16:creationId xmlns:a16="http://schemas.microsoft.com/office/drawing/2014/main" id="{75B8397C-EE93-4599-A58B-1924D6749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23569" name="Text Box 17">
            <a:extLst>
              <a:ext uri="{FF2B5EF4-FFF2-40B4-BE49-F238E27FC236}">
                <a16:creationId xmlns:a16="http://schemas.microsoft.com/office/drawing/2014/main" id="{6B9796F2-6732-451C-89AA-B57052960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NO</a:t>
            </a:r>
            <a:endParaRPr lang="en-US" altLang="ko-KR" sz="1600" b="0">
              <a:solidFill>
                <a:srgbClr val="00FFFF"/>
              </a:solidFill>
              <a:ea typeface="굴림" panose="020B0600000101010101" pitchFamily="50" charset="-127"/>
            </a:endParaRPr>
          </a:p>
        </p:txBody>
      </p:sp>
      <p:sp>
        <p:nvSpPr>
          <p:cNvPr id="23570" name="AutoShape 18">
            <a:extLst>
              <a:ext uri="{FF2B5EF4-FFF2-40B4-BE49-F238E27FC236}">
                <a16:creationId xmlns:a16="http://schemas.microsoft.com/office/drawing/2014/main" id="{44BC416A-E07C-4BC3-B222-44F5AEF64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23571" name="Text Box 19">
            <a:extLst>
              <a:ext uri="{FF2B5EF4-FFF2-40B4-BE49-F238E27FC236}">
                <a16:creationId xmlns:a16="http://schemas.microsoft.com/office/drawing/2014/main" id="{C9AA3901-DEAC-4686-BFE5-74D387DF3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>
                <a:solidFill>
                  <a:srgbClr val="800000"/>
                </a:solidFill>
                <a:ea typeface="굴림" panose="020B0600000101010101" pitchFamily="50" charset="-127"/>
              </a:rPr>
              <a:t>NO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3572" name="Text Box 20">
            <a:extLst>
              <a:ext uri="{FF2B5EF4-FFF2-40B4-BE49-F238E27FC236}">
                <a16:creationId xmlns:a16="http://schemas.microsoft.com/office/drawing/2014/main" id="{61647A82-4F95-4B04-97E9-6E08BCCE9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Yes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3573" name="Text Box 21">
            <a:extLst>
              <a:ext uri="{FF2B5EF4-FFF2-40B4-BE49-F238E27FC236}">
                <a16:creationId xmlns:a16="http://schemas.microsoft.com/office/drawing/2014/main" id="{DDEC7B44-00B8-4B77-9426-AE26E4E62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solidFill>
                  <a:srgbClr val="FF0000"/>
                </a:solidFill>
                <a:ea typeface="굴림" panose="020B0600000101010101" pitchFamily="50" charset="-127"/>
              </a:rPr>
              <a:t>No</a:t>
            </a:r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0BC4D47B-A235-4C13-B01E-F53C66B57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solidFill>
                  <a:srgbClr val="FF0000"/>
                </a:solidFill>
                <a:ea typeface="굴림" panose="020B0600000101010101" pitchFamily="50" charset="-127"/>
              </a:rPr>
              <a:t>Married </a:t>
            </a:r>
          </a:p>
        </p:txBody>
      </p:sp>
      <p:sp>
        <p:nvSpPr>
          <p:cNvPr id="23575" name="Text Box 23">
            <a:extLst>
              <a:ext uri="{FF2B5EF4-FFF2-40B4-BE49-F238E27FC236}">
                <a16:creationId xmlns:a16="http://schemas.microsoft.com/office/drawing/2014/main" id="{1EA1FB8E-2367-4929-BC1E-619574359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Single, Divorced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3576" name="Text Box 24">
            <a:extLst>
              <a:ext uri="{FF2B5EF4-FFF2-40B4-BE49-F238E27FC236}">
                <a16:creationId xmlns:a16="http://schemas.microsoft.com/office/drawing/2014/main" id="{7EAC77C0-79EF-45F9-AA8E-EAFE56C91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&lt; 80K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3577" name="Text Box 25">
            <a:extLst>
              <a:ext uri="{FF2B5EF4-FFF2-40B4-BE49-F238E27FC236}">
                <a16:creationId xmlns:a16="http://schemas.microsoft.com/office/drawing/2014/main" id="{D6DAE27F-A174-4FBB-9279-3B7A29615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1600" b="0">
                <a:ea typeface="굴림" panose="020B0600000101010101" pitchFamily="50" charset="-127"/>
              </a:rPr>
              <a:t>&gt; 80K</a:t>
            </a:r>
            <a:endParaRPr lang="en-US" altLang="ko-KR" sz="16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graphicFrame>
        <p:nvGraphicFramePr>
          <p:cNvPr id="23578" name="Object 26">
            <a:extLst>
              <a:ext uri="{FF2B5EF4-FFF2-40B4-BE49-F238E27FC236}">
                <a16:creationId xmlns:a16="http://schemas.microsoft.com/office/drawing/2014/main" id="{534DFC83-DF8B-4193-95DA-20B3C3E72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48" imgH="1575816" progId="Word.Document.8">
                  <p:embed/>
                </p:oleObj>
              </mc:Choice>
              <mc:Fallback>
                <p:oleObj name="Document" r:id="rId2" imgW="4651248" imgH="1575816" progId="Word.Document.8">
                  <p:embed/>
                  <p:pic>
                    <p:nvPicPr>
                      <p:cNvPr id="23578" name="Object 26">
                        <a:extLst>
                          <a:ext uri="{FF2B5EF4-FFF2-40B4-BE49-F238E27FC236}">
                            <a16:creationId xmlns:a16="http://schemas.microsoft.com/office/drawing/2014/main" id="{534DFC83-DF8B-4193-95DA-20B3C3E72A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Text Box 27">
            <a:extLst>
              <a:ext uri="{FF2B5EF4-FFF2-40B4-BE49-F238E27FC236}">
                <a16:creationId xmlns:a16="http://schemas.microsoft.com/office/drawing/2014/main" id="{BAA0A942-F5EA-47FC-BBF8-B98EE38EB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2000">
                <a:solidFill>
                  <a:schemeClr val="tx2"/>
                </a:solidFill>
                <a:ea typeface="굴림" panose="020B0600000101010101" pitchFamily="50" charset="-127"/>
              </a:rPr>
              <a:t>Test Data</a:t>
            </a:r>
            <a:endParaRPr lang="en-US" altLang="ko-KR" sz="2000" b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23580" name="Line 28">
            <a:extLst>
              <a:ext uri="{FF2B5EF4-FFF2-40B4-BE49-F238E27FC236}">
                <a16:creationId xmlns:a16="http://schemas.microsoft.com/office/drawing/2014/main" id="{5FB437DB-4F5C-41C3-8BAF-68DE434B9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E36D3DFD-7847-4265-9628-FB2F4A184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81400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ko-KR" sz="2000" b="0">
                <a:ea typeface="굴림" panose="020B0600000101010101" pitchFamily="50" charset="-127"/>
              </a:rPr>
              <a:t>Assign Cheat to “No”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431D344-1E57-44DB-991B-E2A743122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Decision Tree Induction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6ABE412-C9C2-46BE-A557-E11B7CA1E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Many Algorithms: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Hunt’s Algorithm (one of the earliest)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CART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ID3, C4.5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SLIQ,SPRINT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CBFA465D-82C6-4947-B56C-3FD696359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Tree Induction</a:t>
            </a:r>
          </a:p>
        </p:txBody>
      </p:sp>
      <p:sp>
        <p:nvSpPr>
          <p:cNvPr id="26627" name="Rectangle 7">
            <a:extLst>
              <a:ext uri="{FF2B5EF4-FFF2-40B4-BE49-F238E27FC236}">
                <a16:creationId xmlns:a16="http://schemas.microsoft.com/office/drawing/2014/main" id="{2AD69190-8B64-4FEC-832A-3E0681175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Greedy strategy.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Split the records based on an attribute test that optimizes certain criterion.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>
                <a:ea typeface="굴림" panose="020B0600000101010101" pitchFamily="50" charset="-127"/>
              </a:rPr>
              <a:t>Issues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Determine how to split the records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How to specify the attribute test condition?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How to determine the best split?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Determine when to stop splitting</a:t>
            </a:r>
          </a:p>
          <a:p>
            <a:pPr lvl="1"/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251520" y="1412776"/>
            <a:ext cx="8568952" cy="56886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064896" cy="2239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547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F48C1EB-0D11-49CE-AF78-854059EDB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Tree Induction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9F9E355-B368-4F83-AD5F-D10C7544F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Greedy strategy.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Split the records based on an attribute test that optimizes certain criterion.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>
                <a:ea typeface="굴림" panose="020B0600000101010101" pitchFamily="50" charset="-127"/>
              </a:rPr>
              <a:t>Issues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Determine how to split the records</a:t>
            </a:r>
          </a:p>
          <a:p>
            <a:pPr lvl="2"/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How to specify the attribute test condition?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How to determine the best split?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Determine when to stop splitting</a:t>
            </a:r>
          </a:p>
          <a:p>
            <a:pPr lvl="1"/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0282AD1-FDFA-408D-B624-9B7406542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How to Specify Test Condition?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DAC88B8-0FCB-45E2-B884-EF74B2DCF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Depends on attribute types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Nominal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Ordinal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Continuous</a:t>
            </a:r>
          </a:p>
          <a:p>
            <a:pPr lvl="1"/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>
                <a:ea typeface="굴림" panose="020B0600000101010101" pitchFamily="50" charset="-127"/>
              </a:rPr>
              <a:t>Depends on number of ways to split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2-way split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Multi-way split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B9852AF-6BA5-4FB6-8C13-90A318DDA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129225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Splitting Based on Nominal Attributes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BE08619-B56F-4524-B345-93EEBD77E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382000" cy="3505998"/>
          </a:xfrm>
        </p:spPr>
        <p:txBody>
          <a:bodyPr/>
          <a:lstStyle/>
          <a:p>
            <a:pPr marL="342900" indent="-342900"/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Multi-way split:</a:t>
            </a:r>
            <a:r>
              <a:rPr lang="en-US" altLang="ko-KR" dirty="0">
                <a:ea typeface="굴림" panose="020B0600000101010101" pitchFamily="50" charset="-127"/>
              </a:rPr>
              <a:t> Use as many partitions as distinct values. </a:t>
            </a:r>
          </a:p>
          <a:p>
            <a:pPr marL="342900" indent="-342900"/>
            <a:endParaRPr lang="en-US" altLang="ko-KR" dirty="0">
              <a:ea typeface="굴림" panose="020B0600000101010101" pitchFamily="50" charset="-127"/>
            </a:endParaRPr>
          </a:p>
          <a:p>
            <a:pPr marL="342900" indent="-342900"/>
            <a:endParaRPr lang="en-US" altLang="ko-KR" dirty="0">
              <a:ea typeface="굴림" panose="020B0600000101010101" pitchFamily="50" charset="-127"/>
            </a:endParaRPr>
          </a:p>
          <a:p>
            <a:pPr marL="342900" indent="-342900"/>
            <a:endParaRPr lang="en-US" altLang="ko-KR" dirty="0">
              <a:ea typeface="굴림" panose="020B0600000101010101" pitchFamily="50" charset="-127"/>
            </a:endParaRPr>
          </a:p>
          <a:p>
            <a:pPr marL="342900" indent="-342900"/>
            <a:endParaRPr lang="en-US" altLang="ko-KR" dirty="0">
              <a:solidFill>
                <a:srgbClr val="FF0000"/>
              </a:solidFill>
              <a:ea typeface="굴림" panose="020B0600000101010101" pitchFamily="50" charset="-127"/>
            </a:endParaRPr>
          </a:p>
          <a:p>
            <a:pPr marL="342900" indent="-342900"/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Binary split:</a:t>
            </a:r>
            <a:r>
              <a:rPr lang="en-US" altLang="ko-KR" dirty="0">
                <a:ea typeface="굴림" panose="020B0600000101010101" pitchFamily="50" charset="-127"/>
              </a:rPr>
              <a:t>  Divides values into two subsets. 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		      Need to find optimal partitioning.</a:t>
            </a:r>
            <a:endParaRPr lang="en-US" altLang="ko-KR" sz="3600" dirty="0">
              <a:ea typeface="굴림" panose="020B0600000101010101" pitchFamily="50" charset="-127"/>
            </a:endParaRP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9E0A9E15-A93E-4E86-AB8B-8503B9EC6ADC}"/>
              </a:ext>
            </a:extLst>
          </p:cNvPr>
          <p:cNvGrpSpPr>
            <a:grpSpLocks/>
          </p:cNvGrpSpPr>
          <p:nvPr/>
        </p:nvGrpSpPr>
        <p:grpSpPr bwMode="auto">
          <a:xfrm>
            <a:off x="2917825" y="2955925"/>
            <a:ext cx="2546350" cy="946150"/>
            <a:chOff x="1824" y="1680"/>
            <a:chExt cx="1604" cy="596"/>
          </a:xfrm>
        </p:grpSpPr>
        <p:sp>
          <p:nvSpPr>
            <p:cNvPr id="29714" name="Oval 5">
              <a:extLst>
                <a:ext uri="{FF2B5EF4-FFF2-40B4-BE49-F238E27FC236}">
                  <a16:creationId xmlns:a16="http://schemas.microsoft.com/office/drawing/2014/main" id="{47201B5B-253C-4A4C-8781-A5082C02A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680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1800" b="0">
                  <a:latin typeface="Times New Roman" panose="02020603050405020304" pitchFamily="18" charset="0"/>
                  <a:ea typeface="굴림" panose="020B0600000101010101" pitchFamily="50" charset="-127"/>
                </a:rPr>
                <a:t>CarType</a:t>
              </a:r>
              <a:endParaRPr lang="en-US" altLang="ko-KR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9715" name="Line 6">
              <a:extLst>
                <a:ext uri="{FF2B5EF4-FFF2-40B4-BE49-F238E27FC236}">
                  <a16:creationId xmlns:a16="http://schemas.microsoft.com/office/drawing/2014/main" id="{D5F386C3-C6E5-4F50-90B8-3BE041225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6" name="Line 7">
              <a:extLst>
                <a:ext uri="{FF2B5EF4-FFF2-40B4-BE49-F238E27FC236}">
                  <a16:creationId xmlns:a16="http://schemas.microsoft.com/office/drawing/2014/main" id="{6A3C035D-541F-4B08-BED6-B86F2D4A9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7" name="Line 8">
              <a:extLst>
                <a:ext uri="{FF2B5EF4-FFF2-40B4-BE49-F238E27FC236}">
                  <a16:creationId xmlns:a16="http://schemas.microsoft.com/office/drawing/2014/main" id="{B703A9FF-DAC4-48B1-B7FB-CBE3D24F2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8" name="Text Box 9">
              <a:extLst>
                <a:ext uri="{FF2B5EF4-FFF2-40B4-BE49-F238E27FC236}">
                  <a16:creationId xmlns:a16="http://schemas.microsoft.com/office/drawing/2014/main" id="{669E3BB4-8542-4A29-8873-C47706772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872"/>
              <a:ext cx="4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Family</a:t>
              </a:r>
            </a:p>
          </p:txBody>
        </p:sp>
        <p:sp>
          <p:nvSpPr>
            <p:cNvPr id="29719" name="Text Box 10">
              <a:extLst>
                <a:ext uri="{FF2B5EF4-FFF2-40B4-BE49-F238E27FC236}">
                  <a16:creationId xmlns:a16="http://schemas.microsoft.com/office/drawing/2014/main" id="{13F79D88-D7F1-435D-B3BE-E2990D960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64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Sports</a:t>
              </a:r>
            </a:p>
          </p:txBody>
        </p:sp>
        <p:sp>
          <p:nvSpPr>
            <p:cNvPr id="29720" name="Text Box 11">
              <a:extLst>
                <a:ext uri="{FF2B5EF4-FFF2-40B4-BE49-F238E27FC236}">
                  <a16:creationId xmlns:a16="http://schemas.microsoft.com/office/drawing/2014/main" id="{6B9DCFA2-BDD7-4805-96B8-110401710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872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Luxury</a:t>
              </a:r>
            </a:p>
          </p:txBody>
        </p:sp>
      </p:grpSp>
      <p:grpSp>
        <p:nvGrpSpPr>
          <p:cNvPr id="29701" name="Group 12">
            <a:extLst>
              <a:ext uri="{FF2B5EF4-FFF2-40B4-BE49-F238E27FC236}">
                <a16:creationId xmlns:a16="http://schemas.microsoft.com/office/drawing/2014/main" id="{19788C13-E763-4E50-A56D-3D4CB09EB75D}"/>
              </a:ext>
            </a:extLst>
          </p:cNvPr>
          <p:cNvGrpSpPr>
            <a:grpSpLocks/>
          </p:cNvGrpSpPr>
          <p:nvPr/>
        </p:nvGrpSpPr>
        <p:grpSpPr bwMode="auto">
          <a:xfrm>
            <a:off x="5574168" y="5103049"/>
            <a:ext cx="2752725" cy="914400"/>
            <a:chOff x="3552" y="3216"/>
            <a:chExt cx="1734" cy="576"/>
          </a:xfrm>
        </p:grpSpPr>
        <p:sp>
          <p:nvSpPr>
            <p:cNvPr id="29709" name="Oval 13">
              <a:extLst>
                <a:ext uri="{FF2B5EF4-FFF2-40B4-BE49-F238E27FC236}">
                  <a16:creationId xmlns:a16="http://schemas.microsoft.com/office/drawing/2014/main" id="{41F07031-9655-47ED-AD80-97BF59791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1800" b="0">
                  <a:latin typeface="Times New Roman" panose="02020603050405020304" pitchFamily="18" charset="0"/>
                  <a:ea typeface="굴림" panose="020B0600000101010101" pitchFamily="50" charset="-127"/>
                </a:rPr>
                <a:t>CarType</a:t>
              </a:r>
              <a:endParaRPr lang="en-US" altLang="ko-KR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9710" name="Line 14">
              <a:extLst>
                <a:ext uri="{FF2B5EF4-FFF2-40B4-BE49-F238E27FC236}">
                  <a16:creationId xmlns:a16="http://schemas.microsoft.com/office/drawing/2014/main" id="{58C9ABCF-84A1-4AFE-8578-781F35FFF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1" name="Line 15">
              <a:extLst>
                <a:ext uri="{FF2B5EF4-FFF2-40B4-BE49-F238E27FC236}">
                  <a16:creationId xmlns:a16="http://schemas.microsoft.com/office/drawing/2014/main" id="{296B687A-E8FF-41CC-95B1-3DD161972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12" name="Text Box 16">
              <a:extLst>
                <a:ext uri="{FF2B5EF4-FFF2-40B4-BE49-F238E27FC236}">
                  <a16:creationId xmlns:a16="http://schemas.microsoft.com/office/drawing/2014/main" id="{4AAE35F5-D3C6-4871-A7FC-7029FF9BA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360"/>
              <a:ext cx="60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{Family, </a:t>
              </a:r>
              <a:br>
                <a:rPr lang="en-US" altLang="ko-KR" sz="1600" b="0">
                  <a:ea typeface="굴림" panose="020B0600000101010101" pitchFamily="50" charset="-127"/>
                </a:rPr>
              </a:br>
              <a:r>
                <a:rPr lang="en-US" altLang="ko-KR" sz="1600" b="0">
                  <a:ea typeface="굴림" panose="020B0600000101010101" pitchFamily="50" charset="-127"/>
                </a:rPr>
                <a:t>Luxury}</a:t>
              </a:r>
            </a:p>
          </p:txBody>
        </p:sp>
        <p:sp>
          <p:nvSpPr>
            <p:cNvPr id="29713" name="Text Box 17">
              <a:extLst>
                <a:ext uri="{FF2B5EF4-FFF2-40B4-BE49-F238E27FC236}">
                  <a16:creationId xmlns:a16="http://schemas.microsoft.com/office/drawing/2014/main" id="{6D452A2D-4B36-4028-BA50-879064932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" y="3456"/>
              <a:ext cx="5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{Sports}</a:t>
              </a:r>
            </a:p>
          </p:txBody>
        </p:sp>
      </p:grpSp>
      <p:grpSp>
        <p:nvGrpSpPr>
          <p:cNvPr id="29702" name="Group 18">
            <a:extLst>
              <a:ext uri="{FF2B5EF4-FFF2-40B4-BE49-F238E27FC236}">
                <a16:creationId xmlns:a16="http://schemas.microsoft.com/office/drawing/2014/main" id="{A5C4DEB1-3FE0-451E-9D91-EEB4A5115570}"/>
              </a:ext>
            </a:extLst>
          </p:cNvPr>
          <p:cNvGrpSpPr>
            <a:grpSpLocks/>
          </p:cNvGrpSpPr>
          <p:nvPr/>
        </p:nvGrpSpPr>
        <p:grpSpPr bwMode="auto">
          <a:xfrm>
            <a:off x="691357" y="5279400"/>
            <a:ext cx="2905125" cy="914400"/>
            <a:chOff x="768" y="3216"/>
            <a:chExt cx="1830" cy="576"/>
          </a:xfrm>
        </p:grpSpPr>
        <p:sp>
          <p:nvSpPr>
            <p:cNvPr id="29704" name="Oval 19">
              <a:extLst>
                <a:ext uri="{FF2B5EF4-FFF2-40B4-BE49-F238E27FC236}">
                  <a16:creationId xmlns:a16="http://schemas.microsoft.com/office/drawing/2014/main" id="{6EBE44C8-C8B6-4A9D-A5ED-C36A7AEE0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1800" b="0">
                  <a:latin typeface="Times New Roman" panose="02020603050405020304" pitchFamily="18" charset="0"/>
                  <a:ea typeface="굴림" panose="020B0600000101010101" pitchFamily="50" charset="-127"/>
                </a:rPr>
                <a:t>CarType</a:t>
              </a:r>
              <a:endParaRPr lang="en-US" altLang="ko-KR" sz="2400" b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29705" name="Line 20">
              <a:extLst>
                <a:ext uri="{FF2B5EF4-FFF2-40B4-BE49-F238E27FC236}">
                  <a16:creationId xmlns:a16="http://schemas.microsoft.com/office/drawing/2014/main" id="{69A96317-F866-4115-A2E2-C8D55CE734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06" name="Line 21">
              <a:extLst>
                <a:ext uri="{FF2B5EF4-FFF2-40B4-BE49-F238E27FC236}">
                  <a16:creationId xmlns:a16="http://schemas.microsoft.com/office/drawing/2014/main" id="{EDD5BB98-6DF2-486C-B5F6-5CF86FA32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9707" name="Text Box 22">
              <a:extLst>
                <a:ext uri="{FF2B5EF4-FFF2-40B4-BE49-F238E27FC236}">
                  <a16:creationId xmlns:a16="http://schemas.microsoft.com/office/drawing/2014/main" id="{CCE0DCB7-2380-40C8-B8D7-7A57D98EE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{Sports, Luxury}</a:t>
              </a:r>
            </a:p>
          </p:txBody>
        </p:sp>
        <p:sp>
          <p:nvSpPr>
            <p:cNvPr id="29708" name="Text Box 23">
              <a:extLst>
                <a:ext uri="{FF2B5EF4-FFF2-40B4-BE49-F238E27FC236}">
                  <a16:creationId xmlns:a16="http://schemas.microsoft.com/office/drawing/2014/main" id="{F590F892-1C3E-4700-BEF4-D91C861C9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0" y="3456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ko-KR" sz="1600" b="0">
                  <a:ea typeface="굴림" panose="020B0600000101010101" pitchFamily="50" charset="-127"/>
                </a:rPr>
                <a:t>{Family}</a:t>
              </a:r>
            </a:p>
          </p:txBody>
        </p:sp>
      </p:grpSp>
      <p:sp>
        <p:nvSpPr>
          <p:cNvPr id="29703" name="Text Box 24">
            <a:extLst>
              <a:ext uri="{FF2B5EF4-FFF2-40B4-BE49-F238E27FC236}">
                <a16:creationId xmlns:a16="http://schemas.microsoft.com/office/drawing/2014/main" id="{F4B1EE9B-476D-42E8-BD7D-5C5A91DCF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1054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b="0">
                <a:latin typeface="Times New Roman" panose="02020603050405020304" pitchFamily="18" charset="0"/>
                <a:ea typeface="굴림" panose="020B0600000101010101" pitchFamily="50" charset="-127"/>
              </a:rPr>
              <a:t>OR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DA866DA2-590B-4837-A600-9CF553AA8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1764432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Splitting Based on Continuous Attributes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31D0E4C2-68DB-4268-8E49-52B8B46B1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2276872"/>
            <a:ext cx="8712968" cy="4176464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Different ways of handling</a:t>
            </a:r>
          </a:p>
          <a:p>
            <a:pPr lvl="1"/>
            <a:r>
              <a:rPr lang="en-US" altLang="ko-KR" dirty="0">
                <a:solidFill>
                  <a:srgbClr val="CC3300"/>
                </a:solidFill>
                <a:ea typeface="굴림" panose="020B0600000101010101" pitchFamily="50" charset="-127"/>
              </a:rPr>
              <a:t>Discretization</a:t>
            </a:r>
            <a:r>
              <a:rPr lang="en-US" altLang="ko-KR" dirty="0">
                <a:ea typeface="굴림" panose="020B0600000101010101" pitchFamily="50" charset="-127"/>
              </a:rPr>
              <a:t> to form an ordinal categorical attribute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 Static – discretize once at the beginning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 Dynamic – ranges can be found by equal interval 		bucketing, equal frequency bucketing</a:t>
            </a:r>
            <a:br>
              <a:rPr lang="en-US" altLang="ko-KR" dirty="0">
                <a:ea typeface="굴림" panose="020B0600000101010101" pitchFamily="50" charset="-127"/>
              </a:rPr>
            </a:br>
            <a:r>
              <a:rPr lang="en-US" altLang="ko-KR" dirty="0">
                <a:ea typeface="굴림" panose="020B0600000101010101" pitchFamily="50" charset="-127"/>
              </a:rPr>
              <a:t>		(percentiles), or clustering.</a:t>
            </a:r>
          </a:p>
          <a:p>
            <a:pPr lvl="4"/>
            <a:endParaRPr lang="en-US" altLang="ko-KR" dirty="0">
              <a:solidFill>
                <a:srgbClr val="CC3300"/>
              </a:solidFill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rgbClr val="CC3300"/>
                </a:solidFill>
                <a:ea typeface="굴림" panose="020B0600000101010101" pitchFamily="50" charset="-127"/>
              </a:rPr>
              <a:t>Binary Decision</a:t>
            </a:r>
            <a:r>
              <a:rPr lang="en-US" altLang="ko-KR" dirty="0">
                <a:ea typeface="굴림" panose="020B0600000101010101" pitchFamily="50" charset="-127"/>
              </a:rPr>
              <a:t>: (A &lt; v) or (A </a:t>
            </a:r>
            <a:r>
              <a:rPr lang="en-US" altLang="ko-KR" dirty="0">
                <a:ea typeface="굴림" panose="020B0600000101010101" pitchFamily="50" charset="-127"/>
                <a:sym typeface="Symbol" panose="05050102010706020507" pitchFamily="18" charset="2"/>
              </a:rPr>
              <a:t> v)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 consider all possible splits and finds the best cut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 can be more compute intensive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7A8252B-495B-4E5E-896A-EE4D43E59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12950"/>
            <a:ext cx="8534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Splitting Based on Continuous Attributes</a:t>
            </a:r>
          </a:p>
        </p:txBody>
      </p:sp>
      <p:graphicFrame>
        <p:nvGraphicFramePr>
          <p:cNvPr id="32771" name="Object 4">
            <a:extLst>
              <a:ext uri="{FF2B5EF4-FFF2-40B4-BE49-F238E27FC236}">
                <a16:creationId xmlns:a16="http://schemas.microsoft.com/office/drawing/2014/main" id="{15137333-A46A-4D3A-847C-AF1AFA18459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38188" y="1746250"/>
          <a:ext cx="7608887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538667" imgH="3684287" progId="Visio.Drawing.6">
                  <p:embed/>
                </p:oleObj>
              </mc:Choice>
              <mc:Fallback>
                <p:oleObj name="Visio" r:id="rId2" imgW="8538667" imgH="3684287" progId="Visio.Drawing.6">
                  <p:embed/>
                  <p:pic>
                    <p:nvPicPr>
                      <p:cNvPr id="32771" name="Object 4">
                        <a:extLst>
                          <a:ext uri="{FF2B5EF4-FFF2-40B4-BE49-F238E27FC236}">
                            <a16:creationId xmlns:a16="http://schemas.microsoft.com/office/drawing/2014/main" id="{15137333-A46A-4D3A-847C-AF1AFA1845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746250"/>
                        <a:ext cx="7608887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932206E-6D1B-4ED2-A75F-C41411494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Tree Induction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B7A220D-07A6-4692-B8F9-BCC12C289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Greedy strategy.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Split the records based on an attribute test that optimizes certain criterion.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>
                <a:ea typeface="굴림" panose="020B0600000101010101" pitchFamily="50" charset="-127"/>
              </a:rPr>
              <a:t>Issues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Determine how to split the records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How to specify the attribute test condition?</a:t>
            </a:r>
          </a:p>
          <a:p>
            <a:pPr lvl="2"/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How to determine the best split?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Determine when to stop splitting</a:t>
            </a:r>
          </a:p>
          <a:p>
            <a:pPr lvl="1"/>
            <a:endParaRPr lang="en-US" altLang="ko-KR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>
            <a:extLst>
              <a:ext uri="{FF2B5EF4-FFF2-40B4-BE49-F238E27FC236}">
                <a16:creationId xmlns:a16="http://schemas.microsoft.com/office/drawing/2014/main" id="{BABFD01E-0721-4915-9C1B-E6AF78209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How to determine the Best Split</a:t>
            </a:r>
          </a:p>
        </p:txBody>
      </p:sp>
      <p:graphicFrame>
        <p:nvGraphicFramePr>
          <p:cNvPr id="34819" name="Object 5">
            <a:extLst>
              <a:ext uri="{FF2B5EF4-FFF2-40B4-BE49-F238E27FC236}">
                <a16:creationId xmlns:a16="http://schemas.microsoft.com/office/drawing/2014/main" id="{C9E3D646-31CB-4F91-9A50-FCE1DA1C050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81000" y="2260600"/>
          <a:ext cx="8545513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538614" imgH="2239584" progId="Visio.Drawing.6">
                  <p:embed/>
                </p:oleObj>
              </mc:Choice>
              <mc:Fallback>
                <p:oleObj name="Visio" r:id="rId2" imgW="9538614" imgH="2239584" progId="Visio.Drawing.6">
                  <p:embed/>
                  <p:pic>
                    <p:nvPicPr>
                      <p:cNvPr id="34819" name="Object 5">
                        <a:extLst>
                          <a:ext uri="{FF2B5EF4-FFF2-40B4-BE49-F238E27FC236}">
                            <a16:creationId xmlns:a16="http://schemas.microsoft.com/office/drawing/2014/main" id="{C9E3D646-31CB-4F91-9A50-FCE1DA1C05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60600"/>
                        <a:ext cx="8545513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8">
            <a:extLst>
              <a:ext uri="{FF2B5EF4-FFF2-40B4-BE49-F238E27FC236}">
                <a16:creationId xmlns:a16="http://schemas.microsoft.com/office/drawing/2014/main" id="{9702A5CC-363E-44F8-97F6-0FBD8D02C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2192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Before Splitting: 10 records of class 0,</a:t>
            </a:r>
            <a:br>
              <a:rPr lang="en-US" altLang="ko-KR" sz="1800">
                <a:ea typeface="굴림" panose="020B0600000101010101" pitchFamily="50" charset="-127"/>
              </a:rPr>
            </a:br>
            <a:r>
              <a:rPr lang="en-US" altLang="ko-KR" sz="1800">
                <a:ea typeface="굴림" panose="020B0600000101010101" pitchFamily="50" charset="-127"/>
              </a:rPr>
              <a:t>		10 records of class 1</a:t>
            </a:r>
          </a:p>
        </p:txBody>
      </p:sp>
      <p:sp>
        <p:nvSpPr>
          <p:cNvPr id="34821" name="Text Box 9">
            <a:extLst>
              <a:ext uri="{FF2B5EF4-FFF2-40B4-BE49-F238E27FC236}">
                <a16:creationId xmlns:a16="http://schemas.microsoft.com/office/drawing/2014/main" id="{AA224EF7-76BC-4863-B21B-9FA0E279D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119688"/>
            <a:ext cx="510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Which test condition is the best?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D8944D2-FA14-4A21-8188-2C95AB97D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How to determine the Best Split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0D5CA5A-AA7F-4D1A-8EA9-5B2318A00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Greedy approach: 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Nodes with </a:t>
            </a:r>
            <a:r>
              <a:rPr lang="en-US" altLang="ko-KR">
                <a:solidFill>
                  <a:srgbClr val="FF0000"/>
                </a:solidFill>
                <a:ea typeface="굴림" panose="020B0600000101010101" pitchFamily="50" charset="-127"/>
              </a:rPr>
              <a:t>homogeneous</a:t>
            </a:r>
            <a:r>
              <a:rPr lang="en-US" altLang="ko-KR">
                <a:ea typeface="굴림" panose="020B0600000101010101" pitchFamily="50" charset="-127"/>
              </a:rPr>
              <a:t> class distribution are preferred</a:t>
            </a:r>
          </a:p>
          <a:p>
            <a:r>
              <a:rPr lang="en-US" altLang="ko-KR">
                <a:ea typeface="굴림" panose="020B0600000101010101" pitchFamily="50" charset="-127"/>
              </a:rPr>
              <a:t>Need a measure of node impurity: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ko-KR">
              <a:ea typeface="굴림" panose="020B0600000101010101" pitchFamily="50" charset="-127"/>
            </a:endParaRPr>
          </a:p>
        </p:txBody>
      </p:sp>
      <p:graphicFrame>
        <p:nvGraphicFramePr>
          <p:cNvPr id="35844" name="Object 6">
            <a:extLst>
              <a:ext uri="{FF2B5EF4-FFF2-40B4-BE49-F238E27FC236}">
                <a16:creationId xmlns:a16="http://schemas.microsoft.com/office/drawing/2014/main" id="{7F5AF27F-318A-4FD3-81DC-692A757DEAEC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37338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5371" imgH="585812" progId="Visio.Drawing.6">
                  <p:embed/>
                </p:oleObj>
              </mc:Choice>
              <mc:Fallback>
                <p:oleObj name="Visio" r:id="rId2" imgW="655371" imgH="585812" progId="Visio.Drawing.6">
                  <p:embed/>
                  <p:pic>
                    <p:nvPicPr>
                      <p:cNvPr id="35844" name="Object 6">
                        <a:extLst>
                          <a:ext uri="{FF2B5EF4-FFF2-40B4-BE49-F238E27FC236}">
                            <a16:creationId xmlns:a16="http://schemas.microsoft.com/office/drawing/2014/main" id="{7F5AF27F-318A-4FD3-81DC-692A757DE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338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10">
            <a:extLst>
              <a:ext uri="{FF2B5EF4-FFF2-40B4-BE49-F238E27FC236}">
                <a16:creationId xmlns:a16="http://schemas.microsoft.com/office/drawing/2014/main" id="{3D2F055D-7019-43E6-BD12-6DCE26264C13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715000" y="37338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55371" imgH="585812" progId="Visio.Drawing.6">
                  <p:embed/>
                </p:oleObj>
              </mc:Choice>
              <mc:Fallback>
                <p:oleObj name="Visio" r:id="rId4" imgW="655371" imgH="585812" progId="Visio.Drawing.6">
                  <p:embed/>
                  <p:pic>
                    <p:nvPicPr>
                      <p:cNvPr id="35845" name="Object 10">
                        <a:extLst>
                          <a:ext uri="{FF2B5EF4-FFF2-40B4-BE49-F238E27FC236}">
                            <a16:creationId xmlns:a16="http://schemas.microsoft.com/office/drawing/2014/main" id="{3D2F055D-7019-43E6-BD12-6DCE26264C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7338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12">
            <a:extLst>
              <a:ext uri="{FF2B5EF4-FFF2-40B4-BE49-F238E27FC236}">
                <a16:creationId xmlns:a16="http://schemas.microsoft.com/office/drawing/2014/main" id="{C52350D7-3A42-4A8C-A38F-3C38CA334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724400"/>
            <a:ext cx="2819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Non-homogeneous,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High degree of impurity</a:t>
            </a:r>
          </a:p>
        </p:txBody>
      </p:sp>
      <p:sp>
        <p:nvSpPr>
          <p:cNvPr id="35847" name="Text Box 13">
            <a:extLst>
              <a:ext uri="{FF2B5EF4-FFF2-40B4-BE49-F238E27FC236}">
                <a16:creationId xmlns:a16="http://schemas.microsoft.com/office/drawing/2014/main" id="{E0050226-D3D4-47CE-AC1A-1A622F4A4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724400"/>
            <a:ext cx="2819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Homogeneous,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800">
                <a:ea typeface="굴림" panose="020B0600000101010101" pitchFamily="50" charset="-127"/>
              </a:rPr>
              <a:t>Low degree of impurity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DC16766-C25F-46C6-A2D9-FD3CB9C3B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Measures of Node Impurity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7F4679E-2D35-41BB-A447-E11CF422B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Gini Index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>
                <a:ea typeface="굴림" panose="020B0600000101010101" pitchFamily="50" charset="-127"/>
              </a:rPr>
              <a:t>Entropy</a:t>
            </a:r>
          </a:p>
          <a:p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>
                <a:ea typeface="굴림" panose="020B0600000101010101" pitchFamily="50" charset="-127"/>
              </a:rPr>
              <a:t>Misclassification error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95EB73BB-F87F-4380-A8B0-037E23C8E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Test attribute</a:t>
            </a:r>
            <a:r>
              <a:rPr lang="ko-KR" altLang="en-US">
                <a:ea typeface="굴림" panose="020B0600000101010101" pitchFamily="50" charset="-127"/>
              </a:rPr>
              <a:t>를 선택하는 기준</a:t>
            </a:r>
          </a:p>
        </p:txBody>
      </p:sp>
      <p:sp>
        <p:nvSpPr>
          <p:cNvPr id="37891" name="내용 개체 틀 2">
            <a:extLst>
              <a:ext uri="{FF2B5EF4-FFF2-40B4-BE49-F238E27FC236}">
                <a16:creationId xmlns:a16="http://schemas.microsoft.com/office/drawing/2014/main" id="{44ED9FED-139A-4C87-8BF1-30BD8C553D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Information</a:t>
            </a:r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Gain</a:t>
            </a:r>
          </a:p>
          <a:p>
            <a:pPr lvl="1"/>
            <a:r>
              <a:rPr lang="ko-KR" altLang="en-US">
                <a:ea typeface="굴림" panose="020B0600000101010101" pitchFamily="50" charset="-127"/>
              </a:rPr>
              <a:t>정보이론에 기반</a:t>
            </a:r>
            <a:r>
              <a:rPr lang="en-US" altLang="ko-KR">
                <a:ea typeface="굴림" panose="020B0600000101010101" pitchFamily="50" charset="-127"/>
              </a:rPr>
              <a:t>, Entropy</a:t>
            </a:r>
          </a:p>
          <a:p>
            <a:r>
              <a:rPr lang="en-US" altLang="ko-KR">
                <a:ea typeface="굴림" panose="020B0600000101010101" pitchFamily="50" charset="-127"/>
              </a:rPr>
              <a:t>Gain Ratio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Information</a:t>
            </a:r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Gain</a:t>
            </a:r>
            <a:r>
              <a:rPr lang="ko-KR" altLang="en-US">
                <a:ea typeface="굴림" panose="020B0600000101010101" pitchFamily="50" charset="-127"/>
              </a:rPr>
              <a:t>의 단점을 수정</a:t>
            </a:r>
            <a:endParaRPr lang="en-US" altLang="ko-KR">
              <a:ea typeface="굴림" panose="020B0600000101010101" pitchFamily="50" charset="-127"/>
            </a:endParaRPr>
          </a:p>
          <a:p>
            <a:r>
              <a:rPr lang="en-US" altLang="ko-KR">
                <a:ea typeface="굴림" panose="020B0600000101010101" pitchFamily="50" charset="-127"/>
              </a:rPr>
              <a:t>Gini Index</a:t>
            </a:r>
          </a:p>
          <a:p>
            <a:pPr lvl="1"/>
            <a:r>
              <a:rPr lang="en-US" altLang="ko-KR">
                <a:ea typeface="굴림" panose="020B0600000101010101" pitchFamily="50" charset="-127"/>
              </a:rPr>
              <a:t>IBM Intelligent</a:t>
            </a:r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Miner</a:t>
            </a:r>
            <a:r>
              <a:rPr lang="ko-KR" altLang="en-US">
                <a:ea typeface="굴림" panose="020B0600000101010101" pitchFamily="50" charset="-127"/>
              </a:rPr>
              <a:t>에서 정의한 방법</a:t>
            </a:r>
            <a:endParaRPr lang="en-US" altLang="ko-KR">
              <a:ea typeface="굴림" panose="020B0600000101010101" pitchFamily="50" charset="-127"/>
            </a:endParaRPr>
          </a:p>
          <a:p>
            <a:endParaRPr lang="en-US" altLang="ko-KR">
              <a:ea typeface="굴림" panose="020B0600000101010101" pitchFamily="50" charset="-127"/>
            </a:endParaRPr>
          </a:p>
          <a:p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12.1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동기와 원리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12.1.1 </a:t>
            </a:r>
            <a:r>
              <a:rPr lang="ko-KR" altLang="en-US" dirty="0"/>
              <a:t>앙상블을 사용하는 이유</a:t>
            </a:r>
            <a:endParaRPr lang="en-US" altLang="ko-KR" dirty="0"/>
          </a:p>
          <a:p>
            <a:r>
              <a:rPr lang="en-US" altLang="ko-KR" dirty="0"/>
              <a:t>12.1.2 </a:t>
            </a:r>
            <a:r>
              <a:rPr lang="ko-KR" altLang="en-US" dirty="0"/>
              <a:t>요소 분류기의 다양성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3935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B0F3F83E-EE86-4045-9E01-05EA946A2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2463" y="152400"/>
            <a:ext cx="7886700" cy="655638"/>
          </a:xfrm>
        </p:spPr>
        <p:txBody>
          <a:bodyPr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Entropy (</a:t>
            </a:r>
            <a:r>
              <a:rPr lang="ko-KR" altLang="en-US">
                <a:ea typeface="굴림" panose="020B0600000101010101" pitchFamily="50" charset="-127"/>
              </a:rPr>
              <a:t>엔트로피</a:t>
            </a:r>
            <a:r>
              <a:rPr lang="en-US" altLang="ko-KR">
                <a:ea typeface="굴림" panose="020B0600000101010101" pitchFamily="50" charset="-127"/>
              </a:rPr>
              <a:t>)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0A98F-E846-4814-ABEA-7A3E3EE1DC7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09600" y="1447800"/>
            <a:ext cx="8305800" cy="4191000"/>
          </a:xfrm>
          <a:blipFill>
            <a:blip r:embed="rId2"/>
            <a:stretch>
              <a:fillRect l="-807" t="-3057" b="-1164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>
            <a:extLst>
              <a:ext uri="{FF2B5EF4-FFF2-40B4-BE49-F238E27FC236}">
                <a16:creationId xmlns:a16="http://schemas.microsoft.com/office/drawing/2014/main" id="{4B4407D7-6F78-461E-821A-62138ECF8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131888"/>
            <a:ext cx="7423150" cy="519112"/>
          </a:xfrm>
        </p:spPr>
        <p:txBody>
          <a:bodyPr/>
          <a:lstStyle/>
          <a:p>
            <a:pPr algn="ctr"/>
            <a:r>
              <a:rPr lang="ko-KR" altLang="en-US" sz="2700">
                <a:ea typeface="굴림" panose="020B0600000101010101" pitchFamily="50" charset="-127"/>
              </a:rPr>
              <a:t>엔트로피</a:t>
            </a:r>
            <a:endParaRPr lang="ko-KR" altLang="en-US">
              <a:ea typeface="굴림" panose="020B0600000101010101" pitchFamily="50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305361A-52AA-46FB-B68D-F8B2370EF9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04949" y="1789509"/>
          <a:ext cx="6309360" cy="26496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이진수 정보표현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표현정보량</a:t>
                      </a:r>
                      <a:r>
                        <a:rPr lang="en-US" altLang="ko-KR" sz="1400" dirty="0"/>
                        <a:t>(bit)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정보량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942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68580" marR="68580" marT="34290" marB="34290" anchor="ctr">
                    <a:blipFill>
                      <a:blip r:embed="rId2"/>
                      <a:stretch>
                        <a:fillRect t="-54945" r="-300386" b="-32967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541338" indent="0" algn="l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68580" marR="68580" marT="34290" marB="34290" anchor="ctr">
                    <a:blipFill>
                      <a:blip r:embed="rId2"/>
                      <a:stretch>
                        <a:fillRect l="-200000" t="-54945" r="-100386" b="-32967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68580" marR="68580" marT="34290" marB="34290" anchor="ctr">
                    <a:blipFill>
                      <a:blip r:embed="rId2"/>
                      <a:stretch>
                        <a:fillRect l="-300000" t="-54945" r="-386" b="-32967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942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68580" marR="68580" marT="34290" marB="34290" anchor="ctr">
                    <a:blipFill>
                      <a:blip r:embed="rId2"/>
                      <a:stretch>
                        <a:fillRect t="-156667" r="-300386" b="-23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541338" indent="0" algn="l" latinLnBrk="1"/>
                      <a:r>
                        <a:rPr lang="en-US" altLang="ko-KR" sz="1400" dirty="0"/>
                        <a:t>0 1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68580" marR="68580" marT="34290" marB="34290" anchor="ctr">
                    <a:blipFill>
                      <a:blip r:embed="rId2"/>
                      <a:stretch>
                        <a:fillRect l="-200000" t="-156667" r="-100386" b="-23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68580" marR="68580" marT="34290" marB="34290" anchor="ctr">
                    <a:blipFill>
                      <a:blip r:embed="rId2"/>
                      <a:stretch>
                        <a:fillRect l="-300000" t="-156667" r="-386" b="-233333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942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68580" marR="68580" marT="34290" marB="34290" anchor="ctr">
                    <a:blipFill>
                      <a:blip r:embed="rId2"/>
                      <a:stretch>
                        <a:fillRect t="-256667" r="-300386" b="-13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541338" indent="0" algn="l" latinLnBrk="1"/>
                      <a:r>
                        <a:rPr lang="en-US" altLang="ko-KR" sz="1400" dirty="0"/>
                        <a:t>0 0 1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68580" marR="68580" marT="34290" marB="34290" anchor="ctr">
                    <a:blipFill>
                      <a:blip r:embed="rId2"/>
                      <a:stretch>
                        <a:fillRect l="-200000" t="-256667" r="-100386" b="-13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68580" marR="68580" marT="34290" marB="34290" anchor="ctr">
                    <a:blipFill>
                      <a:blip r:embed="rId2"/>
                      <a:stretch>
                        <a:fillRect l="-300000" t="-256667" r="-386" b="-133333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68580" marR="68580" marT="34290" marB="34290" anchor="ctr">
                    <a:blipFill>
                      <a:blip r:embed="rId2"/>
                      <a:stretch>
                        <a:fillRect t="-269748" r="-300386" b="-84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541338" indent="0" algn="l" latinLnBrk="1"/>
                      <a:r>
                        <a:rPr lang="en-US" altLang="ko-KR" sz="1400" dirty="0"/>
                        <a:t>0 0 0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68580" marR="68580" marT="34290" marB="34290" anchor="ctr">
                    <a:blipFill>
                      <a:blip r:embed="rId2"/>
                      <a:stretch>
                        <a:fillRect l="-200000" t="-269748" r="-100386" b="-84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68580" marR="68580" marT="34290" marB="34290" anchor="ctr">
                    <a:blipFill>
                      <a:blip r:embed="rId2"/>
                      <a:stretch>
                        <a:fillRect l="-300000" t="-269748" r="-386" b="-84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2915E4A-DFD3-46DD-B714-06075BA0B309}"/>
              </a:ext>
            </a:extLst>
          </p:cNvPr>
          <p:cNvGraphicFramePr>
            <a:graphicFrameLocks noGrp="1"/>
          </p:cNvGraphicFramePr>
          <p:nvPr/>
        </p:nvGraphicFramePr>
        <p:xfrm>
          <a:off x="3089365" y="4484431"/>
          <a:ext cx="4803685" cy="1324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평균정보량</a:t>
                      </a:r>
                    </a:p>
                  </a:txBody>
                  <a:tcPr marL="68580" marR="68580" marT="30104" marB="301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sz="1600"/>
                    </a:p>
                  </a:txBody>
                  <a:tcPr marL="68580" marR="68580" marT="30104" marB="301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"/>
                      <a:stretch>
                        <a:fillRect l="-28502" t="-8511" b="-440426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9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0104" marB="301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sz="1600"/>
                    </a:p>
                  </a:txBody>
                  <a:tcPr marL="68580" marR="68580" marT="30104" marB="3010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"/>
                      <a:stretch>
                        <a:fillRect l="-28502" t="-66234" b="-168831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40">
                <a:tc row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8580" marR="68580" marT="30104" marB="301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sz="1600"/>
                    </a:p>
                  </a:txBody>
                  <a:tcPr marL="68580" marR="68580" marT="30104" marB="301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"/>
                      <a:stretch>
                        <a:fillRect l="-28502" t="-278261" b="-182609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sz="1600"/>
                    </a:p>
                  </a:txBody>
                  <a:tcPr marL="68580" marR="68580" marT="30104" marB="301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"/>
                      <a:stretch>
                        <a:fillRect l="-28502" t="-370213" b="-78723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B8144F5-9528-4C61-883F-0FFDC2FAC28B}"/>
              </a:ext>
            </a:extLst>
          </p:cNvPr>
          <p:cNvSpPr/>
          <p:nvPr/>
        </p:nvSpPr>
        <p:spPr>
          <a:xfrm>
            <a:off x="1955800" y="2306638"/>
            <a:ext cx="647700" cy="2794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0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7645BC2-C55B-47F0-9744-1C143EF300AB}"/>
              </a:ext>
            </a:extLst>
          </p:cNvPr>
          <p:cNvSpPr/>
          <p:nvPr/>
        </p:nvSpPr>
        <p:spPr>
          <a:xfrm>
            <a:off x="1955800" y="2828925"/>
            <a:ext cx="647700" cy="2794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0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EB5A062-1C94-458E-8A41-358DB3746025}"/>
              </a:ext>
            </a:extLst>
          </p:cNvPr>
          <p:cNvSpPr/>
          <p:nvPr/>
        </p:nvSpPr>
        <p:spPr>
          <a:xfrm>
            <a:off x="1955800" y="3359150"/>
            <a:ext cx="647700" cy="2794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0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37A1EC-0AB2-4539-83D1-04D97B3BDE58}"/>
              </a:ext>
            </a:extLst>
          </p:cNvPr>
          <p:cNvSpPr/>
          <p:nvPr/>
        </p:nvSpPr>
        <p:spPr>
          <a:xfrm>
            <a:off x="1962150" y="3871913"/>
            <a:ext cx="647700" cy="2794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ko-KR" altLang="en-US" sz="10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16C3AD-077F-40D3-ABD8-E55392789A08}"/>
              </a:ext>
            </a:extLst>
          </p:cNvPr>
          <p:cNvSpPr txBox="1"/>
          <p:nvPr/>
        </p:nvSpPr>
        <p:spPr>
          <a:xfrm>
            <a:off x="628650" y="2917825"/>
            <a:ext cx="698500" cy="415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ko-KR" altLang="en-US" sz="1000">
                <a:solidFill>
                  <a:srgbClr val="000000"/>
                </a:solidFill>
                <a:ea typeface="굴림" panose="020B0600000101010101" pitchFamily="50" charset="-127"/>
              </a:rPr>
              <a:t>정보</a:t>
            </a:r>
            <a:endParaRPr lang="en-US" altLang="ko-KR" sz="1000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pPr algn="ctr">
              <a:defRPr/>
            </a:pPr>
            <a:r>
              <a:rPr lang="en-US" altLang="ko-KR" sz="1000">
                <a:solidFill>
                  <a:srgbClr val="000000"/>
                </a:solidFill>
                <a:ea typeface="굴림" panose="020B0600000101010101" pitchFamily="50" charset="-127"/>
              </a:rPr>
              <a:t>Source</a:t>
            </a:r>
            <a:endParaRPr lang="ko-KR" altLang="en-US" sz="10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cxnSp>
        <p:nvCxnSpPr>
          <p:cNvPr id="25" name="구부러진 연결선 24">
            <a:extLst>
              <a:ext uri="{FF2B5EF4-FFF2-40B4-BE49-F238E27FC236}">
                <a16:creationId xmlns:a16="http://schemas.microsoft.com/office/drawing/2014/main" id="{8B7351F3-0361-4464-947E-7B6A7447E6D2}"/>
              </a:ext>
            </a:extLst>
          </p:cNvPr>
          <p:cNvCxnSpPr>
            <a:stCxn id="11" idx="0"/>
          </p:cNvCxnSpPr>
          <p:nvPr/>
        </p:nvCxnSpPr>
        <p:spPr>
          <a:xfrm rot="5400000" flipH="1" flipV="1">
            <a:off x="1231106" y="2193132"/>
            <a:ext cx="471487" cy="9779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구부러진 연결선 26">
            <a:extLst>
              <a:ext uri="{FF2B5EF4-FFF2-40B4-BE49-F238E27FC236}">
                <a16:creationId xmlns:a16="http://schemas.microsoft.com/office/drawing/2014/main" id="{36578109-2C61-4765-BDE2-0AAA60A9018E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1127918" y="3183732"/>
            <a:ext cx="677863" cy="97790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구부러진 연결선 30">
            <a:extLst>
              <a:ext uri="{FF2B5EF4-FFF2-40B4-BE49-F238E27FC236}">
                <a16:creationId xmlns:a16="http://schemas.microsoft.com/office/drawing/2014/main" id="{A7C75A2C-CEB0-4F90-8FE2-EB3C6C206B87}"/>
              </a:ext>
            </a:extLst>
          </p:cNvPr>
          <p:cNvCxnSpPr>
            <a:endCxn id="9" idx="2"/>
          </p:cNvCxnSpPr>
          <p:nvPr/>
        </p:nvCxnSpPr>
        <p:spPr>
          <a:xfrm>
            <a:off x="1327150" y="3290888"/>
            <a:ext cx="628650" cy="20796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구부러진 연결선 32">
            <a:extLst>
              <a:ext uri="{FF2B5EF4-FFF2-40B4-BE49-F238E27FC236}">
                <a16:creationId xmlns:a16="http://schemas.microsoft.com/office/drawing/2014/main" id="{EC46A80B-F29A-439B-AA7C-41F45C596DD4}"/>
              </a:ext>
            </a:extLst>
          </p:cNvPr>
          <p:cNvCxnSpPr>
            <a:endCxn id="8" idx="2"/>
          </p:cNvCxnSpPr>
          <p:nvPr/>
        </p:nvCxnSpPr>
        <p:spPr>
          <a:xfrm>
            <a:off x="1327150" y="2882900"/>
            <a:ext cx="628650" cy="8572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A3BD8E-FCDE-45AB-B7D1-20074CDF94B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46150" y="2190223"/>
            <a:ext cx="469900" cy="55271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A41FCC-74EE-40A7-B613-1F2B87E31EE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95400" y="2542695"/>
            <a:ext cx="469900" cy="55271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C297F5-E46E-4C57-B756-8C483372774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41449" y="3032773"/>
            <a:ext cx="469900" cy="55374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8CB1E5-41D3-4F73-B6B8-EEB75FED9FB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69999" y="3551550"/>
            <a:ext cx="469900" cy="553741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>
            <a:extLst>
              <a:ext uri="{FF2B5EF4-FFF2-40B4-BE49-F238E27FC236}">
                <a16:creationId xmlns:a16="http://schemas.microsoft.com/office/drawing/2014/main" id="{03A1B563-20C2-4CE0-A0B6-4D7CFD813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991" y="417360"/>
            <a:ext cx="7886700" cy="609600"/>
          </a:xfrm>
        </p:spPr>
        <p:txBody>
          <a:bodyPr/>
          <a:lstStyle/>
          <a:p>
            <a:pPr algn="ctr"/>
            <a:r>
              <a:rPr lang="en-US" altLang="ko-KR" dirty="0">
                <a:ea typeface="굴림" panose="020B0600000101010101" pitchFamily="50" charset="-127"/>
              </a:rPr>
              <a:t>Entropy</a:t>
            </a:r>
            <a:r>
              <a:rPr lang="ko-KR" altLang="en-US" dirty="0">
                <a:ea typeface="굴림" panose="020B0600000101010101" pitchFamily="50" charset="-127"/>
              </a:rPr>
              <a:t>의 의미 </a:t>
            </a:r>
            <a:r>
              <a:rPr lang="en-US" altLang="ko-KR" dirty="0">
                <a:ea typeface="굴림" panose="020B0600000101010101" pitchFamily="50" charset="-127"/>
              </a:rPr>
              <a:t>-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Binary label </a:t>
            </a:r>
            <a:r>
              <a:rPr lang="ko-KR" altLang="en-US" dirty="0">
                <a:ea typeface="굴림" panose="020B0600000101010101" pitchFamily="50" charset="-127"/>
              </a:rPr>
              <a:t>케이스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07E00-3355-4AC5-A891-34C34A86F1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11163" y="1371600"/>
            <a:ext cx="8351837" cy="4724400"/>
          </a:xfrm>
          <a:blipFill>
            <a:blip r:embed="rId2"/>
            <a:stretch>
              <a:fillRect l="-802" t="-1032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07E00-3355-4AC5-A891-34C34A86F1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11163" y="1447800"/>
            <a:ext cx="8318500" cy="4876800"/>
          </a:xfrm>
          <a:blipFill>
            <a:blip r:embed="rId2"/>
            <a:stretch>
              <a:fillRect l="-806" t="-1125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41987" name="제목 1">
            <a:extLst>
              <a:ext uri="{FF2B5EF4-FFF2-40B4-BE49-F238E27FC236}">
                <a16:creationId xmlns:a16="http://schemas.microsoft.com/office/drawing/2014/main" id="{105B81ED-9F87-4333-A3A9-C8C1A6BC0FDA}"/>
              </a:ext>
            </a:extLst>
          </p:cNvPr>
          <p:cNvSpPr txBox="1">
            <a:spLocks/>
          </p:cNvSpPr>
          <p:nvPr/>
        </p:nvSpPr>
        <p:spPr bwMode="auto">
          <a:xfrm>
            <a:off x="627063" y="152400"/>
            <a:ext cx="7886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3200">
                <a:latin typeface="Tahoma" panose="020B0604030504040204" pitchFamily="34" charset="0"/>
                <a:ea typeface="굴림" panose="020B0600000101010101" pitchFamily="50" charset="-127"/>
              </a:rPr>
              <a:t>Entropy</a:t>
            </a:r>
            <a:r>
              <a:rPr lang="ko-KR" altLang="en-US" sz="3200">
                <a:latin typeface="Tahoma" panose="020B0604030504040204" pitchFamily="34" charset="0"/>
                <a:ea typeface="굴림" panose="020B0600000101010101" pitchFamily="50" charset="-127"/>
              </a:rPr>
              <a:t>의 의미 </a:t>
            </a:r>
            <a:r>
              <a:rPr lang="en-US" altLang="ko-KR" sz="3200">
                <a:latin typeface="Tahoma" panose="020B0604030504040204" pitchFamily="34" charset="0"/>
                <a:ea typeface="굴림" panose="020B0600000101010101" pitchFamily="50" charset="-127"/>
              </a:rPr>
              <a:t>-</a:t>
            </a:r>
            <a:r>
              <a:rPr lang="ko-KR" altLang="en-US" sz="3200">
                <a:latin typeface="Tahoma" panose="020B060403050404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3200">
                <a:latin typeface="Tahoma" panose="020B0604030504040204" pitchFamily="34" charset="0"/>
                <a:ea typeface="굴림" panose="020B0600000101010101" pitchFamily="50" charset="-127"/>
              </a:rPr>
              <a:t>Binary label </a:t>
            </a:r>
            <a:r>
              <a:rPr lang="ko-KR" altLang="en-US" sz="3200">
                <a:latin typeface="Tahoma" panose="020B0604030504040204" pitchFamily="34" charset="0"/>
                <a:ea typeface="굴림" panose="020B0600000101010101" pitchFamily="50" charset="-127"/>
              </a:rPr>
              <a:t>케이스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07E00-3355-4AC5-A891-34C34A86F1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11163" y="1524000"/>
            <a:ext cx="8318500" cy="4800600"/>
          </a:xfrm>
          <a:blipFill>
            <a:blip r:embed="rId2"/>
            <a:stretch>
              <a:fillRect l="-806" t="-1015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43011" name="제목 1">
            <a:extLst>
              <a:ext uri="{FF2B5EF4-FFF2-40B4-BE49-F238E27FC236}">
                <a16:creationId xmlns:a16="http://schemas.microsoft.com/office/drawing/2014/main" id="{D5624E16-7726-45C3-857E-F96D0EC9C4DC}"/>
              </a:ext>
            </a:extLst>
          </p:cNvPr>
          <p:cNvSpPr txBox="1">
            <a:spLocks/>
          </p:cNvSpPr>
          <p:nvPr/>
        </p:nvSpPr>
        <p:spPr bwMode="auto">
          <a:xfrm>
            <a:off x="627063" y="152400"/>
            <a:ext cx="7886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3200">
                <a:latin typeface="Tahoma" panose="020B0604030504040204" pitchFamily="34" charset="0"/>
                <a:ea typeface="굴림" panose="020B0600000101010101" pitchFamily="50" charset="-127"/>
              </a:rPr>
              <a:t>Entropy</a:t>
            </a:r>
            <a:r>
              <a:rPr lang="ko-KR" altLang="en-US" sz="3200">
                <a:latin typeface="Tahoma" panose="020B0604030504040204" pitchFamily="34" charset="0"/>
                <a:ea typeface="굴림" panose="020B0600000101010101" pitchFamily="50" charset="-127"/>
              </a:rPr>
              <a:t>의 의미 </a:t>
            </a:r>
            <a:r>
              <a:rPr lang="en-US" altLang="ko-KR" sz="3200">
                <a:latin typeface="Tahoma" panose="020B0604030504040204" pitchFamily="34" charset="0"/>
                <a:ea typeface="굴림" panose="020B0600000101010101" pitchFamily="50" charset="-127"/>
              </a:rPr>
              <a:t>-</a:t>
            </a:r>
            <a:r>
              <a:rPr lang="ko-KR" altLang="en-US" sz="3200">
                <a:latin typeface="Tahoma" panose="020B060403050404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3200">
                <a:latin typeface="Tahoma" panose="020B0604030504040204" pitchFamily="34" charset="0"/>
                <a:ea typeface="굴림" panose="020B0600000101010101" pitchFamily="50" charset="-127"/>
              </a:rPr>
              <a:t>Binary label </a:t>
            </a:r>
            <a:r>
              <a:rPr lang="ko-KR" altLang="en-US" sz="3200">
                <a:latin typeface="Tahoma" panose="020B0604030504040204" pitchFamily="34" charset="0"/>
                <a:ea typeface="굴림" panose="020B0600000101010101" pitchFamily="50" charset="-127"/>
              </a:rPr>
              <a:t>케이스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>
            <a:extLst>
              <a:ext uri="{FF2B5EF4-FFF2-40B4-BE49-F238E27FC236}">
                <a16:creationId xmlns:a16="http://schemas.microsoft.com/office/drawing/2014/main" id="{FBB9DE91-A2D3-42B2-8782-E0E431C4E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74638"/>
            <a:ext cx="9001000" cy="1139824"/>
          </a:xfrm>
        </p:spPr>
        <p:txBody>
          <a:bodyPr/>
          <a:lstStyle/>
          <a:p>
            <a:pPr algn="ctr"/>
            <a:r>
              <a:rPr lang="en-US" altLang="ko-KR" dirty="0">
                <a:ea typeface="굴림" panose="020B0600000101010101" pitchFamily="50" charset="-127"/>
              </a:rPr>
              <a:t>Entropy</a:t>
            </a:r>
            <a:r>
              <a:rPr lang="ko-KR" altLang="en-US" dirty="0">
                <a:ea typeface="굴림" panose="020B0600000101010101" pitchFamily="50" charset="-127"/>
              </a:rPr>
              <a:t>의 의미</a:t>
            </a:r>
            <a:r>
              <a:rPr lang="en-US" altLang="ko-KR" dirty="0">
                <a:ea typeface="굴림" panose="020B0600000101010101" pitchFamily="50" charset="-127"/>
              </a:rPr>
              <a:t>= </a:t>
            </a:r>
            <a:r>
              <a:rPr lang="ko-KR" altLang="en-US" dirty="0">
                <a:ea typeface="굴림" panose="020B0600000101010101" pitchFamily="50" charset="-127"/>
              </a:rPr>
              <a:t>불순도 </a:t>
            </a:r>
            <a:r>
              <a:rPr lang="en-US" altLang="ko-KR" dirty="0">
                <a:ea typeface="굴림" panose="020B0600000101010101" pitchFamily="50" charset="-127"/>
              </a:rPr>
              <a:t>(Impurity)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pic>
        <p:nvPicPr>
          <p:cNvPr id="44035" name="그림 6">
            <a:extLst>
              <a:ext uri="{FF2B5EF4-FFF2-40B4-BE49-F238E27FC236}">
                <a16:creationId xmlns:a16="http://schemas.microsoft.com/office/drawing/2014/main" id="{CF734B5B-6187-4C2C-B86D-164B8CAFB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551738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말풍선: 모서리가 둥근 사각형 3">
            <a:extLst>
              <a:ext uri="{FF2B5EF4-FFF2-40B4-BE49-F238E27FC236}">
                <a16:creationId xmlns:a16="http://schemas.microsoft.com/office/drawing/2014/main" id="{0186E6D0-2274-4E73-AEDA-C1E027A25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138738"/>
            <a:ext cx="1066800" cy="1055687"/>
          </a:xfrm>
          <a:prstGeom prst="wedgeRoundRectCallout">
            <a:avLst>
              <a:gd name="adj1" fmla="val 75319"/>
              <a:gd name="adj2" fmla="val -114454"/>
              <a:gd name="adj3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p(Y)=1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Y=100%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N=0%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H(p)=0</a:t>
            </a: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44037" name="말풍선: 모서리가 둥근 사각형 8">
            <a:extLst>
              <a:ext uri="{FF2B5EF4-FFF2-40B4-BE49-F238E27FC236}">
                <a16:creationId xmlns:a16="http://schemas.microsoft.com/office/drawing/2014/main" id="{BA3BD2AB-8E6A-4DE4-B556-5A1DFA364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154613"/>
            <a:ext cx="1066800" cy="1055687"/>
          </a:xfrm>
          <a:prstGeom prst="wedgeRoundRectCallout">
            <a:avLst>
              <a:gd name="adj1" fmla="val 94005"/>
              <a:gd name="adj2" fmla="val -119222"/>
              <a:gd name="adj3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p(Y)=0.5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Y=50%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N=50%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H(p)=1</a:t>
            </a: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44038" name="말풍선: 모서리가 둥근 사각형 9">
            <a:extLst>
              <a:ext uri="{FF2B5EF4-FFF2-40B4-BE49-F238E27FC236}">
                <a16:creationId xmlns:a16="http://schemas.microsoft.com/office/drawing/2014/main" id="{77364605-ACCE-4B3E-BBFD-F648B13B1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5154613"/>
            <a:ext cx="1066800" cy="1055687"/>
          </a:xfrm>
          <a:prstGeom prst="wedgeRoundRectCallout">
            <a:avLst>
              <a:gd name="adj1" fmla="val -36764"/>
              <a:gd name="adj2" fmla="val -140231"/>
              <a:gd name="adj3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p(Y)=0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Y=0%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N=100%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H(p)=0</a:t>
            </a: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44039" name="말풍선: 모서리가 둥근 사각형 10">
            <a:extLst>
              <a:ext uri="{FF2B5EF4-FFF2-40B4-BE49-F238E27FC236}">
                <a16:creationId xmlns:a16="http://schemas.microsoft.com/office/drawing/2014/main" id="{7F8FC0CA-5EFF-424D-938B-F061E19ED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5138738"/>
            <a:ext cx="1104900" cy="1055687"/>
          </a:xfrm>
          <a:prstGeom prst="wedgeRoundRectCallout">
            <a:avLst>
              <a:gd name="adj1" fmla="val 52926"/>
              <a:gd name="adj2" fmla="val -118019"/>
              <a:gd name="adj3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p(Y)=0.7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Y=70%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N=30%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H(p)=0.88</a:t>
            </a: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44040" name="타원 4">
            <a:extLst>
              <a:ext uri="{FF2B5EF4-FFF2-40B4-BE49-F238E27FC236}">
                <a16:creationId xmlns:a16="http://schemas.microsoft.com/office/drawing/2014/main" id="{BF1E0971-111B-4C69-B4E6-2E4078473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67200"/>
            <a:ext cx="152400" cy="1524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44041" name="타원 11">
            <a:extLst>
              <a:ext uri="{FF2B5EF4-FFF2-40B4-BE49-F238E27FC236}">
                <a16:creationId xmlns:a16="http://schemas.microsoft.com/office/drawing/2014/main" id="{EB0D6589-E72C-40EA-9B27-268590003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752600"/>
            <a:ext cx="152400" cy="1524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44042" name="타원 12">
            <a:extLst>
              <a:ext uri="{FF2B5EF4-FFF2-40B4-BE49-F238E27FC236}">
                <a16:creationId xmlns:a16="http://schemas.microsoft.com/office/drawing/2014/main" id="{2CBF34EF-ECD6-4FB4-91D7-80FB7A5C6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371600"/>
            <a:ext cx="152400" cy="1524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44043" name="타원 13">
            <a:extLst>
              <a:ext uri="{FF2B5EF4-FFF2-40B4-BE49-F238E27FC236}">
                <a16:creationId xmlns:a16="http://schemas.microsoft.com/office/drawing/2014/main" id="{7B250B61-AFF4-4048-94BB-0FAF1AED0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267200"/>
            <a:ext cx="152400" cy="152400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44044" name="TextBox 15">
            <a:extLst>
              <a:ext uri="{FF2B5EF4-FFF2-40B4-BE49-F238E27FC236}">
                <a16:creationId xmlns:a16="http://schemas.microsoft.com/office/drawing/2014/main" id="{2B1E7E97-1315-459C-9000-C0EDB7F40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1800" y="4189413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p(Y)</a:t>
            </a: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44045" name="TextBox 16">
            <a:extLst>
              <a:ext uri="{FF2B5EF4-FFF2-40B4-BE49-F238E27FC236}">
                <a16:creationId xmlns:a16="http://schemas.microsoft.com/office/drawing/2014/main" id="{FEDDD873-8C1A-4415-ABFB-F2B848543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052513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400">
                <a:ea typeface="굴림" panose="020B0600000101010101" pitchFamily="50" charset="-127"/>
              </a:rPr>
              <a:t>H(p)</a:t>
            </a:r>
            <a:endParaRPr lang="ko-KR" altLang="en-US" sz="14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>
            <a:extLst>
              <a:ext uri="{FF2B5EF4-FFF2-40B4-BE49-F238E27FC236}">
                <a16:creationId xmlns:a16="http://schemas.microsoft.com/office/drawing/2014/main" id="{F13AAC96-B4C2-4576-B5AE-9744F2744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28600"/>
            <a:ext cx="7886700" cy="404813"/>
          </a:xfrm>
        </p:spPr>
        <p:txBody>
          <a:bodyPr/>
          <a:lstStyle/>
          <a:p>
            <a:pPr algn="ctr"/>
            <a:r>
              <a:rPr lang="en-US" altLang="ko-KR" sz="2900">
                <a:ea typeface="굴림" panose="020B0600000101010101" pitchFamily="50" charset="-127"/>
              </a:rPr>
              <a:t>Information</a:t>
            </a:r>
            <a:r>
              <a:rPr lang="ko-KR" altLang="en-US" sz="2900">
                <a:ea typeface="굴림" panose="020B0600000101010101" pitchFamily="50" charset="-127"/>
              </a:rPr>
              <a:t> </a:t>
            </a:r>
            <a:r>
              <a:rPr lang="en-US" altLang="ko-KR" sz="2900">
                <a:ea typeface="굴림" panose="020B0600000101010101" pitchFamily="50" charset="-127"/>
              </a:rPr>
              <a:t>Gain</a:t>
            </a:r>
            <a:endParaRPr lang="ko-KR" altLang="en-US" sz="2900"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EDD78-1F10-4538-8AD2-6B6611D09D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81000" y="1143000"/>
            <a:ext cx="8382000" cy="5105400"/>
          </a:xfrm>
          <a:blipFill>
            <a:blip r:embed="rId2"/>
            <a:stretch>
              <a:fillRect l="-509" t="-1792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>
            <a:extLst>
              <a:ext uri="{FF2B5EF4-FFF2-40B4-BE49-F238E27FC236}">
                <a16:creationId xmlns:a16="http://schemas.microsoft.com/office/drawing/2014/main" id="{7FDD6CC9-C1A5-4C94-9EF7-F1DCD60C0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>
                <a:ea typeface="굴림" panose="020B0600000101010101" pitchFamily="50" charset="-127"/>
              </a:rPr>
              <a:t>Information Gain</a:t>
            </a:r>
            <a:r>
              <a:rPr lang="ko-KR" altLang="en-US">
                <a:ea typeface="굴림" panose="020B0600000101010101" pitchFamily="50" charset="-127"/>
              </a:rPr>
              <a:t>의 활용</a:t>
            </a:r>
          </a:p>
        </p:txBody>
      </p:sp>
      <p:sp>
        <p:nvSpPr>
          <p:cNvPr id="46083" name="내용 개체 틀 2">
            <a:extLst>
              <a:ext uri="{FF2B5EF4-FFF2-40B4-BE49-F238E27FC236}">
                <a16:creationId xmlns:a16="http://schemas.microsoft.com/office/drawing/2014/main" id="{205552B5-145E-4E6D-8AAC-CA8EB29E22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200">
                <a:ea typeface="굴림" panose="020B0600000101010101" pitchFamily="50" charset="-127"/>
              </a:rPr>
              <a:t>Information Gain</a:t>
            </a:r>
            <a:r>
              <a:rPr lang="ko-KR" altLang="en-US" sz="2200">
                <a:ea typeface="굴림" panose="020B0600000101010101" pitchFamily="50" charset="-127"/>
              </a:rPr>
              <a:t>이 크다는 것은</a:t>
            </a:r>
            <a:endParaRPr lang="en-US" altLang="ko-KR" sz="220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200">
                <a:ea typeface="굴림" panose="020B0600000101010101" pitchFamily="50" charset="-127"/>
              </a:rPr>
              <a:t>부모 노드의 데이터의 불순도 보다 </a:t>
            </a:r>
            <a:endParaRPr lang="en-US" altLang="ko-KR" sz="220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200">
                <a:ea typeface="굴림" panose="020B0600000101010101" pitchFamily="50" charset="-127"/>
              </a:rPr>
              <a:t>자식 노드의 데이터의</a:t>
            </a:r>
            <a:r>
              <a:rPr lang="en-US" altLang="ko-KR" sz="2200">
                <a:ea typeface="굴림" panose="020B0600000101010101" pitchFamily="50" charset="-127"/>
              </a:rPr>
              <a:t> </a:t>
            </a:r>
            <a:r>
              <a:rPr lang="ko-KR" altLang="en-US" sz="2200">
                <a:solidFill>
                  <a:srgbClr val="FF0000"/>
                </a:solidFill>
                <a:ea typeface="굴림" panose="020B0600000101010101" pitchFamily="50" charset="-127"/>
              </a:rPr>
              <a:t>불순도가 더 작아졌다</a:t>
            </a:r>
            <a:r>
              <a:rPr lang="ko-KR" altLang="en-US" sz="2200">
                <a:ea typeface="굴림" panose="020B0600000101010101" pitchFamily="50" charset="-127"/>
              </a:rPr>
              <a:t>는 것을 의미</a:t>
            </a:r>
            <a:endParaRPr lang="en-US" altLang="ko-KR" sz="220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200">
                <a:ea typeface="굴림" panose="020B0600000101010101" pitchFamily="50" charset="-127"/>
              </a:rPr>
              <a:t>자식 노드의 데이터의</a:t>
            </a:r>
            <a:r>
              <a:rPr lang="en-US" altLang="ko-KR" sz="2200">
                <a:ea typeface="굴림" panose="020B0600000101010101" pitchFamily="50" charset="-127"/>
              </a:rPr>
              <a:t> </a:t>
            </a:r>
            <a:r>
              <a:rPr lang="ko-KR" altLang="en-US" sz="2200">
                <a:solidFill>
                  <a:srgbClr val="FF0000"/>
                </a:solidFill>
                <a:ea typeface="굴림" panose="020B0600000101010101" pitchFamily="50" charset="-127"/>
              </a:rPr>
              <a:t>순도가 더 크다</a:t>
            </a:r>
            <a:r>
              <a:rPr lang="ko-KR" altLang="en-US" sz="2200">
                <a:ea typeface="굴림" panose="020B0600000101010101" pitchFamily="50" charset="-127"/>
              </a:rPr>
              <a:t>는 것을 의미</a:t>
            </a:r>
            <a:endParaRPr lang="en-US" altLang="ko-KR" sz="22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endParaRPr lang="en-US" altLang="ko-KR" sz="22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2200">
                <a:ea typeface="굴림" panose="020B0600000101010101" pitchFamily="50" charset="-127"/>
              </a:rPr>
              <a:t>모든 </a:t>
            </a:r>
            <a:r>
              <a:rPr lang="en-US" altLang="ko-KR" sz="2200">
                <a:ea typeface="굴림" panose="020B0600000101010101" pitchFamily="50" charset="-127"/>
              </a:rPr>
              <a:t>attribute</a:t>
            </a:r>
            <a:r>
              <a:rPr lang="ko-KR" altLang="en-US" sz="2200">
                <a:ea typeface="굴림" panose="020B0600000101010101" pitchFamily="50" charset="-127"/>
              </a:rPr>
              <a:t>에 대해서 각각 </a:t>
            </a:r>
            <a:r>
              <a:rPr lang="en-US" altLang="ko-KR" sz="2200">
                <a:ea typeface="굴림" panose="020B0600000101010101" pitchFamily="50" charset="-127"/>
              </a:rPr>
              <a:t>Information Gain</a:t>
            </a:r>
            <a:r>
              <a:rPr lang="ko-KR" altLang="en-US" sz="2200">
                <a:ea typeface="굴림" panose="020B0600000101010101" pitchFamily="50" charset="-127"/>
              </a:rPr>
              <a:t>을 구하고</a:t>
            </a:r>
            <a:endParaRPr lang="en-US" altLang="ko-KR" sz="220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200">
                <a:ea typeface="굴림" panose="020B0600000101010101" pitchFamily="50" charset="-127"/>
              </a:rPr>
              <a:t>Test Attribute</a:t>
            </a:r>
            <a:r>
              <a:rPr lang="ko-KR" altLang="en-US" sz="2200">
                <a:ea typeface="굴림" panose="020B0600000101010101" pitchFamily="50" charset="-127"/>
              </a:rPr>
              <a:t>선택</a:t>
            </a:r>
            <a:endParaRPr lang="en-US" altLang="ko-KR" sz="220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200">
                <a:ea typeface="굴림" panose="020B0600000101010101" pitchFamily="50" charset="-127"/>
              </a:rPr>
              <a:t>Information Gain</a:t>
            </a:r>
            <a:r>
              <a:rPr lang="ko-KR" altLang="en-US" sz="2200">
                <a:ea typeface="굴림" panose="020B0600000101010101" pitchFamily="50" charset="-127"/>
              </a:rPr>
              <a:t>이 가장 큰 </a:t>
            </a:r>
            <a:r>
              <a:rPr lang="en-US" altLang="ko-KR" sz="2200">
                <a:ea typeface="굴림" panose="020B0600000101010101" pitchFamily="50" charset="-127"/>
              </a:rPr>
              <a:t>Attribute</a:t>
            </a:r>
            <a:r>
              <a:rPr lang="ko-KR" altLang="en-US" sz="2200">
                <a:ea typeface="굴림" panose="020B0600000101010101" pitchFamily="50" charset="-127"/>
              </a:rPr>
              <a:t>를 선택</a:t>
            </a:r>
            <a:endParaRPr lang="en-US" altLang="ko-KR" sz="220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200">
                <a:ea typeface="굴림" panose="020B0600000101010101" pitchFamily="50" charset="-127"/>
              </a:rPr>
              <a:t>그러면</a:t>
            </a:r>
            <a:endParaRPr lang="en-US" altLang="ko-KR" sz="2200">
              <a:ea typeface="굴림" panose="020B0600000101010101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ko-KR" altLang="en-US" sz="2200">
                <a:solidFill>
                  <a:srgbClr val="FF0000"/>
                </a:solidFill>
                <a:ea typeface="굴림" panose="020B0600000101010101" pitchFamily="50" charset="-127"/>
              </a:rPr>
              <a:t>자식 노드의 순도가 가장 커질 것이다</a:t>
            </a:r>
            <a:r>
              <a:rPr lang="en-US" altLang="ko-KR" sz="2200">
                <a:solidFill>
                  <a:srgbClr val="FF0000"/>
                </a:solidFill>
                <a:ea typeface="굴림" panose="020B0600000101010101" pitchFamily="50" charset="-127"/>
              </a:rPr>
              <a:t>.</a:t>
            </a:r>
            <a:endParaRPr lang="ko-KR" altLang="en-US" sz="2200">
              <a:solidFill>
                <a:srgbClr val="FF0000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76605BE-94FF-4554-9CFE-8F9891206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Examples for computing Entropy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0F22F2DB-F83B-4DD7-9283-2561503AC2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38500" imgH="1357884" progId="Word.Document.8">
                  <p:embed/>
                </p:oleObj>
              </mc:Choice>
              <mc:Fallback>
                <p:oleObj name="Document" r:id="rId2" imgW="3238500" imgH="1357884" progId="Word.Document.8">
                  <p:embed/>
                  <p:pic>
                    <p:nvPicPr>
                      <p:cNvPr id="57347" name="Object 3">
                        <a:extLst>
                          <a:ext uri="{FF2B5EF4-FFF2-40B4-BE49-F238E27FC236}">
                            <a16:creationId xmlns:a16="http://schemas.microsoft.com/office/drawing/2014/main" id="{0F22F2DB-F83B-4DD7-9283-2561503AC2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3B45B9D6-F341-447B-82D2-7A6FFCECCC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38500" imgH="1382268" progId="Word.Document.8">
                  <p:embed/>
                </p:oleObj>
              </mc:Choice>
              <mc:Fallback>
                <p:oleObj name="Document" r:id="rId4" imgW="3238500" imgH="1382268" progId="Word.Document.8">
                  <p:embed/>
                  <p:pic>
                    <p:nvPicPr>
                      <p:cNvPr id="57348" name="Object 4">
                        <a:extLst>
                          <a:ext uri="{FF2B5EF4-FFF2-40B4-BE49-F238E27FC236}">
                            <a16:creationId xmlns:a16="http://schemas.microsoft.com/office/drawing/2014/main" id="{3B45B9D6-F341-447B-82D2-7A6FFCECCC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2BE6EBAF-7B2D-433E-A69D-493BD6C8A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38500" imgH="1357884" progId="Word.Document.8">
                  <p:embed/>
                </p:oleObj>
              </mc:Choice>
              <mc:Fallback>
                <p:oleObj name="Document" r:id="rId6" imgW="3238500" imgH="1357884" progId="Word.Document.8">
                  <p:embed/>
                  <p:pic>
                    <p:nvPicPr>
                      <p:cNvPr id="57349" name="Object 5">
                        <a:extLst>
                          <a:ext uri="{FF2B5EF4-FFF2-40B4-BE49-F238E27FC236}">
                            <a16:creationId xmlns:a16="http://schemas.microsoft.com/office/drawing/2014/main" id="{2BE6EBAF-7B2D-433E-A69D-493BD6C8A6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6">
            <a:extLst>
              <a:ext uri="{FF2B5EF4-FFF2-40B4-BE49-F238E27FC236}">
                <a16:creationId xmlns:a16="http://schemas.microsoft.com/office/drawing/2014/main" id="{FCB4C781-0195-4338-95F2-CA69636EC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Entropy = – 0 log 0</a:t>
            </a:r>
            <a:r>
              <a:rPr lang="en-US" altLang="ko-KR" sz="2000" baseline="30000">
                <a:ea typeface="굴림" panose="020B0600000101010101" pitchFamily="50" charset="-127"/>
              </a:rPr>
              <a:t> </a:t>
            </a:r>
            <a:r>
              <a:rPr lang="en-US" altLang="ko-KR" sz="2000">
                <a:ea typeface="굴림" panose="020B0600000101010101" pitchFamily="50" charset="-127"/>
              </a:rPr>
              <a:t>– 1 log 1 = – 0 – 0 = 0 </a:t>
            </a:r>
          </a:p>
        </p:txBody>
      </p:sp>
      <p:sp>
        <p:nvSpPr>
          <p:cNvPr id="57351" name="Text Box 8">
            <a:extLst>
              <a:ext uri="{FF2B5EF4-FFF2-40B4-BE49-F238E27FC236}">
                <a16:creationId xmlns:a16="http://schemas.microsoft.com/office/drawing/2014/main" id="{98293046-7047-4CBE-910F-18B9052AA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33800"/>
            <a:ext cx="6172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Entropy = – (1/6) log</a:t>
            </a:r>
            <a:r>
              <a:rPr lang="en-US" altLang="ko-KR" sz="2000" baseline="-25000">
                <a:ea typeface="굴림" panose="020B0600000101010101" pitchFamily="50" charset="-127"/>
              </a:rPr>
              <a:t>2</a:t>
            </a:r>
            <a:r>
              <a:rPr lang="en-US" altLang="ko-KR" sz="2000">
                <a:ea typeface="굴림" panose="020B0600000101010101" pitchFamily="50" charset="-127"/>
              </a:rPr>
              <a:t> (1/6)</a:t>
            </a:r>
            <a:r>
              <a:rPr lang="en-US" altLang="ko-KR" sz="2000" baseline="30000">
                <a:ea typeface="굴림" panose="020B0600000101010101" pitchFamily="50" charset="-127"/>
              </a:rPr>
              <a:t> </a:t>
            </a:r>
            <a:r>
              <a:rPr lang="en-US" altLang="ko-KR" sz="2000">
                <a:ea typeface="굴림" panose="020B0600000101010101" pitchFamily="50" charset="-127"/>
              </a:rPr>
              <a:t>– (5/6) log</a:t>
            </a:r>
            <a:r>
              <a:rPr lang="en-US" altLang="ko-KR" sz="2000" baseline="-25000">
                <a:ea typeface="굴림" panose="020B0600000101010101" pitchFamily="50" charset="-127"/>
              </a:rPr>
              <a:t>2</a:t>
            </a:r>
            <a:r>
              <a:rPr lang="en-US" altLang="ko-KR" sz="2000">
                <a:ea typeface="굴림" panose="020B0600000101010101" pitchFamily="50" charset="-127"/>
              </a:rPr>
              <a:t> (1/6) = 0.65</a:t>
            </a:r>
          </a:p>
        </p:txBody>
      </p:sp>
      <p:sp>
        <p:nvSpPr>
          <p:cNvPr id="57352" name="Text Box 9">
            <a:extLst>
              <a:ext uri="{FF2B5EF4-FFF2-40B4-BE49-F238E27FC236}">
                <a16:creationId xmlns:a16="http://schemas.microsoft.com/office/drawing/2014/main" id="{54E5D77C-4ED5-4867-8AD2-97EA586AA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>
                <a:ea typeface="굴림" panose="020B0600000101010101" pitchFamily="50" charset="-127"/>
              </a:rPr>
              <a:t>Entropy = – (2/6) log</a:t>
            </a:r>
            <a:r>
              <a:rPr lang="en-US" altLang="ko-KR" sz="2000" baseline="-25000">
                <a:ea typeface="굴림" panose="020B0600000101010101" pitchFamily="50" charset="-127"/>
              </a:rPr>
              <a:t>2</a:t>
            </a:r>
            <a:r>
              <a:rPr lang="en-US" altLang="ko-KR" sz="2000">
                <a:ea typeface="굴림" panose="020B0600000101010101" pitchFamily="50" charset="-127"/>
              </a:rPr>
              <a:t> (2/6)</a:t>
            </a:r>
            <a:r>
              <a:rPr lang="en-US" altLang="ko-KR" sz="2000" baseline="30000">
                <a:ea typeface="굴림" panose="020B0600000101010101" pitchFamily="50" charset="-127"/>
              </a:rPr>
              <a:t> </a:t>
            </a:r>
            <a:r>
              <a:rPr lang="en-US" altLang="ko-KR" sz="2000">
                <a:ea typeface="굴림" panose="020B0600000101010101" pitchFamily="50" charset="-127"/>
              </a:rPr>
              <a:t>– (4/6) log</a:t>
            </a:r>
            <a:r>
              <a:rPr lang="en-US" altLang="ko-KR" sz="2000" baseline="-25000">
                <a:ea typeface="굴림" panose="020B0600000101010101" pitchFamily="50" charset="-127"/>
              </a:rPr>
              <a:t>2</a:t>
            </a:r>
            <a:r>
              <a:rPr lang="en-US" altLang="ko-KR" sz="2000">
                <a:ea typeface="굴림" panose="020B0600000101010101" pitchFamily="50" charset="-127"/>
              </a:rPr>
              <a:t> (4/6) = 0.92</a:t>
            </a:r>
          </a:p>
        </p:txBody>
      </p:sp>
      <p:graphicFrame>
        <p:nvGraphicFramePr>
          <p:cNvPr id="57353" name="Object 10">
            <a:extLst>
              <a:ext uri="{FF2B5EF4-FFF2-40B4-BE49-F238E27FC236}">
                <a16:creationId xmlns:a16="http://schemas.microsoft.com/office/drawing/2014/main" id="{030938EC-F2D0-4139-98E9-BB470E806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8950" y="1219200"/>
          <a:ext cx="59451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67200" imgH="444500" progId="Equation.3">
                  <p:embed/>
                </p:oleObj>
              </mc:Choice>
              <mc:Fallback>
                <p:oleObj name="Equation" r:id="rId8" imgW="4267200" imgH="444500" progId="Equation.3">
                  <p:embed/>
                  <p:pic>
                    <p:nvPicPr>
                      <p:cNvPr id="57353" name="Object 10">
                        <a:extLst>
                          <a:ext uri="{FF2B5EF4-FFF2-40B4-BE49-F238E27FC236}">
                            <a16:creationId xmlns:a16="http://schemas.microsoft.com/office/drawing/2014/main" id="{030938EC-F2D0-4139-98E9-BB470E8068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1219200"/>
                        <a:ext cx="5945188" cy="615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6BB6CB8-1B81-4B6C-8FAD-109F00637B29}"/>
              </a:ext>
            </a:extLst>
          </p:cNvPr>
          <p:cNvCxnSpPr>
            <a:endCxn id="19" idx="0"/>
          </p:cNvCxnSpPr>
          <p:nvPr/>
        </p:nvCxnSpPr>
        <p:spPr>
          <a:xfrm flipH="1">
            <a:off x="1155700" y="2754313"/>
            <a:ext cx="552450" cy="630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E00D05A-717B-4169-8691-CF9548195DA4}"/>
              </a:ext>
            </a:extLst>
          </p:cNvPr>
          <p:cNvCxnSpPr/>
          <p:nvPr/>
        </p:nvCxnSpPr>
        <p:spPr>
          <a:xfrm>
            <a:off x="2460625" y="2738438"/>
            <a:ext cx="536575" cy="63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81B380A-3BD3-4449-9502-F33C0B88F90A}"/>
              </a:ext>
            </a:extLst>
          </p:cNvPr>
          <p:cNvCxnSpPr/>
          <p:nvPr/>
        </p:nvCxnSpPr>
        <p:spPr>
          <a:xfrm>
            <a:off x="2119313" y="2751138"/>
            <a:ext cx="0" cy="63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397" name="제목 1">
            <a:extLst>
              <a:ext uri="{FF2B5EF4-FFF2-40B4-BE49-F238E27FC236}">
                <a16:creationId xmlns:a16="http://schemas.microsoft.com/office/drawing/2014/main" id="{9EE88B78-CC47-4550-BFEF-86FBEDD20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4838" y="58738"/>
            <a:ext cx="7886700" cy="755650"/>
          </a:xfrm>
        </p:spPr>
        <p:txBody>
          <a:bodyPr/>
          <a:lstStyle/>
          <a:p>
            <a:pPr algn="ctr"/>
            <a:r>
              <a:rPr lang="ko-KR" altLang="en-US">
                <a:ea typeface="굴림" panose="020B0600000101010101" pitchFamily="50" charset="-127"/>
              </a:rPr>
              <a:t>어느 변수가 더 좋을까요</a:t>
            </a:r>
            <a:r>
              <a:rPr lang="en-US" altLang="ko-KR">
                <a:ea typeface="굴림" panose="020B0600000101010101" pitchFamily="50" charset="-127"/>
              </a:rPr>
              <a:t>?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59398" name="내용 개체 틀 2">
            <a:extLst>
              <a:ext uri="{FF2B5EF4-FFF2-40B4-BE49-F238E27FC236}">
                <a16:creationId xmlns:a16="http://schemas.microsoft.com/office/drawing/2014/main" id="{95A4192F-A26E-4A28-B349-FE6A0537CE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5122863"/>
            <a:ext cx="7886700" cy="4460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200">
                <a:ea typeface="굴림" panose="020B0600000101010101" pitchFamily="50" charset="-127"/>
              </a:rPr>
              <a:t>age</a:t>
            </a:r>
            <a:r>
              <a:rPr lang="ko-KR" altLang="en-US" sz="2200">
                <a:ea typeface="굴림" panose="020B0600000101010101" pitchFamily="50" charset="-127"/>
              </a:rPr>
              <a:t>가 더 좋음에도 불구하고</a:t>
            </a:r>
            <a:r>
              <a:rPr lang="en-US" altLang="ko-KR" sz="2200">
                <a:ea typeface="굴림" panose="020B0600000101010101" pitchFamily="50" charset="-127"/>
              </a:rPr>
              <a:t>, name</a:t>
            </a:r>
            <a:r>
              <a:rPr lang="ko-KR" altLang="en-US" sz="2200">
                <a:ea typeface="굴림" panose="020B0600000101010101" pitchFamily="50" charset="-127"/>
              </a:rPr>
              <a:t>의 총 </a:t>
            </a:r>
            <a:r>
              <a:rPr lang="en-US" altLang="ko-KR" sz="2200">
                <a:ea typeface="굴림" panose="020B0600000101010101" pitchFamily="50" charset="-127"/>
              </a:rPr>
              <a:t>Entropy</a:t>
            </a:r>
            <a:r>
              <a:rPr lang="ko-KR" altLang="en-US" sz="2200">
                <a:ea typeface="굴림" panose="020B0600000101010101" pitchFamily="50" charset="-127"/>
              </a:rPr>
              <a:t>가 더 작다</a:t>
            </a:r>
            <a:r>
              <a:rPr lang="en-US" altLang="ko-KR" sz="2200">
                <a:ea typeface="굴림" panose="020B0600000101010101" pitchFamily="50" charset="-127"/>
              </a:rPr>
              <a:t>.</a:t>
            </a:r>
            <a:endParaRPr lang="ko-KR" altLang="en-US" sz="2200">
              <a:ea typeface="굴림" panose="020B0600000101010101" pitchFamily="50" charset="-127"/>
            </a:endParaRPr>
          </a:p>
        </p:txBody>
      </p:sp>
      <p:sp>
        <p:nvSpPr>
          <p:cNvPr id="59399" name="TextBox 3">
            <a:extLst>
              <a:ext uri="{FF2B5EF4-FFF2-40B4-BE49-F238E27FC236}">
                <a16:creationId xmlns:a16="http://schemas.microsoft.com/office/drawing/2014/main" id="{372091CC-30DD-496B-8C17-709A0962D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2025650"/>
            <a:ext cx="146208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000">
                <a:ea typeface="굴림" panose="020B0600000101010101" pitchFamily="50" charset="-127"/>
              </a:rPr>
              <a:t>3</a:t>
            </a:r>
            <a:r>
              <a:rPr lang="ko-KR" altLang="en-US" sz="1000">
                <a:ea typeface="굴림" panose="020B0600000101010101" pitchFamily="50" charset="-127"/>
              </a:rPr>
              <a:t>개의 </a:t>
            </a:r>
            <a:r>
              <a:rPr lang="en-US" altLang="ko-KR" sz="1000">
                <a:ea typeface="굴림" panose="020B0600000101010101" pitchFamily="50" charset="-127"/>
              </a:rPr>
              <a:t>leaf node</a:t>
            </a:r>
            <a:endParaRPr lang="ko-KR" altLang="en-US" sz="1000">
              <a:ea typeface="굴림" panose="020B0600000101010101" pitchFamily="50" charset="-127"/>
            </a:endParaRPr>
          </a:p>
        </p:txBody>
      </p:sp>
      <p:sp>
        <p:nvSpPr>
          <p:cNvPr id="59400" name="TextBox 4">
            <a:extLst>
              <a:ext uri="{FF2B5EF4-FFF2-40B4-BE49-F238E27FC236}">
                <a16:creationId xmlns:a16="http://schemas.microsoft.com/office/drawing/2014/main" id="{BBF54685-7B63-4139-A8E2-DCF5CBA15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75" y="2001838"/>
            <a:ext cx="191611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000">
                <a:ea typeface="굴림" panose="020B0600000101010101" pitchFamily="50" charset="-127"/>
              </a:rPr>
              <a:t>10,000</a:t>
            </a:r>
            <a:r>
              <a:rPr lang="ko-KR" altLang="en-US" sz="1000">
                <a:ea typeface="굴림" panose="020B0600000101010101" pitchFamily="50" charset="-127"/>
              </a:rPr>
              <a:t>개의 </a:t>
            </a:r>
            <a:r>
              <a:rPr lang="en-US" altLang="ko-KR" sz="1000">
                <a:ea typeface="굴림" panose="020B0600000101010101" pitchFamily="50" charset="-127"/>
              </a:rPr>
              <a:t>leaf node</a:t>
            </a:r>
            <a:endParaRPr lang="ko-KR" altLang="en-US" sz="1000"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7C304-2AAD-4399-B7D7-B840620AD539}"/>
              </a:ext>
            </a:extLst>
          </p:cNvPr>
          <p:cNvSpPr txBox="1"/>
          <p:nvPr/>
        </p:nvSpPr>
        <p:spPr>
          <a:xfrm>
            <a:off x="1614488" y="2476500"/>
            <a:ext cx="1009650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solidFill>
                  <a:srgbClr val="000000"/>
                </a:solidFill>
                <a:ea typeface="굴림" panose="020B0600000101010101" pitchFamily="50" charset="-127"/>
              </a:rPr>
              <a:t>age</a:t>
            </a:r>
            <a:endParaRPr lang="ko-KR" altLang="en-US" sz="10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grpSp>
        <p:nvGrpSpPr>
          <p:cNvPr id="59402" name="그룹 26">
            <a:extLst>
              <a:ext uri="{FF2B5EF4-FFF2-40B4-BE49-F238E27FC236}">
                <a16:creationId xmlns:a16="http://schemas.microsoft.com/office/drawing/2014/main" id="{A5727618-CE71-48B4-8089-7CEB6808BAB1}"/>
              </a:ext>
            </a:extLst>
          </p:cNvPr>
          <p:cNvGrpSpPr>
            <a:grpSpLocks/>
          </p:cNvGrpSpPr>
          <p:nvPr/>
        </p:nvGrpSpPr>
        <p:grpSpPr bwMode="auto">
          <a:xfrm>
            <a:off x="781050" y="3384550"/>
            <a:ext cx="749300" cy="584200"/>
            <a:chOff x="1041400" y="3369780"/>
            <a:chExt cx="999066" cy="77888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8DB30F3-8405-4D08-ADC1-0E3B0918DA4E}"/>
                </a:ext>
              </a:extLst>
            </p:cNvPr>
            <p:cNvSpPr/>
            <p:nvPr/>
          </p:nvSpPr>
          <p:spPr>
            <a:xfrm>
              <a:off x="1041400" y="3369780"/>
              <a:ext cx="999066" cy="778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9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510F10-256F-42D7-8571-1EB626F3F2EA}"/>
                </a:ext>
              </a:extLst>
            </p:cNvPr>
            <p:cNvSpPr txBox="1"/>
            <p:nvPr/>
          </p:nvSpPr>
          <p:spPr>
            <a:xfrm>
              <a:off x="1041400" y="3481957"/>
              <a:ext cx="999066" cy="5545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900">
                  <a:solidFill>
                    <a:srgbClr val="000000"/>
                  </a:solidFill>
                  <a:ea typeface="굴림" panose="020B0600000101010101" pitchFamily="50" charset="-127"/>
                </a:rPr>
                <a:t>Y : 700</a:t>
              </a:r>
            </a:p>
            <a:p>
              <a:pPr algn="ctr">
                <a:defRPr/>
              </a:pPr>
              <a:endParaRPr lang="en-US" altLang="ko-KR" sz="300">
                <a:solidFill>
                  <a:srgbClr val="000000"/>
                </a:solidFill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>
                  <a:solidFill>
                    <a:srgbClr val="000000"/>
                  </a:solidFill>
                  <a:ea typeface="굴림" panose="020B0600000101010101" pitchFamily="50" charset="-127"/>
                </a:rPr>
                <a:t>N : 300</a:t>
              </a:r>
              <a:endParaRPr lang="ko-KR" altLang="en-US" sz="900">
                <a:solidFill>
                  <a:srgbClr val="000000"/>
                </a:solidFill>
                <a:ea typeface="굴림" panose="020B060000010101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3301D75-2EC1-46F9-BC9A-981A77B6FA6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37022" y="2942101"/>
            <a:ext cx="412751" cy="276999"/>
          </a:xfrm>
          <a:prstGeom prst="rect">
            <a:avLst/>
          </a:prstGeom>
          <a:blipFill>
            <a:blip r:embed="rId2"/>
            <a:stretch>
              <a:fillRect r="-16418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3D0EF8-B7BE-4C9A-8DA0-8EC548E1198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17503" y="2907328"/>
            <a:ext cx="550865" cy="276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D7AA05-303E-48E9-8D4C-3D3F4F66C41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50570" y="2969088"/>
            <a:ext cx="550865" cy="276999"/>
          </a:xfrm>
          <a:prstGeom prst="rect">
            <a:avLst/>
          </a:prstGeom>
          <a:blipFill>
            <a:blip r:embed="rId4"/>
            <a:stretch>
              <a:fillRect r="-8889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grpSp>
        <p:nvGrpSpPr>
          <p:cNvPr id="59406" name="그룹 25">
            <a:extLst>
              <a:ext uri="{FF2B5EF4-FFF2-40B4-BE49-F238E27FC236}">
                <a16:creationId xmlns:a16="http://schemas.microsoft.com/office/drawing/2014/main" id="{754CF58E-355A-4328-B1D9-DAD4BFC5C977}"/>
              </a:ext>
            </a:extLst>
          </p:cNvPr>
          <p:cNvGrpSpPr>
            <a:grpSpLocks/>
          </p:cNvGrpSpPr>
          <p:nvPr/>
        </p:nvGrpSpPr>
        <p:grpSpPr bwMode="auto">
          <a:xfrm>
            <a:off x="1744663" y="3384550"/>
            <a:ext cx="749300" cy="584200"/>
            <a:chOff x="2174875" y="3369780"/>
            <a:chExt cx="999066" cy="77888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8F2B247-E3AE-4ABF-A405-BCC3FD84189C}"/>
                </a:ext>
              </a:extLst>
            </p:cNvPr>
            <p:cNvSpPr/>
            <p:nvPr/>
          </p:nvSpPr>
          <p:spPr>
            <a:xfrm>
              <a:off x="2174875" y="3369780"/>
              <a:ext cx="999066" cy="778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9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8B1783-DBDD-4723-8EE2-E551A42E7CD3}"/>
                </a:ext>
              </a:extLst>
            </p:cNvPr>
            <p:cNvSpPr txBox="1"/>
            <p:nvPr/>
          </p:nvSpPr>
          <p:spPr>
            <a:xfrm>
              <a:off x="2174875" y="3481957"/>
              <a:ext cx="999066" cy="5545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900">
                  <a:solidFill>
                    <a:srgbClr val="000000"/>
                  </a:solidFill>
                  <a:ea typeface="굴림" panose="020B0600000101010101" pitchFamily="50" charset="-127"/>
                </a:rPr>
                <a:t>Y : 500</a:t>
              </a:r>
            </a:p>
            <a:p>
              <a:pPr algn="ctr">
                <a:defRPr/>
              </a:pPr>
              <a:endParaRPr lang="en-US" altLang="ko-KR" sz="300">
                <a:solidFill>
                  <a:srgbClr val="000000"/>
                </a:solidFill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>
                  <a:solidFill>
                    <a:srgbClr val="000000"/>
                  </a:solidFill>
                  <a:ea typeface="굴림" panose="020B0600000101010101" pitchFamily="50" charset="-127"/>
                </a:rPr>
                <a:t>N : 1000</a:t>
              </a:r>
              <a:endParaRPr lang="ko-KR" altLang="en-US" sz="900">
                <a:solidFill>
                  <a:srgbClr val="000000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59407" name="그룹 24">
            <a:extLst>
              <a:ext uri="{FF2B5EF4-FFF2-40B4-BE49-F238E27FC236}">
                <a16:creationId xmlns:a16="http://schemas.microsoft.com/office/drawing/2014/main" id="{69EB64A9-64C3-4913-8FBE-6536BC0B4316}"/>
              </a:ext>
            </a:extLst>
          </p:cNvPr>
          <p:cNvGrpSpPr>
            <a:grpSpLocks/>
          </p:cNvGrpSpPr>
          <p:nvPr/>
        </p:nvGrpSpPr>
        <p:grpSpPr bwMode="auto">
          <a:xfrm>
            <a:off x="2706688" y="3384550"/>
            <a:ext cx="749300" cy="584200"/>
            <a:chOff x="3308351" y="3369780"/>
            <a:chExt cx="999066" cy="77888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DC4D219-C8F9-4BE1-B601-FD095B8B01B6}"/>
                </a:ext>
              </a:extLst>
            </p:cNvPr>
            <p:cNvSpPr/>
            <p:nvPr/>
          </p:nvSpPr>
          <p:spPr>
            <a:xfrm>
              <a:off x="3308351" y="3369780"/>
              <a:ext cx="999066" cy="778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9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002464-E9A2-423D-85AA-74CD9BBB1EA9}"/>
                </a:ext>
              </a:extLst>
            </p:cNvPr>
            <p:cNvSpPr txBox="1"/>
            <p:nvPr/>
          </p:nvSpPr>
          <p:spPr>
            <a:xfrm>
              <a:off x="3308351" y="3481957"/>
              <a:ext cx="999066" cy="5545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900">
                  <a:solidFill>
                    <a:srgbClr val="000000"/>
                  </a:solidFill>
                  <a:ea typeface="굴림" panose="020B0600000101010101" pitchFamily="50" charset="-127"/>
                </a:rPr>
                <a:t>Y : 100</a:t>
              </a:r>
            </a:p>
            <a:p>
              <a:pPr algn="ctr">
                <a:defRPr/>
              </a:pPr>
              <a:endParaRPr lang="en-US" altLang="ko-KR" sz="300">
                <a:solidFill>
                  <a:srgbClr val="000000"/>
                </a:solidFill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>
                  <a:solidFill>
                    <a:srgbClr val="000000"/>
                  </a:solidFill>
                  <a:ea typeface="굴림" panose="020B0600000101010101" pitchFamily="50" charset="-127"/>
                </a:rPr>
                <a:t>N : 800</a:t>
              </a:r>
              <a:endParaRPr lang="ko-KR" altLang="en-US" sz="900">
                <a:solidFill>
                  <a:srgbClr val="000000"/>
                </a:solidFill>
                <a:ea typeface="굴림" panose="020B0600000101010101" pitchFamily="50" charset="-127"/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A6A08AD-737A-472E-99DA-808B123A421A}"/>
              </a:ext>
            </a:extLst>
          </p:cNvPr>
          <p:cNvCxnSpPr>
            <a:endCxn id="33" idx="0"/>
          </p:cNvCxnSpPr>
          <p:nvPr/>
        </p:nvCxnSpPr>
        <p:spPr>
          <a:xfrm flipH="1">
            <a:off x="4741863" y="2754313"/>
            <a:ext cx="631825" cy="630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A10CA9A-50DE-4DEF-9B4E-4CC3024EBBE1}"/>
              </a:ext>
            </a:extLst>
          </p:cNvPr>
          <p:cNvCxnSpPr/>
          <p:nvPr/>
        </p:nvCxnSpPr>
        <p:spPr>
          <a:xfrm>
            <a:off x="6677025" y="2738438"/>
            <a:ext cx="536575" cy="63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ADC41F8-B529-443D-92AF-0D85DC5A977D}"/>
              </a:ext>
            </a:extLst>
          </p:cNvPr>
          <p:cNvCxnSpPr/>
          <p:nvPr/>
        </p:nvCxnSpPr>
        <p:spPr>
          <a:xfrm flipH="1">
            <a:off x="5549900" y="2765425"/>
            <a:ext cx="207963" cy="625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9B6CA17-0193-4732-82FA-F7DD9330F3E8}"/>
              </a:ext>
            </a:extLst>
          </p:cNvPr>
          <p:cNvSpPr txBox="1"/>
          <p:nvPr/>
        </p:nvSpPr>
        <p:spPr>
          <a:xfrm>
            <a:off x="5326063" y="2482850"/>
            <a:ext cx="1411287" cy="25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solidFill>
                  <a:srgbClr val="000000"/>
                </a:solidFill>
                <a:ea typeface="굴림" panose="020B0600000101010101" pitchFamily="50" charset="-127"/>
              </a:rPr>
              <a:t>name</a:t>
            </a:r>
            <a:endParaRPr lang="ko-KR" altLang="en-US" sz="10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grpSp>
        <p:nvGrpSpPr>
          <p:cNvPr id="59412" name="그룹 31">
            <a:extLst>
              <a:ext uri="{FF2B5EF4-FFF2-40B4-BE49-F238E27FC236}">
                <a16:creationId xmlns:a16="http://schemas.microsoft.com/office/drawing/2014/main" id="{D83FC356-193F-493D-B2A6-B93127480E28}"/>
              </a:ext>
            </a:extLst>
          </p:cNvPr>
          <p:cNvGrpSpPr>
            <a:grpSpLocks/>
          </p:cNvGrpSpPr>
          <p:nvPr/>
        </p:nvGrpSpPr>
        <p:grpSpPr bwMode="auto">
          <a:xfrm>
            <a:off x="4446588" y="3384550"/>
            <a:ext cx="588962" cy="584200"/>
            <a:chOff x="1041400" y="3369780"/>
            <a:chExt cx="999066" cy="77888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587FE27-7146-4DAD-94B8-C24B4CBAEF0E}"/>
                </a:ext>
              </a:extLst>
            </p:cNvPr>
            <p:cNvSpPr/>
            <p:nvPr/>
          </p:nvSpPr>
          <p:spPr>
            <a:xfrm>
              <a:off x="1041400" y="3369780"/>
              <a:ext cx="999066" cy="778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9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998BE9-B8F0-4435-9745-E15939A12641}"/>
                </a:ext>
              </a:extLst>
            </p:cNvPr>
            <p:cNvSpPr txBox="1"/>
            <p:nvPr/>
          </p:nvSpPr>
          <p:spPr>
            <a:xfrm>
              <a:off x="1041400" y="3481957"/>
              <a:ext cx="999066" cy="5545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900">
                  <a:solidFill>
                    <a:srgbClr val="000000"/>
                  </a:solidFill>
                  <a:ea typeface="굴림" panose="020B0600000101010101" pitchFamily="50" charset="-127"/>
                </a:rPr>
                <a:t>Y : 1</a:t>
              </a:r>
            </a:p>
            <a:p>
              <a:pPr algn="ctr">
                <a:defRPr/>
              </a:pPr>
              <a:endParaRPr lang="en-US" altLang="ko-KR" sz="300">
                <a:solidFill>
                  <a:srgbClr val="000000"/>
                </a:solidFill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>
                  <a:solidFill>
                    <a:srgbClr val="000000"/>
                  </a:solidFill>
                  <a:ea typeface="굴림" panose="020B0600000101010101" pitchFamily="50" charset="-127"/>
                </a:rPr>
                <a:t>N : 0</a:t>
              </a:r>
              <a:endParaRPr lang="ko-KR" altLang="en-US" sz="900">
                <a:solidFill>
                  <a:srgbClr val="000000"/>
                </a:solidFill>
                <a:ea typeface="굴림" panose="020B0600000101010101" pitchFamily="50" charset="-127"/>
              </a:endParaRPr>
            </a:p>
          </p:txBody>
        </p:sp>
      </p:grpSp>
      <p:sp>
        <p:nvSpPr>
          <p:cNvPr id="59413" name="TextBox 35">
            <a:extLst>
              <a:ext uri="{FF2B5EF4-FFF2-40B4-BE49-F238E27FC236}">
                <a16:creationId xmlns:a16="http://schemas.microsoft.com/office/drawing/2014/main" id="{781F24B5-798A-4A38-9090-140A01A21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6738" y="2927350"/>
            <a:ext cx="6318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000">
                <a:ea typeface="굴림" panose="020B0600000101010101" pitchFamily="50" charset="-127"/>
              </a:rPr>
              <a:t>박찬수</a:t>
            </a:r>
          </a:p>
        </p:txBody>
      </p:sp>
      <p:grpSp>
        <p:nvGrpSpPr>
          <p:cNvPr id="59414" name="그룹 47">
            <a:extLst>
              <a:ext uri="{FF2B5EF4-FFF2-40B4-BE49-F238E27FC236}">
                <a16:creationId xmlns:a16="http://schemas.microsoft.com/office/drawing/2014/main" id="{97709361-714D-41CF-BF2C-184DB5FD0755}"/>
              </a:ext>
            </a:extLst>
          </p:cNvPr>
          <p:cNvGrpSpPr>
            <a:grpSpLocks/>
          </p:cNvGrpSpPr>
          <p:nvPr/>
        </p:nvGrpSpPr>
        <p:grpSpPr bwMode="auto">
          <a:xfrm>
            <a:off x="5267325" y="3395663"/>
            <a:ext cx="588963" cy="584200"/>
            <a:chOff x="7213069" y="3369780"/>
            <a:chExt cx="999066" cy="778887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52F8E6C-E63E-434E-8422-FCD74F3CCEC9}"/>
                </a:ext>
              </a:extLst>
            </p:cNvPr>
            <p:cNvSpPr/>
            <p:nvPr/>
          </p:nvSpPr>
          <p:spPr>
            <a:xfrm>
              <a:off x="7213069" y="3369780"/>
              <a:ext cx="999066" cy="778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9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F0778D-14B9-4D59-AFB8-F6AA2682CD0B}"/>
                </a:ext>
              </a:extLst>
            </p:cNvPr>
            <p:cNvSpPr txBox="1"/>
            <p:nvPr/>
          </p:nvSpPr>
          <p:spPr>
            <a:xfrm>
              <a:off x="7213069" y="3481956"/>
              <a:ext cx="999066" cy="5545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900">
                  <a:solidFill>
                    <a:srgbClr val="000000"/>
                  </a:solidFill>
                  <a:ea typeface="굴림" panose="020B0600000101010101" pitchFamily="50" charset="-127"/>
                </a:rPr>
                <a:t>Y : 0</a:t>
              </a:r>
            </a:p>
            <a:p>
              <a:pPr algn="ctr">
                <a:defRPr/>
              </a:pPr>
              <a:endParaRPr lang="en-US" altLang="ko-KR" sz="300">
                <a:solidFill>
                  <a:srgbClr val="000000"/>
                </a:solidFill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>
                  <a:solidFill>
                    <a:srgbClr val="000000"/>
                  </a:solidFill>
                  <a:ea typeface="굴림" panose="020B0600000101010101" pitchFamily="50" charset="-127"/>
                </a:rPr>
                <a:t>N : 1</a:t>
              </a:r>
              <a:endParaRPr lang="ko-KR" altLang="en-US" sz="900">
                <a:solidFill>
                  <a:srgbClr val="000000"/>
                </a:solidFill>
                <a:ea typeface="굴림" panose="020B0600000101010101" pitchFamily="50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031ACC-3549-4867-A795-07F5930DC3DD}"/>
              </a:ext>
            </a:extLst>
          </p:cNvPr>
          <p:cNvSpPr txBox="1"/>
          <p:nvPr/>
        </p:nvSpPr>
        <p:spPr>
          <a:xfrm>
            <a:off x="5988050" y="3570288"/>
            <a:ext cx="749300" cy="230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900">
                <a:solidFill>
                  <a:srgbClr val="000000"/>
                </a:solidFill>
                <a:ea typeface="굴림" panose="020B0600000101010101" pitchFamily="50" charset="-127"/>
              </a:rPr>
              <a:t>〮  〮  〮  〮</a:t>
            </a:r>
            <a:endParaRPr lang="ko-KR" altLang="en-US" sz="9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47FA5B-1AED-44B8-9BE7-6FF7A71654AB}"/>
              </a:ext>
            </a:extLst>
          </p:cNvPr>
          <p:cNvSpPr txBox="1"/>
          <p:nvPr/>
        </p:nvSpPr>
        <p:spPr>
          <a:xfrm>
            <a:off x="6143625" y="2941638"/>
            <a:ext cx="74930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ko-KR" sz="1000">
                <a:solidFill>
                  <a:srgbClr val="000000"/>
                </a:solidFill>
                <a:ea typeface="굴림" panose="020B0600000101010101" pitchFamily="50" charset="-127"/>
              </a:rPr>
              <a:t>〮 〮 〮 〮</a:t>
            </a:r>
            <a:endParaRPr lang="ko-KR" altLang="en-US" sz="100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  <p:grpSp>
        <p:nvGrpSpPr>
          <p:cNvPr id="59417" name="그룹 40">
            <a:extLst>
              <a:ext uri="{FF2B5EF4-FFF2-40B4-BE49-F238E27FC236}">
                <a16:creationId xmlns:a16="http://schemas.microsoft.com/office/drawing/2014/main" id="{9522F359-07E3-47FD-823C-96F94E6D2D4D}"/>
              </a:ext>
            </a:extLst>
          </p:cNvPr>
          <p:cNvGrpSpPr>
            <a:grpSpLocks/>
          </p:cNvGrpSpPr>
          <p:nvPr/>
        </p:nvGrpSpPr>
        <p:grpSpPr bwMode="auto">
          <a:xfrm>
            <a:off x="6892925" y="3390900"/>
            <a:ext cx="588963" cy="584200"/>
            <a:chOff x="3308351" y="3369780"/>
            <a:chExt cx="999066" cy="778887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85BD258-23E5-40BB-8E65-D4609E4C3167}"/>
                </a:ext>
              </a:extLst>
            </p:cNvPr>
            <p:cNvSpPr/>
            <p:nvPr/>
          </p:nvSpPr>
          <p:spPr>
            <a:xfrm>
              <a:off x="3308351" y="3369780"/>
              <a:ext cx="999066" cy="778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ko-KR" altLang="en-US" sz="9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F4DC65-2424-4E84-A145-F1238954B4E2}"/>
                </a:ext>
              </a:extLst>
            </p:cNvPr>
            <p:cNvSpPr txBox="1"/>
            <p:nvPr/>
          </p:nvSpPr>
          <p:spPr>
            <a:xfrm>
              <a:off x="3308351" y="3481957"/>
              <a:ext cx="999066" cy="5545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ko-KR" sz="900">
                  <a:solidFill>
                    <a:srgbClr val="000000"/>
                  </a:solidFill>
                  <a:ea typeface="굴림" panose="020B0600000101010101" pitchFamily="50" charset="-127"/>
                </a:rPr>
                <a:t>Y : 1</a:t>
              </a:r>
            </a:p>
            <a:p>
              <a:pPr algn="ctr">
                <a:defRPr/>
              </a:pPr>
              <a:endParaRPr lang="en-US" altLang="ko-KR" sz="300">
                <a:solidFill>
                  <a:srgbClr val="000000"/>
                </a:solidFill>
                <a:ea typeface="굴림" panose="020B0600000101010101" pitchFamily="50" charset="-127"/>
              </a:endParaRPr>
            </a:p>
            <a:p>
              <a:pPr algn="ctr">
                <a:defRPr/>
              </a:pPr>
              <a:r>
                <a:rPr lang="en-US" altLang="ko-KR" sz="900">
                  <a:solidFill>
                    <a:srgbClr val="000000"/>
                  </a:solidFill>
                  <a:ea typeface="굴림" panose="020B0600000101010101" pitchFamily="50" charset="-127"/>
                </a:rPr>
                <a:t>N : 0</a:t>
              </a:r>
              <a:endParaRPr lang="ko-KR" altLang="en-US" sz="900">
                <a:solidFill>
                  <a:srgbClr val="000000"/>
                </a:solidFill>
                <a:ea typeface="굴림" panose="020B0600000101010101" pitchFamily="50" charset="-127"/>
              </a:endParaRPr>
            </a:p>
          </p:txBody>
        </p:sp>
      </p:grpSp>
      <p:sp>
        <p:nvSpPr>
          <p:cNvPr id="59418" name="TextBox 43">
            <a:extLst>
              <a:ext uri="{FF2B5EF4-FFF2-40B4-BE49-F238E27FC236}">
                <a16:creationId xmlns:a16="http://schemas.microsoft.com/office/drawing/2014/main" id="{490611CC-77C2-48C1-976C-473C846E8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388" y="2941638"/>
            <a:ext cx="6302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000">
                <a:ea typeface="굴림" panose="020B0600000101010101" pitchFamily="50" charset="-127"/>
              </a:rPr>
              <a:t>한갑수</a:t>
            </a:r>
          </a:p>
        </p:txBody>
      </p:sp>
      <p:sp>
        <p:nvSpPr>
          <p:cNvPr id="59419" name="TextBox 44">
            <a:extLst>
              <a:ext uri="{FF2B5EF4-FFF2-40B4-BE49-F238E27FC236}">
                <a16:creationId xmlns:a16="http://schemas.microsoft.com/office/drawing/2014/main" id="{D3C3CE80-10F5-4C77-93E9-926A1A7AA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2927350"/>
            <a:ext cx="6302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000">
                <a:ea typeface="굴림" panose="020B0600000101010101" pitchFamily="50" charset="-127"/>
              </a:rPr>
              <a:t>김재동</a:t>
            </a:r>
          </a:p>
        </p:txBody>
      </p:sp>
      <p:sp>
        <p:nvSpPr>
          <p:cNvPr id="59420" name="TextBox 49">
            <a:extLst>
              <a:ext uri="{FF2B5EF4-FFF2-40B4-BE49-F238E27FC236}">
                <a16:creationId xmlns:a16="http://schemas.microsoft.com/office/drawing/2014/main" id="{4C05852B-FA69-41B3-ACE6-8F72D9F68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4006850"/>
            <a:ext cx="14224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000">
                <a:ea typeface="굴림" panose="020B0600000101010101" pitchFamily="50" charset="-127"/>
              </a:rPr>
              <a:t>Entropy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000">
                <a:ea typeface="굴림" panose="020B0600000101010101" pitchFamily="50" charset="-127"/>
              </a:rPr>
              <a:t>= 0.888</a:t>
            </a:r>
            <a:endParaRPr lang="ko-KR" altLang="en-US" sz="1000">
              <a:ea typeface="굴림" panose="020B0600000101010101" pitchFamily="50" charset="-127"/>
            </a:endParaRPr>
          </a:p>
        </p:txBody>
      </p:sp>
      <p:sp>
        <p:nvSpPr>
          <p:cNvPr id="59421" name="TextBox 50">
            <a:extLst>
              <a:ext uri="{FF2B5EF4-FFF2-40B4-BE49-F238E27FC236}">
                <a16:creationId xmlns:a16="http://schemas.microsoft.com/office/drawing/2014/main" id="{5E64C4E7-1365-4409-A1F9-12B98CA3C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4006850"/>
            <a:ext cx="14224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000">
                <a:ea typeface="굴림" panose="020B0600000101010101" pitchFamily="50" charset="-127"/>
              </a:rPr>
              <a:t>Entropy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000">
                <a:ea typeface="굴림" panose="020B0600000101010101" pitchFamily="50" charset="-127"/>
              </a:rPr>
              <a:t>= 0.65</a:t>
            </a:r>
            <a:endParaRPr lang="ko-KR" altLang="en-US" sz="1000">
              <a:ea typeface="굴림" panose="020B0600000101010101" pitchFamily="50" charset="-127"/>
            </a:endParaRPr>
          </a:p>
        </p:txBody>
      </p:sp>
      <p:sp>
        <p:nvSpPr>
          <p:cNvPr id="59422" name="TextBox 51">
            <a:extLst>
              <a:ext uri="{FF2B5EF4-FFF2-40B4-BE49-F238E27FC236}">
                <a16:creationId xmlns:a16="http://schemas.microsoft.com/office/drawing/2014/main" id="{82D8D622-C076-434A-A2C2-050989621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263" y="4003675"/>
            <a:ext cx="9477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000">
                <a:ea typeface="굴림" panose="020B0600000101010101" pitchFamily="50" charset="-127"/>
              </a:rPr>
              <a:t>Entropy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000">
                <a:ea typeface="굴림" panose="020B0600000101010101" pitchFamily="50" charset="-127"/>
              </a:rPr>
              <a:t>= 0.50</a:t>
            </a:r>
            <a:endParaRPr lang="ko-KR" altLang="en-US" sz="1000">
              <a:ea typeface="굴림" panose="020B0600000101010101" pitchFamily="50" charset="-127"/>
            </a:endParaRPr>
          </a:p>
        </p:txBody>
      </p:sp>
      <p:sp>
        <p:nvSpPr>
          <p:cNvPr id="59423" name="TextBox 52">
            <a:extLst>
              <a:ext uri="{FF2B5EF4-FFF2-40B4-BE49-F238E27FC236}">
                <a16:creationId xmlns:a16="http://schemas.microsoft.com/office/drawing/2014/main" id="{725C21C2-948E-464A-9815-155459441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613275"/>
            <a:ext cx="16462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ea typeface="굴림" panose="020B0600000101010101" pitchFamily="50" charset="-127"/>
              </a:rPr>
              <a:t>※ </a:t>
            </a:r>
            <a:r>
              <a:rPr lang="ko-KR" altLang="en-US" sz="1200">
                <a:ea typeface="굴림" panose="020B0600000101010101" pitchFamily="50" charset="-127"/>
              </a:rPr>
              <a:t>총 </a:t>
            </a:r>
            <a:r>
              <a:rPr lang="en-US" altLang="ko-KR" sz="1200">
                <a:ea typeface="굴림" panose="020B0600000101010101" pitchFamily="50" charset="-127"/>
              </a:rPr>
              <a:t>Entropy = 0.69</a:t>
            </a:r>
            <a:endParaRPr lang="ko-KR" altLang="en-US" sz="1200">
              <a:ea typeface="굴림" panose="020B0600000101010101" pitchFamily="50" charset="-127"/>
            </a:endParaRPr>
          </a:p>
        </p:txBody>
      </p:sp>
      <p:sp>
        <p:nvSpPr>
          <p:cNvPr id="59424" name="TextBox 53">
            <a:extLst>
              <a:ext uri="{FF2B5EF4-FFF2-40B4-BE49-F238E27FC236}">
                <a16:creationId xmlns:a16="http://schemas.microsoft.com/office/drawing/2014/main" id="{0DB6DE68-E931-491F-9FDC-FCC0EF20A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363" y="4027488"/>
            <a:ext cx="7223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000">
                <a:ea typeface="굴림" panose="020B0600000101010101" pitchFamily="50" charset="-127"/>
              </a:rPr>
              <a:t>Entropy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000">
                <a:ea typeface="굴림" panose="020B0600000101010101" pitchFamily="50" charset="-127"/>
              </a:rPr>
              <a:t>= 0</a:t>
            </a:r>
            <a:endParaRPr lang="ko-KR" altLang="en-US" sz="1000">
              <a:ea typeface="굴림" panose="020B0600000101010101" pitchFamily="50" charset="-127"/>
            </a:endParaRPr>
          </a:p>
        </p:txBody>
      </p:sp>
      <p:sp>
        <p:nvSpPr>
          <p:cNvPr id="59425" name="TextBox 54">
            <a:extLst>
              <a:ext uri="{FF2B5EF4-FFF2-40B4-BE49-F238E27FC236}">
                <a16:creationId xmlns:a16="http://schemas.microsoft.com/office/drawing/2014/main" id="{39E9C397-AD78-492B-8C7A-7B23BB631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4024313"/>
            <a:ext cx="7223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000">
                <a:ea typeface="굴림" panose="020B0600000101010101" pitchFamily="50" charset="-127"/>
              </a:rPr>
              <a:t>Entropy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000">
                <a:ea typeface="굴림" panose="020B0600000101010101" pitchFamily="50" charset="-127"/>
              </a:rPr>
              <a:t>= 0</a:t>
            </a:r>
            <a:endParaRPr lang="ko-KR" altLang="en-US" sz="1000">
              <a:ea typeface="굴림" panose="020B0600000101010101" pitchFamily="50" charset="-127"/>
            </a:endParaRPr>
          </a:p>
        </p:txBody>
      </p:sp>
      <p:sp>
        <p:nvSpPr>
          <p:cNvPr id="59426" name="TextBox 55">
            <a:extLst>
              <a:ext uri="{FF2B5EF4-FFF2-40B4-BE49-F238E27FC236}">
                <a16:creationId xmlns:a16="http://schemas.microsoft.com/office/drawing/2014/main" id="{662FBEDC-9513-47BC-8430-10EB2AFBF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700" y="4027488"/>
            <a:ext cx="7223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000">
                <a:ea typeface="굴림" panose="020B0600000101010101" pitchFamily="50" charset="-127"/>
              </a:rPr>
              <a:t>Entropy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000">
                <a:ea typeface="굴림" panose="020B0600000101010101" pitchFamily="50" charset="-127"/>
              </a:rPr>
              <a:t>= 0</a:t>
            </a:r>
            <a:endParaRPr lang="ko-KR" altLang="en-US" sz="1000">
              <a:ea typeface="굴림" panose="020B0600000101010101" pitchFamily="50" charset="-127"/>
            </a:endParaRPr>
          </a:p>
        </p:txBody>
      </p:sp>
      <p:sp>
        <p:nvSpPr>
          <p:cNvPr id="59427" name="TextBox 56">
            <a:extLst>
              <a:ext uri="{FF2B5EF4-FFF2-40B4-BE49-F238E27FC236}">
                <a16:creationId xmlns:a16="http://schemas.microsoft.com/office/drawing/2014/main" id="{170DFC6A-E650-4E6D-B183-581F518A0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00" y="4605338"/>
            <a:ext cx="1422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200">
                <a:ea typeface="굴림" panose="020B0600000101010101" pitchFamily="50" charset="-127"/>
              </a:rPr>
              <a:t>※ </a:t>
            </a:r>
            <a:r>
              <a:rPr lang="ko-KR" altLang="en-US" sz="1200">
                <a:ea typeface="굴림" panose="020B0600000101010101" pitchFamily="50" charset="-127"/>
              </a:rPr>
              <a:t>총</a:t>
            </a:r>
            <a:r>
              <a:rPr lang="en-US" altLang="ko-KR" sz="1200">
                <a:ea typeface="굴림" panose="020B0600000101010101" pitchFamily="50" charset="-127"/>
              </a:rPr>
              <a:t> Entropy = 0</a:t>
            </a:r>
            <a:endParaRPr lang="ko-KR" altLang="en-US" sz="120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12.1.1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앙상블을 사용하는 이유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ko-KR" altLang="en-US" dirty="0"/>
              <a:t>나쁜 운을 피할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성능 향상을 꾀할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양에 따른 어려움을 극복할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질에 따른 어려움을 극복할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다중 센서 시스템에 효과적이다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점진 학습이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55967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050">
            <a:extLst>
              <a:ext uri="{FF2B5EF4-FFF2-40B4-BE49-F238E27FC236}">
                <a16:creationId xmlns:a16="http://schemas.microsoft.com/office/drawing/2014/main" id="{41644ED2-C2D4-43FA-9BAC-7417A5829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6838" y="304800"/>
            <a:ext cx="6400800" cy="4572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altLang="ko-KR" dirty="0">
                <a:ea typeface="Gulim" panose="020B0600000101010101" pitchFamily="50" charset="-127"/>
              </a:rPr>
              <a:t>Gain Ratio </a:t>
            </a:r>
            <a:endParaRPr lang="en-US" altLang="ko-KR" i="1" dirty="0">
              <a:solidFill>
                <a:srgbClr val="CC0000"/>
              </a:solidFill>
              <a:ea typeface="Gulim" panose="020B0600000101010101" pitchFamily="50" charset="-127"/>
            </a:endParaRPr>
          </a:p>
        </p:txBody>
      </p:sp>
      <p:sp>
        <p:nvSpPr>
          <p:cNvPr id="18436" name="Rectangle 2051">
            <a:extLst>
              <a:ext uri="{FF2B5EF4-FFF2-40B4-BE49-F238E27FC236}">
                <a16:creationId xmlns:a16="http://schemas.microsoft.com/office/drawing/2014/main" id="{400C14F0-053F-4168-AAC9-18BB923C2E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/>
          </p:nvPr>
        </p:nvSpPr>
        <p:spPr>
          <a:xfrm>
            <a:off x="756969" y="1905360"/>
            <a:ext cx="7621438" cy="3809641"/>
          </a:xfrm>
          <a:blipFill>
            <a:blip r:embed="rId3"/>
            <a:stretch>
              <a:fillRect l="-400" t="-2880"/>
            </a:stretch>
          </a:blipFill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EF21731B-9E44-4EA0-B97E-62247AA03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Tree Induction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BA1E636-9FEB-4FD9-A57F-4CC94258C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Greedy strategy.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Split the records based on an attribute test that optimizes certain criterion.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Issues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Determine how to split the records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How to specify the attribute test condition?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How to determine the best split?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Determine when to stop splitting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962" name="Rectangle 1026">
            <a:extLst>
              <a:ext uri="{FF2B5EF4-FFF2-40B4-BE49-F238E27FC236}">
                <a16:creationId xmlns:a16="http://schemas.microsoft.com/office/drawing/2014/main" id="{934A1093-148E-43BB-AD18-510ACDA1A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5475" y="304800"/>
            <a:ext cx="7886700" cy="45561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ko-KR" dirty="0">
                <a:ea typeface="굴림" panose="020B0600000101010101" pitchFamily="50" charset="-127"/>
              </a:rPr>
              <a:t>Decision Tree Algorithm</a:t>
            </a:r>
          </a:p>
        </p:txBody>
      </p:sp>
      <p:sp>
        <p:nvSpPr>
          <p:cNvPr id="67587" name="Rectangle 1027">
            <a:extLst>
              <a:ext uri="{FF2B5EF4-FFF2-40B4-BE49-F238E27FC236}">
                <a16:creationId xmlns:a16="http://schemas.microsoft.com/office/drawing/2014/main" id="{A07F9FCC-3572-41CA-9CFB-03C4B3578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02638" cy="4856163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ko-KR" altLang="en-US" sz="1800">
                <a:ea typeface="굴림" panose="020B0600000101010101" pitchFamily="50" charset="-127"/>
              </a:rPr>
              <a:t>기본</a:t>
            </a:r>
            <a:r>
              <a:rPr lang="en-US" altLang="ko-KR" sz="1800">
                <a:ea typeface="굴림" panose="020B0600000101010101" pitchFamily="50" charset="-127"/>
              </a:rPr>
              <a:t> algorithm (greedy algorithm, </a:t>
            </a:r>
            <a:r>
              <a:rPr lang="ko-KR" altLang="en-US" sz="1800">
                <a:ea typeface="굴림" panose="020B0600000101010101" pitchFamily="50" charset="-127"/>
              </a:rPr>
              <a:t>탐욕스런 알고리즘</a:t>
            </a:r>
            <a:r>
              <a:rPr lang="en-US" altLang="ko-KR" sz="1800"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95000"/>
              </a:lnSpc>
            </a:pPr>
            <a:r>
              <a:rPr lang="en-US" altLang="ko-KR" sz="1800">
                <a:solidFill>
                  <a:schemeClr val="hlink"/>
                </a:solidFill>
                <a:ea typeface="굴림" panose="020B0600000101010101" pitchFamily="50" charset="-127"/>
              </a:rPr>
              <a:t>top-down recursive divide-and-conquer manner</a:t>
            </a:r>
          </a:p>
          <a:p>
            <a:pPr lvl="1">
              <a:lnSpc>
                <a:spcPct val="95000"/>
              </a:lnSpc>
            </a:pPr>
            <a:r>
              <a:rPr lang="ko-KR" altLang="en-US" sz="1800">
                <a:ea typeface="굴림" panose="020B0600000101010101" pitchFamily="50" charset="-127"/>
              </a:rPr>
              <a:t>시작시</a:t>
            </a:r>
            <a:r>
              <a:rPr lang="en-US" altLang="ko-KR" sz="1800">
                <a:ea typeface="굴림" panose="020B0600000101010101" pitchFamily="50" charset="-127"/>
              </a:rPr>
              <a:t>, </a:t>
            </a:r>
            <a:r>
              <a:rPr lang="ko-KR" altLang="en-US" sz="1800">
                <a:ea typeface="굴림" panose="020B0600000101010101" pitchFamily="50" charset="-127"/>
              </a:rPr>
              <a:t>모든 훈련데이터를 </a:t>
            </a:r>
            <a:r>
              <a:rPr lang="en-US" altLang="ko-KR" sz="1800">
                <a:ea typeface="굴림" panose="020B0600000101010101" pitchFamily="50" charset="-127"/>
              </a:rPr>
              <a:t>tree</a:t>
            </a:r>
            <a:r>
              <a:rPr lang="ko-KR" altLang="en-US" sz="1800">
                <a:ea typeface="굴림" panose="020B0600000101010101" pitchFamily="50" charset="-127"/>
              </a:rPr>
              <a:t>의 </a:t>
            </a:r>
            <a:r>
              <a:rPr lang="en-US" altLang="ko-KR" sz="1800">
                <a:ea typeface="굴림" panose="020B0600000101010101" pitchFamily="50" charset="-127"/>
              </a:rPr>
              <a:t>root</a:t>
            </a:r>
            <a:r>
              <a:rPr lang="ko-KR" altLang="en-US" sz="1800">
                <a:ea typeface="굴림" panose="020B0600000101010101" pitchFamily="50" charset="-127"/>
              </a:rPr>
              <a:t>에</a:t>
            </a:r>
            <a:r>
              <a:rPr lang="en-US" altLang="ko-KR" sz="1800">
                <a:ea typeface="굴림" panose="020B0600000101010101" pitchFamily="50" charset="-127"/>
              </a:rPr>
              <a:t> </a:t>
            </a:r>
            <a:r>
              <a:rPr lang="ko-KR" altLang="en-US" sz="1800">
                <a:ea typeface="굴림" panose="020B0600000101010101" pitchFamily="50" charset="-127"/>
              </a:rPr>
              <a:t>놓는다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</a:p>
          <a:p>
            <a:pPr lvl="1">
              <a:lnSpc>
                <a:spcPct val="95000"/>
              </a:lnSpc>
            </a:pPr>
            <a:r>
              <a:rPr lang="ko-KR" altLang="en-US" sz="1800">
                <a:ea typeface="굴림" panose="020B0600000101010101" pitchFamily="50" charset="-127"/>
              </a:rPr>
              <a:t>특정 기준에 의해 테스트</a:t>
            </a:r>
            <a:r>
              <a:rPr lang="en-US" altLang="ko-KR" sz="1800">
                <a:ea typeface="굴림" panose="020B0600000101010101" pitchFamily="50" charset="-127"/>
              </a:rPr>
              <a:t> attribute</a:t>
            </a:r>
            <a:r>
              <a:rPr lang="ko-KR" altLang="en-US" sz="1800">
                <a:ea typeface="굴림" panose="020B0600000101010101" pitchFamily="50" charset="-127"/>
              </a:rPr>
              <a:t>를 선택하고 자식 노드들을 생성한다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</a:p>
          <a:p>
            <a:pPr lvl="1">
              <a:lnSpc>
                <a:spcPct val="95000"/>
              </a:lnSpc>
            </a:pPr>
            <a:r>
              <a:rPr lang="en-US" altLang="ko-KR" sz="1800">
                <a:ea typeface="굴림" panose="020B0600000101010101" pitchFamily="50" charset="-127"/>
              </a:rPr>
              <a:t>attribute</a:t>
            </a:r>
            <a:r>
              <a:rPr lang="ko-KR" altLang="en-US" sz="1800">
                <a:ea typeface="굴림" panose="020B0600000101010101" pitchFamily="50" charset="-127"/>
              </a:rPr>
              <a:t> 값에 따라 자식 노드들에 훈련 데이터를 분배한다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</a:p>
          <a:p>
            <a:pPr lvl="1">
              <a:lnSpc>
                <a:spcPct val="95000"/>
              </a:lnSpc>
            </a:pPr>
            <a:r>
              <a:rPr lang="ko-KR" altLang="en-US" sz="1800">
                <a:ea typeface="굴림" panose="020B0600000101010101" pitchFamily="50" charset="-127"/>
              </a:rPr>
              <a:t>위 작업을 재귀적</a:t>
            </a:r>
            <a:r>
              <a:rPr lang="en-US" altLang="ko-KR" sz="1800">
                <a:ea typeface="굴림" panose="020B0600000101010101" pitchFamily="50" charset="-127"/>
              </a:rPr>
              <a:t>(recursive)</a:t>
            </a:r>
            <a:r>
              <a:rPr lang="ko-KR" altLang="en-US" sz="1800">
                <a:ea typeface="굴림" panose="020B0600000101010101" pitchFamily="50" charset="-127"/>
              </a:rPr>
              <a:t>으로 중단 조건이 만족될 때까지 반복한다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</a:p>
          <a:p>
            <a:pPr lvl="1">
              <a:lnSpc>
                <a:spcPct val="95000"/>
              </a:lnSpc>
            </a:pPr>
            <a:endParaRPr lang="en-US" altLang="ko-KR" sz="1800">
              <a:ea typeface="굴림" panose="020B0600000101010101" pitchFamily="50" charset="-127"/>
            </a:endParaRPr>
          </a:p>
          <a:p>
            <a:pPr>
              <a:lnSpc>
                <a:spcPct val="95000"/>
              </a:lnSpc>
            </a:pPr>
            <a:r>
              <a:rPr lang="ko-KR" altLang="en-US" sz="1800">
                <a:ea typeface="굴림" panose="020B0600000101010101" pitchFamily="50" charset="-127"/>
              </a:rPr>
              <a:t>중단 조건</a:t>
            </a:r>
            <a:endParaRPr lang="en-US" altLang="ko-KR" sz="1800">
              <a:ea typeface="굴림" panose="020B0600000101010101" pitchFamily="50" charset="-127"/>
            </a:endParaRPr>
          </a:p>
          <a:p>
            <a:pPr lvl="1">
              <a:lnSpc>
                <a:spcPct val="95000"/>
              </a:lnSpc>
            </a:pPr>
            <a:r>
              <a:rPr lang="ko-KR" altLang="en-US" sz="1800">
                <a:ea typeface="굴림" panose="020B0600000101010101" pitchFamily="50" charset="-127"/>
              </a:rPr>
              <a:t>노드의 모든 데이터의 </a:t>
            </a:r>
            <a:r>
              <a:rPr lang="en-US" altLang="ko-KR" sz="1800">
                <a:ea typeface="굴림" panose="020B0600000101010101" pitchFamily="50" charset="-127"/>
              </a:rPr>
              <a:t>Class Label </a:t>
            </a:r>
            <a:r>
              <a:rPr lang="ko-KR" altLang="en-US" sz="1800">
                <a:ea typeface="굴림" panose="020B0600000101010101" pitchFamily="50" charset="-127"/>
              </a:rPr>
              <a:t>이 모두 같다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</a:p>
          <a:p>
            <a:pPr lvl="1">
              <a:lnSpc>
                <a:spcPct val="95000"/>
              </a:lnSpc>
            </a:pPr>
            <a:r>
              <a:rPr lang="ko-KR" altLang="en-US" sz="1800">
                <a:ea typeface="굴림" panose="020B0600000101010101" pitchFamily="50" charset="-127"/>
              </a:rPr>
              <a:t>분할에 사용될 </a:t>
            </a:r>
            <a:r>
              <a:rPr lang="en-US" altLang="ko-KR" sz="1800">
                <a:ea typeface="굴림" panose="020B0600000101010101" pitchFamily="50" charset="-127"/>
              </a:rPr>
              <a:t>test attribute</a:t>
            </a:r>
            <a:r>
              <a:rPr lang="ko-KR" altLang="en-US" sz="1800">
                <a:ea typeface="굴림" panose="020B0600000101010101" pitchFamily="50" charset="-127"/>
              </a:rPr>
              <a:t>가 더 이상없다</a:t>
            </a:r>
            <a:r>
              <a:rPr lang="en-US" altLang="ko-KR" sz="1800">
                <a:ea typeface="굴림" panose="020B0600000101010101" pitchFamily="50" charset="-127"/>
              </a:rPr>
              <a:t>. </a:t>
            </a:r>
          </a:p>
          <a:p>
            <a:pPr lvl="2">
              <a:lnSpc>
                <a:spcPct val="95000"/>
              </a:lnSpc>
            </a:pPr>
            <a:r>
              <a:rPr lang="ko-KR" altLang="en-US" sz="1800">
                <a:solidFill>
                  <a:schemeClr val="hlink"/>
                </a:solidFill>
                <a:ea typeface="굴림" panose="020B0600000101010101" pitchFamily="50" charset="-127"/>
              </a:rPr>
              <a:t>다수결투표 </a:t>
            </a:r>
            <a:r>
              <a:rPr lang="en-US" altLang="ko-KR" sz="1800">
                <a:solidFill>
                  <a:schemeClr val="hlink"/>
                </a:solidFill>
                <a:ea typeface="굴림" panose="020B0600000101010101" pitchFamily="50" charset="-127"/>
              </a:rPr>
              <a:t>(majority voting) </a:t>
            </a:r>
            <a:r>
              <a:rPr lang="ko-KR" altLang="en-US" sz="1800">
                <a:solidFill>
                  <a:schemeClr val="hlink"/>
                </a:solidFill>
                <a:ea typeface="굴림" panose="020B0600000101010101" pitchFamily="50" charset="-127"/>
              </a:rPr>
              <a:t>로</a:t>
            </a:r>
            <a:r>
              <a:rPr lang="en-US" altLang="ko-KR" sz="1800">
                <a:solidFill>
                  <a:schemeClr val="hlink"/>
                </a:solidFill>
                <a:ea typeface="굴림" panose="020B0600000101010101" pitchFamily="50" charset="-127"/>
              </a:rPr>
              <a:t> class label</a:t>
            </a:r>
            <a:r>
              <a:rPr lang="ko-KR" altLang="en-US" sz="1800">
                <a:solidFill>
                  <a:schemeClr val="hlink"/>
                </a:solidFill>
                <a:ea typeface="굴림" panose="020B0600000101010101" pitchFamily="50" charset="-127"/>
              </a:rPr>
              <a:t>을 결정한다</a:t>
            </a:r>
            <a:r>
              <a:rPr lang="en-US" altLang="ko-KR" sz="1800">
                <a:solidFill>
                  <a:schemeClr val="hlink"/>
                </a:solidFill>
                <a:ea typeface="굴림" panose="020B0600000101010101" pitchFamily="50" charset="-127"/>
              </a:rPr>
              <a:t>.</a:t>
            </a:r>
            <a:endParaRPr lang="en-US" altLang="ko-KR" sz="1800">
              <a:ea typeface="굴림" panose="020B0600000101010101" pitchFamily="50" charset="-127"/>
            </a:endParaRPr>
          </a:p>
          <a:p>
            <a:pPr lvl="1">
              <a:lnSpc>
                <a:spcPct val="95000"/>
              </a:lnSpc>
            </a:pPr>
            <a:r>
              <a:rPr lang="ko-KR" altLang="en-US" sz="1800">
                <a:ea typeface="굴림" panose="020B0600000101010101" pitchFamily="50" charset="-127"/>
              </a:rPr>
              <a:t>분할에 사용될 훈련 데이터가 더 이상 없다</a:t>
            </a:r>
            <a:r>
              <a:rPr lang="en-US" altLang="ko-KR" sz="1800">
                <a:ea typeface="굴림" panose="020B0600000101010101" pitchFamily="50" charset="-127"/>
              </a:rPr>
              <a:t>.</a:t>
            </a:r>
          </a:p>
          <a:p>
            <a:pPr lvl="2">
              <a:lnSpc>
                <a:spcPct val="95000"/>
              </a:lnSpc>
            </a:pPr>
            <a:r>
              <a:rPr lang="ko-KR" altLang="en-US" sz="1800">
                <a:solidFill>
                  <a:schemeClr val="hlink"/>
                </a:solidFill>
                <a:ea typeface="굴림" panose="020B0600000101010101" pitchFamily="50" charset="-127"/>
              </a:rPr>
              <a:t>다수결투표 </a:t>
            </a:r>
            <a:r>
              <a:rPr lang="en-US" altLang="ko-KR" sz="1800">
                <a:solidFill>
                  <a:schemeClr val="hlink"/>
                </a:solidFill>
                <a:ea typeface="굴림" panose="020B0600000101010101" pitchFamily="50" charset="-127"/>
              </a:rPr>
              <a:t>(majority voting) </a:t>
            </a:r>
            <a:r>
              <a:rPr lang="ko-KR" altLang="en-US" sz="1800">
                <a:solidFill>
                  <a:schemeClr val="hlink"/>
                </a:solidFill>
                <a:ea typeface="굴림" panose="020B0600000101010101" pitchFamily="50" charset="-127"/>
              </a:rPr>
              <a:t>로</a:t>
            </a:r>
            <a:r>
              <a:rPr lang="en-US" altLang="ko-KR" sz="1800">
                <a:solidFill>
                  <a:schemeClr val="hlink"/>
                </a:solidFill>
                <a:ea typeface="굴림" panose="020B0600000101010101" pitchFamily="50" charset="-127"/>
              </a:rPr>
              <a:t> class label</a:t>
            </a:r>
            <a:r>
              <a:rPr lang="ko-KR" altLang="en-US" sz="1800">
                <a:solidFill>
                  <a:schemeClr val="hlink"/>
                </a:solidFill>
                <a:ea typeface="굴림" panose="020B0600000101010101" pitchFamily="50" charset="-127"/>
              </a:rPr>
              <a:t>을 결정한다</a:t>
            </a:r>
            <a:r>
              <a:rPr lang="en-US" altLang="ko-KR" sz="1800">
                <a:solidFill>
                  <a:schemeClr val="hlink"/>
                </a:solidFill>
                <a:ea typeface="굴림" panose="020B0600000101010101" pitchFamily="50" charset="-127"/>
              </a:rPr>
              <a:t>.</a:t>
            </a:r>
            <a:endParaRPr lang="en-US" altLang="ko-KR" sz="1800">
              <a:ea typeface="굴림" panose="020B0600000101010101" pitchFamily="50" charset="-127"/>
            </a:endParaRPr>
          </a:p>
          <a:p>
            <a:pPr lvl="1">
              <a:lnSpc>
                <a:spcPct val="95000"/>
              </a:lnSpc>
            </a:pPr>
            <a:endParaRPr lang="en-US" altLang="ko-KR" sz="180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>
    <p:checker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12.3.2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랜덤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포리스트</a:t>
            </a:r>
            <a:r>
              <a:rPr lang="en-US" altLang="ko-KR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random forest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결정 </a:t>
            </a:r>
            <a:r>
              <a:rPr lang="ko-KR" altLang="en-US" dirty="0" err="1"/>
              <a:t>트리의</a:t>
            </a:r>
            <a:r>
              <a:rPr lang="ko-KR" altLang="en-US" dirty="0"/>
              <a:t> 낮은 성능</a:t>
            </a:r>
            <a:endParaRPr lang="en-US" altLang="ko-KR" dirty="0"/>
          </a:p>
          <a:p>
            <a:pPr lvl="1"/>
            <a:r>
              <a:rPr lang="ko-KR" altLang="en-US" dirty="0"/>
              <a:t>신경망이나 </a:t>
            </a:r>
            <a:r>
              <a:rPr lang="en-US" altLang="ko-KR" dirty="0"/>
              <a:t>SVM </a:t>
            </a:r>
            <a:r>
              <a:rPr lang="ko-KR" altLang="en-US" dirty="0"/>
              <a:t>등에 비해 정확도가 낮다는 결정적인 약점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/>
              <a:t>주로 앙상블의 요소 분류기로 사용</a:t>
            </a:r>
            <a:endParaRPr lang="en-US" altLang="ko-KR" dirty="0"/>
          </a:p>
          <a:p>
            <a:pPr lvl="1"/>
            <a:r>
              <a:rPr lang="ko-KR" altLang="en-US" dirty="0"/>
              <a:t>랜덤 </a:t>
            </a:r>
            <a:r>
              <a:rPr lang="ko-KR" altLang="en-US" dirty="0" err="1"/>
              <a:t>포리스트라는</a:t>
            </a:r>
            <a:r>
              <a:rPr lang="ko-KR" altLang="en-US" dirty="0"/>
              <a:t> 앙상블 기법이 가장 널리 사용됨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랜덤 </a:t>
            </a:r>
            <a:r>
              <a:rPr lang="ko-KR" altLang="en-US" dirty="0" err="1"/>
              <a:t>포리스트</a:t>
            </a:r>
            <a:endParaRPr lang="en-US" altLang="ko-KR" dirty="0"/>
          </a:p>
          <a:p>
            <a:pPr lvl="1"/>
            <a:r>
              <a:rPr lang="ko-KR" altLang="en-US" dirty="0"/>
              <a:t>결정 </a:t>
            </a:r>
            <a:r>
              <a:rPr lang="ko-KR" altLang="en-US" dirty="0" err="1"/>
              <a:t>트리를</a:t>
            </a:r>
            <a:r>
              <a:rPr lang="ko-KR" altLang="en-US" dirty="0"/>
              <a:t> </a:t>
            </a:r>
            <a:r>
              <a:rPr lang="ko-KR" altLang="en-US" dirty="0" err="1"/>
              <a:t>배깅으로</a:t>
            </a:r>
            <a:r>
              <a:rPr lang="ko-KR" altLang="en-US" dirty="0"/>
              <a:t> 결합</a:t>
            </a:r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707550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6976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12.3.2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랜덤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포리스트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알고리즘</a:t>
            </a:r>
            <a:r>
              <a:rPr lang="en-US" altLang="ko-KR" dirty="0"/>
              <a:t> 12-5]</a:t>
            </a:r>
            <a:r>
              <a:rPr lang="ko-KR" altLang="en-US" dirty="0"/>
              <a:t>의 부연 설명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라인 </a:t>
            </a:r>
            <a:r>
              <a:rPr lang="en-US" altLang="ko-KR" dirty="0"/>
              <a:t>5</a:t>
            </a:r>
            <a:r>
              <a:rPr lang="ko-KR" altLang="en-US" dirty="0"/>
              <a:t>에서 임의 </a:t>
            </a:r>
            <a:r>
              <a:rPr lang="ko-KR" altLang="en-US" dirty="0" err="1"/>
              <a:t>샘플링하므로</a:t>
            </a:r>
            <a:r>
              <a:rPr lang="ko-KR" altLang="en-US" dirty="0"/>
              <a:t> 요소 분류기는 독립성을 가짐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라인 </a:t>
            </a:r>
            <a:r>
              <a:rPr lang="en-US" altLang="ko-KR" dirty="0"/>
              <a:t>6</a:t>
            </a:r>
            <a:r>
              <a:rPr lang="ko-KR" altLang="en-US" dirty="0"/>
              <a:t>은 독립성을 강화하려고 </a:t>
            </a:r>
            <a:r>
              <a:rPr lang="en-US" altLang="ko-KR" dirty="0"/>
              <a:t>[</a:t>
            </a:r>
            <a:r>
              <a:rPr lang="ko-KR" altLang="en-US" dirty="0"/>
              <a:t>알고리즘 </a:t>
            </a:r>
            <a:r>
              <a:rPr lang="en-US" altLang="ko-KR" dirty="0"/>
              <a:t>12-3]</a:t>
            </a:r>
            <a:r>
              <a:rPr lang="ko-KR" altLang="en-US" dirty="0"/>
              <a:t>의 수정 버전을 사용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결정 </a:t>
            </a:r>
            <a:r>
              <a:rPr lang="ko-KR" altLang="en-US" dirty="0" err="1"/>
              <a:t>트리의</a:t>
            </a:r>
            <a:r>
              <a:rPr lang="ko-KR" altLang="en-US" dirty="0"/>
              <a:t> 성능을 희생하는 대신 앙상블의 독립성을 강화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특징 각각의 중요도까지 측정 가능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특징 분석 또는 선택에 사용</a:t>
            </a:r>
            <a:endParaRPr lang="en-US" altLang="ko-K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6644769" cy="178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381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12.3.2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랜덤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포리스트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r>
              <a:rPr lang="ko-KR" altLang="en-US" dirty="0"/>
              <a:t>랜덤 </a:t>
            </a:r>
            <a:r>
              <a:rPr lang="ko-KR" altLang="en-US" dirty="0" err="1"/>
              <a:t>포리스트의</a:t>
            </a:r>
            <a:r>
              <a:rPr lang="ko-KR" altLang="en-US" dirty="0"/>
              <a:t> 성공적인 활용 사례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키넥트</a:t>
            </a:r>
            <a:r>
              <a:rPr lang="ko-KR" altLang="en-US" dirty="0"/>
              <a:t> 센서로 획득한 </a:t>
            </a:r>
            <a:r>
              <a:rPr lang="en-US" altLang="ko-KR" dirty="0"/>
              <a:t>RGBD </a:t>
            </a:r>
            <a:r>
              <a:rPr lang="ko-KR" altLang="en-US" dirty="0"/>
              <a:t>영상을 분석하여 사람의 자세를 추정하는 응용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깊이 영상을 신체 부위로 분할하는 단계에 활용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r>
              <a:rPr lang="ko-KR" altLang="en-US" dirty="0"/>
              <a:t>랜덤 </a:t>
            </a:r>
            <a:r>
              <a:rPr lang="ko-KR" altLang="en-US" dirty="0" err="1"/>
              <a:t>포리스트와</a:t>
            </a:r>
            <a:r>
              <a:rPr lang="ko-KR" altLang="en-US" dirty="0"/>
              <a:t> </a:t>
            </a:r>
            <a:r>
              <a:rPr lang="ko-KR" altLang="en-US" dirty="0" err="1"/>
              <a:t>딥러닝의</a:t>
            </a:r>
            <a:r>
              <a:rPr lang="ko-KR" altLang="en-US" dirty="0"/>
              <a:t> 결합 </a:t>
            </a:r>
            <a:r>
              <a:rPr lang="en-US" altLang="ko-KR" dirty="0">
                <a:sym typeface="Wingdings" pitchFamily="2" charset="2"/>
              </a:rPr>
              <a:t> 12.5</a:t>
            </a:r>
            <a:r>
              <a:rPr lang="ko-KR" altLang="en-US" dirty="0">
                <a:sym typeface="Wingdings" pitchFamily="2" charset="2"/>
              </a:rPr>
              <a:t>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41910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5509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12.4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앙상블 결합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836712"/>
            <a:ext cx="8784976" cy="5760640"/>
          </a:xfrm>
        </p:spPr>
        <p:txBody>
          <a:bodyPr/>
          <a:lstStyle/>
          <a:p>
            <a:r>
              <a:rPr lang="en-US" altLang="ko-KR" dirty="0"/>
              <a:t>12.4.1 </a:t>
            </a:r>
            <a:r>
              <a:rPr lang="ko-KR" altLang="en-US" dirty="0"/>
              <a:t>부류 레이블</a:t>
            </a:r>
            <a:endParaRPr lang="en-US" altLang="ko-KR" dirty="0"/>
          </a:p>
          <a:p>
            <a:r>
              <a:rPr lang="en-US" altLang="ko-KR" dirty="0"/>
              <a:t>12.4.2 </a:t>
            </a:r>
            <a:r>
              <a:rPr lang="ko-KR" altLang="en-US" dirty="0"/>
              <a:t>부류 순위</a:t>
            </a:r>
            <a:endParaRPr lang="en-US" altLang="ko-KR" dirty="0"/>
          </a:p>
          <a:p>
            <a:r>
              <a:rPr lang="en-US" altLang="ko-KR" dirty="0"/>
              <a:t>12.4.3 </a:t>
            </a:r>
            <a:r>
              <a:rPr lang="ko-KR" altLang="en-US" dirty="0"/>
              <a:t>부류 확률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부류 레이블</a:t>
            </a:r>
            <a:r>
              <a:rPr lang="en-US" altLang="ko-KR" dirty="0"/>
              <a:t>: (0,1,0)</a:t>
            </a:r>
            <a:r>
              <a:rPr lang="en-US" altLang="ko-KR" baseline="30000" dirty="0"/>
              <a:t>T</a:t>
            </a:r>
            <a:r>
              <a:rPr lang="ko-KR" altLang="en-US" dirty="0"/>
              <a:t>는 두 번째 부류를 뜻함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부류 순위</a:t>
            </a:r>
            <a:r>
              <a:rPr lang="en-US" altLang="ko-KR" dirty="0"/>
              <a:t>: (3,1,2)</a:t>
            </a:r>
            <a:r>
              <a:rPr lang="en-US" altLang="ko-KR" baseline="30000" dirty="0"/>
              <a:t>T</a:t>
            </a:r>
            <a:r>
              <a:rPr lang="ko-KR" altLang="en-US" dirty="0"/>
              <a:t>는 두 번째 부류일 가능성이 가장 크고 그 다음으로 세 번째와 첫 번째 임을 뜻함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부류 확률</a:t>
            </a:r>
            <a:r>
              <a:rPr lang="en-US" altLang="ko-KR" dirty="0"/>
              <a:t>: (0.1,0.7,0.2)</a:t>
            </a:r>
            <a:r>
              <a:rPr lang="en-US" altLang="ko-KR" baseline="30000" dirty="0"/>
              <a:t>T</a:t>
            </a:r>
            <a:r>
              <a:rPr lang="ko-KR" altLang="en-US" dirty="0"/>
              <a:t>는 </a:t>
            </a:r>
            <a:r>
              <a:rPr lang="ko-KR" altLang="en-US" dirty="0" err="1"/>
              <a:t>부류별</a:t>
            </a:r>
            <a:r>
              <a:rPr lang="ko-KR" altLang="en-US" dirty="0"/>
              <a:t> 발생 확률을 제공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991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12.1.2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요소 분류기의 다양성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179512" y="908720"/>
                <a:ext cx="8784976" cy="5688632"/>
              </a:xfrm>
            </p:spPr>
            <p:txBody>
              <a:bodyPr/>
              <a:lstStyle/>
              <a:p>
                <a:r>
                  <a:rPr lang="ko-KR" altLang="en-US" dirty="0"/>
                  <a:t>다양성의 중요성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틀리는 샘플이 다를수록 다양하다고 말함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요소 분류기가 비슷하면 앙상블 효과가 적음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극단적으로 모두 같다면 효과 전무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다양성 척도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식 </a:t>
                </a:r>
                <a:r>
                  <a:rPr lang="en-US" altLang="ko-KR" dirty="0"/>
                  <a:t>(12.1)</a:t>
                </a:r>
                <a:r>
                  <a:rPr lang="ko-KR" altLang="en-US" dirty="0"/>
                  <a:t>은 여러 척도 중 하나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dirty="0"/>
                  <a:t>은 샘플의 개수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ko-KR" altLang="en-US" dirty="0"/>
                  <a:t>는 분류기의 개수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ko-KR" altLang="en-US" dirty="0"/>
                  <a:t>번째 샘플을 맞춘 분류기의 개수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79512" y="908720"/>
                <a:ext cx="8784976" cy="5688632"/>
              </a:xfrm>
              <a:blipFill rotWithShape="1">
                <a:blip r:embed="rId4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6921202" cy="103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80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12.1.2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요소 분류기의 다양성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7245951" cy="5607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64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12.1.2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요소 분류기의 다양성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ko-KR" altLang="en-US" dirty="0"/>
              <a:t>요소 분류기를 만드는 방법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재샘플링</a:t>
            </a:r>
            <a:r>
              <a:rPr lang="en-US" altLang="ko-KR" baseline="30000" dirty="0"/>
              <a:t>resampling</a:t>
            </a:r>
            <a:r>
              <a:rPr lang="ko-KR" altLang="en-US" baseline="30000" dirty="0"/>
              <a:t>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훈련집합에서 일정 비율을 임의로 선택하는 일을 여러 번 반복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배깅과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r>
              <a:rPr lang="en-US" altLang="ko-KR" dirty="0"/>
              <a:t>(12.2</a:t>
            </a:r>
            <a:r>
              <a:rPr lang="ko-KR" altLang="en-US" dirty="0"/>
              <a:t>절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부분 공간</a:t>
            </a:r>
            <a:r>
              <a:rPr lang="en-US" altLang="ko-KR" baseline="30000" dirty="0"/>
              <a:t>subspace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원래 특징 공간에서 일부를 임의로 선택하는 일을 여러 번 반복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랜덤 </a:t>
            </a:r>
            <a:r>
              <a:rPr lang="ko-KR" altLang="en-US" dirty="0" err="1"/>
              <a:t>포리스트</a:t>
            </a:r>
            <a:r>
              <a:rPr lang="en-US" altLang="ko-KR" dirty="0"/>
              <a:t>(12.3</a:t>
            </a:r>
            <a:r>
              <a:rPr lang="ko-KR" altLang="en-US" dirty="0"/>
              <a:t>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68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8640960" cy="548680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12.2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재샘플링</a:t>
            </a:r>
            <a:r>
              <a:rPr lang="en-US" altLang="ko-KR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resampling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기법</a:t>
            </a:r>
            <a:endParaRPr lang="ko-KR" altLang="en-US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/>
          <a:p>
            <a:r>
              <a:rPr lang="en-US" altLang="ko-KR" dirty="0"/>
              <a:t>12.2.1 </a:t>
            </a:r>
            <a:r>
              <a:rPr lang="ko-KR" altLang="en-US" dirty="0" err="1"/>
              <a:t>배깅</a:t>
            </a:r>
            <a:endParaRPr lang="en-US" altLang="ko-KR" dirty="0"/>
          </a:p>
          <a:p>
            <a:r>
              <a:rPr lang="en-US" altLang="ko-KR" dirty="0"/>
              <a:t>12.2.2 </a:t>
            </a:r>
            <a:r>
              <a:rPr lang="ko-KR" altLang="en-US" dirty="0" err="1"/>
              <a:t>부스팅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59183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14057</TotalTime>
  <Words>2088</Words>
  <Application>Microsoft Office PowerPoint</Application>
  <PresentationFormat>화면 슬라이드 쇼(4:3)</PresentationFormat>
  <Paragraphs>580</Paragraphs>
  <Slides>56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56</vt:i4>
      </vt:variant>
    </vt:vector>
  </HeadingPairs>
  <TitlesOfParts>
    <vt:vector size="70" baseType="lpstr">
      <vt:lpstr>Wingdings</vt:lpstr>
      <vt:lpstr>맑은 고딕</vt:lpstr>
      <vt:lpstr>Arial</vt:lpstr>
      <vt:lpstr>Cambria Math</vt:lpstr>
      <vt:lpstr>아리따M</vt:lpstr>
      <vt:lpstr>나눔손글씨 펜</vt:lpstr>
      <vt:lpstr>Monotype Sorts</vt:lpstr>
      <vt:lpstr>Times New Roman</vt:lpstr>
      <vt:lpstr>Tahoma</vt:lpstr>
      <vt:lpstr>HY견고딕</vt:lpstr>
      <vt:lpstr>1_Office 테마</vt:lpstr>
      <vt:lpstr>Document</vt:lpstr>
      <vt:lpstr>Visio</vt:lpstr>
      <vt:lpstr>Equation</vt:lpstr>
      <vt:lpstr>12. 앙상블 방법</vt:lpstr>
      <vt:lpstr>PREVIEW</vt:lpstr>
      <vt:lpstr>PowerPoint 프레젠테이션</vt:lpstr>
      <vt:lpstr>12.1 동기와 원리</vt:lpstr>
      <vt:lpstr>12.1.1 앙상블을 사용하는 이유</vt:lpstr>
      <vt:lpstr>12.1.2 요소 분류기의 다양성</vt:lpstr>
      <vt:lpstr>12.1.2 요소 분류기의 다양성</vt:lpstr>
      <vt:lpstr>12.1.2 요소 분류기의 다양성</vt:lpstr>
      <vt:lpstr>12.2 재샘플링resampling 기법</vt:lpstr>
      <vt:lpstr>12.2.1 배깅bagging</vt:lpstr>
      <vt:lpstr>12.2.2 부스팅boosting</vt:lpstr>
      <vt:lpstr>12.2.2 부스팅</vt:lpstr>
      <vt:lpstr>12.2.2 부스팅</vt:lpstr>
      <vt:lpstr>12.3 결정 트리와 랜덤 포리스트 </vt:lpstr>
      <vt:lpstr>12.3 결정 트리와 랜덤 포리스트 </vt:lpstr>
      <vt:lpstr>12.3.1 결정 트리decision tree </vt:lpstr>
      <vt:lpstr>Training Dataset</vt:lpstr>
      <vt:lpstr>Output: A Decision Tree for “buys_computer”</vt:lpstr>
      <vt:lpstr>추출된 Rule들</vt:lpstr>
      <vt:lpstr>Example of a Decision Tree</vt:lpstr>
      <vt:lpstr>Another Example of Decision Tree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Decision Tree Induction</vt:lpstr>
      <vt:lpstr>Tree Induction</vt:lpstr>
      <vt:lpstr>Tree Induction</vt:lpstr>
      <vt:lpstr>How to Specify Test Condition?</vt:lpstr>
      <vt:lpstr>Splitting Based on Nominal Attributes</vt:lpstr>
      <vt:lpstr>Splitting Based on Continuous Attributes</vt:lpstr>
      <vt:lpstr>Splitting Based on Continuous Attributes</vt:lpstr>
      <vt:lpstr>Tree Induction</vt:lpstr>
      <vt:lpstr>How to determine the Best Split</vt:lpstr>
      <vt:lpstr>How to determine the Best Split</vt:lpstr>
      <vt:lpstr>Measures of Node Impurity</vt:lpstr>
      <vt:lpstr>Test attribute를 선택하는 기준</vt:lpstr>
      <vt:lpstr>Entropy (엔트로피)</vt:lpstr>
      <vt:lpstr>엔트로피</vt:lpstr>
      <vt:lpstr>Entropy의 의미 - Binary label 케이스</vt:lpstr>
      <vt:lpstr>PowerPoint 프레젠테이션</vt:lpstr>
      <vt:lpstr>PowerPoint 프레젠테이션</vt:lpstr>
      <vt:lpstr>Entropy의 의미= 불순도 (Impurity)</vt:lpstr>
      <vt:lpstr>Information Gain</vt:lpstr>
      <vt:lpstr>Information Gain의 활용</vt:lpstr>
      <vt:lpstr>Examples for computing Entropy</vt:lpstr>
      <vt:lpstr>어느 변수가 더 좋을까요?</vt:lpstr>
      <vt:lpstr>Gain Ratio </vt:lpstr>
      <vt:lpstr>Tree Induction</vt:lpstr>
      <vt:lpstr>Decision Tree Algorithm</vt:lpstr>
      <vt:lpstr>12.3.2 랜덤 포리스트random forest</vt:lpstr>
      <vt:lpstr>12.3.2 랜덤 포리스트</vt:lpstr>
      <vt:lpstr>12.3.2 랜덤 포리스트</vt:lpstr>
      <vt:lpstr>12.4 앙상블 결합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LeeJu Hong</cp:lastModifiedBy>
  <cp:revision>1104</cp:revision>
  <cp:lastPrinted>2018-02-28T07:09:12Z</cp:lastPrinted>
  <dcterms:created xsi:type="dcterms:W3CDTF">2006-10-05T04:04:58Z</dcterms:created>
  <dcterms:modified xsi:type="dcterms:W3CDTF">2021-02-19T01:35:20Z</dcterms:modified>
</cp:coreProperties>
</file>