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9" r:id="rId6"/>
    <p:sldId id="266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Courier New" pitchFamily="49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7" autoAdjust="0"/>
    <p:restoredTop sz="84579" autoAdjust="0"/>
  </p:normalViewPr>
  <p:slideViewPr>
    <p:cSldViewPr>
      <p:cViewPr varScale="1">
        <p:scale>
          <a:sx n="106" d="100"/>
          <a:sy n="106" d="100"/>
        </p:scale>
        <p:origin x="1434" y="102"/>
      </p:cViewPr>
      <p:guideLst>
        <p:guide orient="horz" pos="32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962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굴림" pitchFamily="50" charset="-127"/>
              </a:defRPr>
            </a:lvl1pPr>
          </a:lstStyle>
          <a:p>
            <a:fld id="{B922B25C-8545-4C92-9039-A015D7236CE0}" type="datetimeFigureOut">
              <a:rPr lang="ko-KR" altLang="en-US"/>
              <a:pPr/>
              <a:t>2021-02-19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굴림" pitchFamily="50" charset="-127"/>
              </a:defRPr>
            </a:lvl1pPr>
          </a:lstStyle>
          <a:p>
            <a:fld id="{4647590A-8C8E-4446-87CD-232FE499DC1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401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1004279-1C5D-4E43-A095-14162E10F2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A3827EF-5237-4DC3-96E3-25E64CC3E1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805917E-1C38-444C-A340-404E283746C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CF8BE8-EAE2-4AEB-8160-1ADAB0B84072}" type="datetime1">
              <a:rPr lang="ko-KR" altLang="en-US" smtClean="0"/>
              <a:pPr/>
              <a:t>2021-02-19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67982-FC63-4153-8B4E-B146F2598E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DD6B6D0-1406-4325-94FE-C40128D384F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A688DD1D-4724-4D10-AFDE-D2EFE1800B6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0EAD88F-D761-4D8B-A98B-FCF214FBE9F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DAC6739-36E4-46E6-92E0-B16C2B4AF0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E00E47C9-1620-4F03-B8F5-C2208D84AEA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DC25B2A0-D156-480F-AA2B-5800755FB22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920A2FFF-1736-43B0-B837-D617387690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079" y="6454563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CSE4315(2021-1)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8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E067982-FC63-4153-8B4E-B146F2598EA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uhong@inha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3672" y="2571744"/>
            <a:ext cx="8101042" cy="677863"/>
          </a:xfrm>
        </p:spPr>
        <p:txBody>
          <a:bodyPr/>
          <a:lstStyle/>
          <a:p>
            <a:pPr algn="ctr" eaLnBrk="1" hangingPunct="1"/>
            <a:r>
              <a:rPr lang="en-US" altLang="ko-KR" sz="2800" i="1" dirty="0">
                <a:latin typeface="Georgia" pitchFamily="18" charset="0"/>
              </a:rPr>
              <a:t>CSE4315: </a:t>
            </a:r>
            <a:r>
              <a:rPr lang="ko-KR" altLang="en-US" sz="2800" dirty="0">
                <a:latin typeface="+mj-ea"/>
              </a:rPr>
              <a:t>기계</a:t>
            </a:r>
            <a:r>
              <a:rPr lang="en-US" altLang="ko-KR" sz="2800" dirty="0">
                <a:latin typeface="+mj-ea"/>
              </a:rPr>
              <a:t> </a:t>
            </a:r>
            <a:r>
              <a:rPr lang="ko-KR" altLang="en-US" sz="2800" dirty="0">
                <a:latin typeface="+mj-ea"/>
              </a:rPr>
              <a:t>학습</a:t>
            </a:r>
            <a:r>
              <a:rPr lang="en-US" altLang="ko-KR" sz="2800" i="1" dirty="0">
                <a:latin typeface="Georgia" pitchFamily="18" charset="0"/>
              </a:rPr>
              <a:t> (2021)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fld id="{052E2814-3811-4172-906C-5EA5309A3569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ko-KR" altLang="ko-KR" sz="2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/>
          <a:lstStyle/>
          <a:p>
            <a:r>
              <a:rPr lang="en-US" altLang="ko-KR" dirty="0"/>
              <a:t>Machine Learning</a:t>
            </a:r>
          </a:p>
          <a:p>
            <a:r>
              <a:rPr lang="en-US" altLang="ko-KR" dirty="0"/>
              <a:t>Ju-Hong Lee, Data</a:t>
            </a:r>
            <a:r>
              <a:rPr lang="ko-KR" altLang="en-US" dirty="0"/>
              <a:t> </a:t>
            </a:r>
            <a:r>
              <a:rPr lang="en-US" altLang="ko-KR" dirty="0"/>
              <a:t>Science</a:t>
            </a:r>
            <a:r>
              <a:rPr lang="ko-KR" altLang="en-US" dirty="0"/>
              <a:t> </a:t>
            </a:r>
            <a:r>
              <a:rPr lang="en-US" altLang="ko-KR" dirty="0"/>
              <a:t>Lab</a:t>
            </a:r>
          </a:p>
          <a:p>
            <a:r>
              <a:rPr lang="en-US" altLang="ko-KR" dirty="0"/>
              <a:t>Dept. of Computer Science, </a:t>
            </a:r>
            <a:r>
              <a:rPr lang="en-US" altLang="ko-KR" dirty="0" err="1"/>
              <a:t>Inha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055" y="917177"/>
            <a:ext cx="8229600" cy="5073650"/>
          </a:xfrm>
        </p:spPr>
        <p:txBody>
          <a:bodyPr/>
          <a:lstStyle/>
          <a:p>
            <a:r>
              <a:rPr lang="en-US" altLang="ko-KR" dirty="0"/>
              <a:t>Professor</a:t>
            </a:r>
          </a:p>
          <a:p>
            <a:pPr lvl="1"/>
            <a:r>
              <a:rPr lang="en-US" altLang="ko-KR" dirty="0"/>
              <a:t>Ju-Hong Lee, </a:t>
            </a:r>
          </a:p>
          <a:p>
            <a:pPr lvl="2"/>
            <a:r>
              <a:rPr lang="en-US" altLang="ko-KR" dirty="0"/>
              <a:t>Data Science Lab, Dept</a:t>
            </a:r>
            <a:r>
              <a:rPr lang="ko-KR" altLang="en-US" dirty="0"/>
              <a:t> </a:t>
            </a:r>
            <a:r>
              <a:rPr lang="en-US" altLang="ko-KR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Science</a:t>
            </a:r>
          </a:p>
          <a:p>
            <a:pPr lvl="1"/>
            <a:r>
              <a:rPr lang="en-US" altLang="ko-KR" dirty="0"/>
              <a:t>Interested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Machine Learning, Deep Learning, Data</a:t>
            </a:r>
            <a:r>
              <a:rPr lang="ko-KR" altLang="en-US" dirty="0"/>
              <a:t> </a:t>
            </a:r>
            <a:r>
              <a:rPr lang="en-US" altLang="ko-KR" dirty="0"/>
              <a:t>Mining</a:t>
            </a:r>
          </a:p>
          <a:p>
            <a:pPr lvl="2"/>
            <a:r>
              <a:rPr lang="en-US" altLang="ko-KR" dirty="0"/>
              <a:t>Quantitative Financial Investment, </a:t>
            </a:r>
          </a:p>
          <a:p>
            <a:pPr lvl="3"/>
            <a:r>
              <a:rPr lang="en-US" altLang="ko-KR" dirty="0"/>
              <a:t>Financial Asset Management</a:t>
            </a:r>
          </a:p>
          <a:p>
            <a:pPr lvl="3"/>
            <a:r>
              <a:rPr lang="en-US" altLang="ko-KR" dirty="0"/>
              <a:t>Market Forecasting, Uncertainty Estimation</a:t>
            </a:r>
          </a:p>
          <a:p>
            <a:pPr lvl="3"/>
            <a:r>
              <a:rPr lang="en-US" altLang="ko-KR" dirty="0"/>
              <a:t>Index Tracking Portfolio (making ETF), </a:t>
            </a:r>
            <a:r>
              <a:rPr lang="en-US" altLang="ko-KR" dirty="0" err="1"/>
              <a:t>RoboAdvisor</a:t>
            </a:r>
            <a:r>
              <a:rPr lang="en-US" altLang="ko-KR" dirty="0"/>
              <a:t>, Arbitrage Trading System.</a:t>
            </a:r>
          </a:p>
          <a:p>
            <a:pPr lvl="1"/>
            <a:r>
              <a:rPr lang="en-US" altLang="ko-KR" dirty="0"/>
              <a:t>Hi-Tech, #1406, </a:t>
            </a:r>
            <a:r>
              <a:rPr lang="en-US" altLang="ko-KR" dirty="0">
                <a:hlinkClick r:id="rId2"/>
              </a:rPr>
              <a:t>juhong@inha.ac.kr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86558-1A28-4825-9346-51EA8ABF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734A3-7374-46BD-9339-06E728E4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일반수학</a:t>
            </a:r>
            <a:r>
              <a:rPr lang="en-US" altLang="ko-KR" dirty="0"/>
              <a:t>, </a:t>
            </a:r>
            <a:r>
              <a:rPr lang="ko-KR" altLang="en-US" dirty="0"/>
              <a:t>미적분학</a:t>
            </a:r>
            <a:endParaRPr lang="en-US" altLang="ko-KR" dirty="0"/>
          </a:p>
          <a:p>
            <a:r>
              <a:rPr lang="ko-KR" altLang="en-US" dirty="0"/>
              <a:t>선형대수학</a:t>
            </a:r>
            <a:endParaRPr lang="en-US" altLang="ko-KR" dirty="0"/>
          </a:p>
          <a:p>
            <a:r>
              <a:rPr lang="ko-KR" altLang="en-US" dirty="0"/>
              <a:t>확률통계학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또는 </a:t>
            </a:r>
            <a:r>
              <a:rPr lang="en-US" altLang="ko-KR" dirty="0"/>
              <a:t>Python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2A1B64-7A1E-4957-BDA4-FAC728924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61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DED1-8BDA-4B10-A043-CF31B213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수업방법</a:t>
            </a:r>
            <a:r>
              <a:rPr lang="en-US" altLang="ko-KR" dirty="0"/>
              <a:t>, </a:t>
            </a:r>
            <a:r>
              <a:rPr lang="ko-KR" altLang="en-US" dirty="0" err="1"/>
              <a:t>수업분반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F938C-D2BE-4557-94B0-E139B562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, COVID19</a:t>
            </a:r>
          </a:p>
          <a:p>
            <a:pPr lvl="1"/>
            <a:r>
              <a:rPr lang="ko-KR" altLang="en-US" dirty="0"/>
              <a:t>동영상 온라인 강의를 기반으로 함</a:t>
            </a:r>
            <a:endParaRPr lang="en-US" altLang="ko-KR" dirty="0"/>
          </a:p>
          <a:p>
            <a:r>
              <a:rPr lang="ko-KR" altLang="en-US" dirty="0"/>
              <a:t>카톡 오픈채팅방 개설</a:t>
            </a:r>
            <a:endParaRPr lang="en-US" altLang="ko-KR" dirty="0"/>
          </a:p>
          <a:p>
            <a:r>
              <a:rPr lang="en-US" altLang="ko-KR" dirty="0"/>
              <a:t>Zoom</a:t>
            </a:r>
            <a:r>
              <a:rPr lang="ko-KR" altLang="en-US" dirty="0"/>
              <a:t>으로 온라인 복습 및 질의 응답 강의</a:t>
            </a:r>
            <a:endParaRPr lang="en-US" altLang="ko-KR" dirty="0"/>
          </a:p>
          <a:p>
            <a:pPr lvl="1"/>
            <a:r>
              <a:rPr lang="ko-KR" altLang="en-US" dirty="0"/>
              <a:t>카톡으로 일정에 대해서 안내 예정</a:t>
            </a:r>
            <a:endParaRPr lang="en-US" altLang="ko-KR" dirty="0"/>
          </a:p>
          <a:p>
            <a:r>
              <a:rPr lang="en-US" altLang="ko-KR" dirty="0"/>
              <a:t>Offline </a:t>
            </a:r>
            <a:r>
              <a:rPr lang="ko-KR" altLang="en-US" dirty="0" err="1"/>
              <a:t>강의시</a:t>
            </a:r>
            <a:r>
              <a:rPr lang="ko-KR" altLang="en-US" dirty="0"/>
              <a:t> 강의시간 및 강의실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분반</a:t>
            </a:r>
            <a:r>
              <a:rPr lang="en-US" altLang="ko-KR" dirty="0"/>
              <a:t>(CSE4315-001) </a:t>
            </a:r>
            <a:r>
              <a:rPr lang="ko-KR" altLang="en-US" dirty="0"/>
              <a:t>하</a:t>
            </a:r>
            <a:r>
              <a:rPr lang="en-US" altLang="ko-KR" dirty="0"/>
              <a:t>-120</a:t>
            </a:r>
          </a:p>
          <a:p>
            <a:pPr lvl="2"/>
            <a:r>
              <a:rPr lang="ko-KR" altLang="en-US" dirty="0"/>
              <a:t>월</a:t>
            </a:r>
            <a:r>
              <a:rPr lang="en-US" altLang="ko-KR" dirty="0"/>
              <a:t>4,5,6(AM10:30-AM11:50)</a:t>
            </a:r>
          </a:p>
          <a:p>
            <a:pPr lvl="2"/>
            <a:r>
              <a:rPr lang="ko-KR" altLang="en-US" dirty="0"/>
              <a:t>수</a:t>
            </a:r>
            <a:r>
              <a:rPr lang="en-US" altLang="ko-KR" dirty="0"/>
              <a:t>1,2,3(AM09:00-AM10:20)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분반</a:t>
            </a:r>
            <a:r>
              <a:rPr lang="en-US" altLang="ko-KR" dirty="0"/>
              <a:t>(CSE4315-002) </a:t>
            </a:r>
            <a:r>
              <a:rPr lang="ko-KR" altLang="en-US" dirty="0"/>
              <a:t>하</a:t>
            </a:r>
            <a:r>
              <a:rPr lang="en-US" altLang="ko-KR" dirty="0"/>
              <a:t>-120</a:t>
            </a:r>
          </a:p>
          <a:p>
            <a:pPr lvl="2"/>
            <a:r>
              <a:rPr lang="ko-KR" altLang="en-US" dirty="0"/>
              <a:t>월</a:t>
            </a:r>
            <a:r>
              <a:rPr lang="en-US" altLang="ko-KR" dirty="0"/>
              <a:t>13,14,15(PM03:00-PM04:20</a:t>
            </a:r>
          </a:p>
          <a:p>
            <a:pPr lvl="2"/>
            <a:r>
              <a:rPr lang="ko-KR" altLang="en-US" dirty="0"/>
              <a:t>수</a:t>
            </a:r>
            <a:r>
              <a:rPr lang="en-US" altLang="ko-KR" dirty="0"/>
              <a:t>13,14,15(PM03:00-PM04:20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B0990-8FD3-4262-AEA3-CE3272867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60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Topics</a:t>
            </a:r>
          </a:p>
          <a:p>
            <a:pPr lvl="1"/>
            <a:r>
              <a:rPr lang="ko-KR" altLang="en-US" sz="2000" dirty="0"/>
              <a:t>기계학습 소개</a:t>
            </a:r>
            <a:endParaRPr lang="en-US" sz="2000" dirty="0"/>
          </a:p>
          <a:p>
            <a:pPr lvl="1"/>
            <a:r>
              <a:rPr lang="ko-KR" altLang="en-US" sz="2000" dirty="0"/>
              <a:t>기계학습을 위한 수학</a:t>
            </a:r>
            <a:endParaRPr lang="en-US" altLang="ko-KR" sz="2000" dirty="0"/>
          </a:p>
          <a:p>
            <a:pPr lvl="1"/>
            <a:r>
              <a:rPr lang="ko-KR" altLang="en-US" sz="2000" dirty="0"/>
              <a:t>다층 </a:t>
            </a:r>
            <a:r>
              <a:rPr lang="ko-KR" altLang="en-US" sz="2000" dirty="0" err="1"/>
              <a:t>퍼셉트론</a:t>
            </a:r>
            <a:endParaRPr lang="en-US" altLang="ko-KR" sz="2000" dirty="0"/>
          </a:p>
          <a:p>
            <a:pPr lvl="1"/>
            <a:r>
              <a:rPr lang="ko-KR" altLang="en-US" sz="2000" dirty="0"/>
              <a:t>딥러닝 기초</a:t>
            </a:r>
            <a:endParaRPr lang="en-US" altLang="ko-KR" sz="2000" dirty="0"/>
          </a:p>
          <a:p>
            <a:pPr lvl="1"/>
            <a:r>
              <a:rPr lang="ko-KR" altLang="en-US" sz="2000" dirty="0"/>
              <a:t>딥러닝 최적화</a:t>
            </a:r>
            <a:endParaRPr lang="en-US" altLang="ko-KR" sz="2000" dirty="0"/>
          </a:p>
          <a:p>
            <a:pPr lvl="1"/>
            <a:r>
              <a:rPr lang="ko-KR" altLang="en-US" sz="2000" dirty="0"/>
              <a:t>비지도 학습</a:t>
            </a:r>
            <a:endParaRPr lang="en-US" sz="2000" dirty="0"/>
          </a:p>
          <a:p>
            <a:pPr lvl="1"/>
            <a:r>
              <a:rPr lang="ko-KR" altLang="en-US" sz="2000" dirty="0" err="1"/>
              <a:t>준지도</a:t>
            </a:r>
            <a:r>
              <a:rPr lang="ko-KR" altLang="en-US" sz="2000" dirty="0"/>
              <a:t> 학습과 전이 학습</a:t>
            </a:r>
            <a:endParaRPr lang="en-US" sz="2000" dirty="0"/>
          </a:p>
          <a:p>
            <a:pPr lvl="1"/>
            <a:r>
              <a:rPr lang="ko-KR" altLang="en-US" sz="2000" dirty="0"/>
              <a:t>순환 신경망</a:t>
            </a:r>
            <a:endParaRPr lang="en-US" sz="2000" dirty="0"/>
          </a:p>
          <a:p>
            <a:pPr lvl="1"/>
            <a:r>
              <a:rPr lang="ko-KR" altLang="en-US" sz="2000" dirty="0"/>
              <a:t>강화학습</a:t>
            </a:r>
            <a:endParaRPr lang="en-US" sz="2000" dirty="0"/>
          </a:p>
          <a:p>
            <a:pPr lvl="1"/>
            <a:r>
              <a:rPr lang="ko-KR" altLang="en-US" sz="2000" dirty="0"/>
              <a:t>확률 </a:t>
            </a:r>
            <a:r>
              <a:rPr lang="ko-KR" altLang="en-US" sz="2000" dirty="0" err="1"/>
              <a:t>그래피컬</a:t>
            </a:r>
            <a:r>
              <a:rPr lang="ko-KR" altLang="en-US" sz="2000" dirty="0"/>
              <a:t> 모델</a:t>
            </a:r>
            <a:endParaRPr lang="en-US" sz="2000" dirty="0"/>
          </a:p>
          <a:p>
            <a:pPr lvl="1"/>
            <a:r>
              <a:rPr lang="ko-KR" altLang="en-US" sz="2000" dirty="0"/>
              <a:t>커널 기법</a:t>
            </a:r>
            <a:endParaRPr lang="en-US" altLang="ko-KR" sz="2000" dirty="0"/>
          </a:p>
          <a:p>
            <a:pPr lvl="1"/>
            <a:r>
              <a:rPr lang="ko-KR" altLang="en-US" sz="2000" dirty="0"/>
              <a:t>앙상블 방법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C3F2-9F04-4221-ABFC-6A0DECBD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FD472-A077-40B8-855E-BF04CD69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1.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1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ko-KR" altLang="en-US" dirty="0"/>
              <a:t>를 사용한 분류 과제</a:t>
            </a:r>
            <a:endParaRPr lang="en-US" altLang="ko-KR" dirty="0"/>
          </a:p>
          <a:p>
            <a:pPr lvl="1"/>
            <a:r>
              <a:rPr lang="en-US" altLang="ko-KR" dirty="0"/>
              <a:t>Wine Classifier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과제</a:t>
            </a:r>
            <a:r>
              <a:rPr lang="en-US" altLang="ko-KR"/>
              <a:t>2. </a:t>
            </a:r>
            <a:r>
              <a:rPr lang="ko-KR" altLang="en-US" dirty="0"/>
              <a:t>강화학습</a:t>
            </a:r>
            <a:endParaRPr lang="en-US" altLang="ko-KR" dirty="0"/>
          </a:p>
          <a:p>
            <a:pPr lvl="1"/>
            <a:r>
              <a:rPr lang="en-US" altLang="ko-KR" dirty="0"/>
              <a:t>Monte</a:t>
            </a:r>
            <a:r>
              <a:rPr lang="ko-KR" altLang="en-US" dirty="0"/>
              <a:t> </a:t>
            </a:r>
            <a:r>
              <a:rPr lang="en-US" altLang="ko-KR" dirty="0"/>
              <a:t>Carlo Method</a:t>
            </a:r>
          </a:p>
          <a:p>
            <a:pPr lvl="1"/>
            <a:r>
              <a:rPr lang="en-US" altLang="ko-KR" dirty="0" err="1"/>
              <a:t>BlackJack</a:t>
            </a:r>
            <a:r>
              <a:rPr lang="en-US" altLang="ko-KR" dirty="0"/>
              <a:t> Game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64C72-B774-4E12-A77E-60FB2ECEB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448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Home </a:t>
            </a:r>
            <a:r>
              <a:rPr lang="en-US" altLang="ko-KR" dirty="0"/>
              <a:t>works : 30%</a:t>
            </a:r>
          </a:p>
          <a:p>
            <a:endParaRPr lang="en-US" altLang="ko-KR" dirty="0"/>
          </a:p>
          <a:p>
            <a:r>
              <a:rPr lang="en-US" altLang="ko-KR" dirty="0"/>
              <a:t>Exams(</a:t>
            </a:r>
            <a:r>
              <a:rPr lang="en-US" altLang="ko-KR" dirty="0" err="1"/>
              <a:t>Middle+Final</a:t>
            </a:r>
            <a:r>
              <a:rPr lang="en-US" altLang="ko-KR" dirty="0"/>
              <a:t>) : 30+30%</a:t>
            </a:r>
          </a:p>
          <a:p>
            <a:endParaRPr lang="en-US" altLang="ko-KR" dirty="0"/>
          </a:p>
          <a:p>
            <a:r>
              <a:rPr lang="en-US" altLang="ko-KR" dirty="0"/>
              <a:t>Class participation : 10% (</a:t>
            </a:r>
            <a:r>
              <a:rPr lang="ko-KR" altLang="en-US" dirty="0"/>
              <a:t>출석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3466728" cy="4608735"/>
          </a:xfrm>
        </p:spPr>
        <p:txBody>
          <a:bodyPr/>
          <a:lstStyle/>
          <a:p>
            <a:r>
              <a:rPr lang="en-US" altLang="ko-KR" dirty="0"/>
              <a:t>Machine Learning </a:t>
            </a:r>
            <a:r>
              <a:rPr lang="ko-KR" altLang="en-US" dirty="0"/>
              <a:t>기계학습</a:t>
            </a:r>
            <a:endParaRPr lang="en-US" altLang="ko-KR" dirty="0"/>
          </a:p>
          <a:p>
            <a:pPr lvl="1"/>
            <a:r>
              <a:rPr lang="ko-KR" altLang="en-US" dirty="0" err="1"/>
              <a:t>오일석</a:t>
            </a:r>
            <a:endParaRPr lang="en-US" altLang="ko-KR" dirty="0"/>
          </a:p>
          <a:p>
            <a:pPr lvl="1"/>
            <a:r>
              <a:rPr lang="ko-KR" altLang="en-US" dirty="0" err="1"/>
              <a:t>한빛아카데미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9D7A40-7882-44D6-A680-5D3BCF59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3789933" cy="473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참고서적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A877C2E-D5B7-4890-85DA-DEB2DCAB412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3682752" cy="5073650"/>
          </a:xfrm>
        </p:spPr>
        <p:txBody>
          <a:bodyPr/>
          <a:lstStyle/>
          <a:p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r>
              <a:rPr lang="en-US" altLang="ko-KR" dirty="0"/>
              <a:t>Hands-on Machine Learning with Scikit-Learn &amp; TensorFlow</a:t>
            </a:r>
          </a:p>
          <a:p>
            <a:pPr lvl="1"/>
            <a:r>
              <a:rPr lang="ko-KR" altLang="en-US" dirty="0" err="1"/>
              <a:t>오렐리앙</a:t>
            </a:r>
            <a:r>
              <a:rPr lang="en-US" altLang="ko-KR" dirty="0"/>
              <a:t> </a:t>
            </a:r>
            <a:r>
              <a:rPr lang="ko-KR" altLang="en-US" dirty="0" err="1"/>
              <a:t>제롱</a:t>
            </a:r>
            <a:endParaRPr lang="en-US" altLang="ko-KR" dirty="0"/>
          </a:p>
          <a:p>
            <a:pPr lvl="1"/>
            <a:r>
              <a:rPr lang="ko-KR" altLang="en-US" dirty="0" err="1"/>
              <a:t>한빛미디어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11175A-799C-420B-A7D8-FBB08198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91344"/>
            <a:ext cx="436245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CH02</Template>
  <TotalTime>7975</TotalTime>
  <Words>268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맑은 고딕</vt:lpstr>
      <vt:lpstr>Arial</vt:lpstr>
      <vt:lpstr>Book Antiqua</vt:lpstr>
      <vt:lpstr>Courier New</vt:lpstr>
      <vt:lpstr>Garamond</vt:lpstr>
      <vt:lpstr>Georgia</vt:lpstr>
      <vt:lpstr>Times New Roman</vt:lpstr>
      <vt:lpstr>mine</vt:lpstr>
      <vt:lpstr>CSE4315: 기계 학습 (2021)</vt:lpstr>
      <vt:lpstr>Introduction</vt:lpstr>
      <vt:lpstr>Prerequisite</vt:lpstr>
      <vt:lpstr>2021년 1학기 수업방법, 수업분반, 시간</vt:lpstr>
      <vt:lpstr>Lectures</vt:lpstr>
      <vt:lpstr>실습과제</vt:lpstr>
      <vt:lpstr>Evaluation</vt:lpstr>
      <vt:lpstr>Text Book</vt:lpstr>
      <vt:lpstr>참고서적 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[유닉스강의]SYLLABUS</dc:title>
  <dc:creator>sjw</dc:creator>
  <cp:lastModifiedBy>LeeJu Hong</cp:lastModifiedBy>
  <cp:revision>342</cp:revision>
  <dcterms:created xsi:type="dcterms:W3CDTF">2003-09-04T07:58:09Z</dcterms:created>
  <dcterms:modified xsi:type="dcterms:W3CDTF">2021-02-19T02:07:39Z</dcterms:modified>
</cp:coreProperties>
</file>