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0" r:id="rId4"/>
    <p:sldId id="259" r:id="rId5"/>
    <p:sldId id="261" r:id="rId6"/>
    <p:sldId id="287" r:id="rId7"/>
    <p:sldId id="262" r:id="rId8"/>
    <p:sldId id="288" r:id="rId9"/>
    <p:sldId id="266" r:id="rId10"/>
    <p:sldId id="267" r:id="rId11"/>
    <p:sldId id="268" r:id="rId12"/>
    <p:sldId id="263" r:id="rId13"/>
    <p:sldId id="272" r:id="rId14"/>
    <p:sldId id="270" r:id="rId15"/>
    <p:sldId id="271" r:id="rId16"/>
    <p:sldId id="273" r:id="rId17"/>
    <p:sldId id="274" r:id="rId18"/>
    <p:sldId id="290" r:id="rId19"/>
    <p:sldId id="275" r:id="rId20"/>
    <p:sldId id="291" r:id="rId21"/>
    <p:sldId id="289" r:id="rId22"/>
    <p:sldId id="293" r:id="rId23"/>
    <p:sldId id="295" r:id="rId24"/>
    <p:sldId id="294" r:id="rId25"/>
    <p:sldId id="297" r:id="rId26"/>
    <p:sldId id="296" r:id="rId27"/>
    <p:sldId id="298" r:id="rId28"/>
    <p:sldId id="302" r:id="rId29"/>
    <p:sldId id="301" r:id="rId30"/>
    <p:sldId id="299" r:id="rId31"/>
    <p:sldId id="304" r:id="rId32"/>
    <p:sldId id="305" r:id="rId33"/>
    <p:sldId id="303" r:id="rId34"/>
    <p:sldId id="306" r:id="rId35"/>
    <p:sldId id="307" r:id="rId36"/>
    <p:sldId id="308" r:id="rId37"/>
    <p:sldId id="309" r:id="rId38"/>
    <p:sldId id="310" r:id="rId39"/>
    <p:sldId id="31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5652-DC1D-4491-BBFB-22A2B75DD93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AF2A-A324-4970-836D-FA63E883E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4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2AF2A-A324-4970-836D-FA63E883EE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EFEB1-5129-4057-92EF-8C496CD88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2C27-5101-4E5F-AC9F-B3E55BD94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48D7-0F83-45F3-9D2E-B62BD1C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219F7-BC3B-46E7-BC41-BB1819C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4904D-C17B-4D64-B608-3316CEE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426C0-3C13-4C1A-AA95-CB825CDB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7E5F0-EE72-451D-9425-95EF09A4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67D5D-832C-4210-A01E-970BEF2D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CBCB1-F42C-4CBD-80A8-3C0F28BC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2F72C-B464-41AC-A77C-9D57EAA7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C8D74-E41C-4277-9B9F-9F8D38B5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888E4-D5A5-428C-AC40-0D722070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420DA-3EFF-469C-9EB0-428ED722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96AFE-E146-4AAA-92D9-4CDB9C5F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498F8-66FB-459F-92B5-BB82EDC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3A66-CEE2-4EFE-823B-845DA6C0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6F4D9-38A3-4CD2-9197-7E803F4D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3610D-4DC9-4CAA-9313-1D44F85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87AF9-0C0A-4BC1-AA57-E42EE2BC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2B759-34B0-4CF2-BCE1-05CC1046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2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7C594-7093-431D-BCA1-B5A2712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A45A8-3E7F-4925-92CB-56169C1D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FF35C-3E40-440B-BA7D-3E6BBB51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0E9FD-F320-42CC-97A8-D9D07E28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2FAA3-A628-4ED0-B86A-EFC09D96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A58C-DFEF-47F0-8860-F0D3F82E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DA1BE-C98D-4673-B574-B4843C3A8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E2522-FF63-4146-B996-3E0E43F5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54FE6-3A2A-45D4-A8A9-6508120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4DACC-652A-4518-BD08-C50DEB4F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7831-CAC1-4E1D-B63D-E5485106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EAE9-8415-4A7E-86F3-BAE720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D0B02-157F-4F30-9312-B65D1A4F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27DD3-7809-408E-A7B7-D997755E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C67C4-545A-4CC1-9750-EEAB6D7C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CC60D-80DB-433D-B5E8-1D1930D04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40328-2952-4CB6-90A5-839CB5C6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97EFA0-C8D9-4EDF-ABF1-DB90C7AE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8FA4BB-C6BA-457E-9D18-1683F3B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BAA53-552D-4F52-8461-9FC25587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9C85C-0446-4A23-B2EA-992D5E6A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CF00B-9270-4FA4-B36D-467B6E15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7B275-03BD-46BF-8EB6-824D7D2D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39989-4380-4889-97BC-462A128D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F77F4-4B8C-4AF2-A2BD-4030E23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836EA-24E4-4629-BE71-F775A273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7A021-406F-4D8B-9887-1869A60C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BB73E-8800-4119-8F70-7D5C5889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D15FB-61DA-4AAA-99ED-504D6450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4A05FC-ED14-480E-B992-262BBEBA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DCCA9-0B7D-45D6-B8F3-E1C1D5DE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0D5BA-86CB-46F2-9267-38F458B7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6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3387-B0B3-4F67-AAD4-EA0EBC98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80770-8CA4-4BA3-8CB1-3CD99CE9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81A22-C6A5-4BDA-AF83-F1B7BFC56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AE77C-801B-4D66-BAA6-F2566FDC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657AB-2276-470A-9ED4-B9F69370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F01DF4-4434-4339-80C2-978154F3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380D33-DCBC-4BE8-B607-010031A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AAE4F-9CCE-4CAC-9A0E-CFE6569C7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CBC4F-4A27-4557-A746-A1C3E32F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9648-D161-40E6-89D0-B9705956559D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38C28-3F3F-428C-AF3A-4D3F544D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699C-21B5-4279-9F49-FFA4536A0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D3AB-18E9-416A-AA08-B472B93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" TargetMode="External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BEC6-6C05-4920-9556-10E62FBE9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Blackjack With </a:t>
            </a:r>
            <a:br>
              <a:rPr lang="en-US" altLang="ko-KR"/>
            </a:br>
            <a:r>
              <a:rPr lang="en-US" altLang="ko-KR"/>
              <a:t>Monte-Carlo Control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72E6C-49BB-4419-94B1-6C7D04770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7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3ED39-49B1-4078-BEEB-EE96D41C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Monte-Carlo Control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2E51F0-B2E2-4DA4-8E84-9771E9ACB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Monte-Carlo Control</a:t>
                </a:r>
                <a:r>
                  <a:rPr lang="ko-KR" altLang="en-US" dirty="0"/>
                  <a:t> 요약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매 에피소드가 끝날 때마다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방문한</a:t>
                </a:r>
                <a:r>
                  <a:rPr lang="en-US" altLang="ko-KR" dirty="0"/>
                  <a:t>(Visit)</a:t>
                </a:r>
                <a:r>
                  <a:rPr lang="ko-KR" altLang="en-US" dirty="0"/>
                  <a:t> 모든 </a:t>
                </a:r>
                <a:r>
                  <a:rPr lang="en-US" altLang="ko-KR" dirty="0"/>
                  <a:t>state s, action a</a:t>
                </a:r>
                <a:r>
                  <a:rPr lang="ko-KR" altLang="en-US" dirty="0"/>
                  <a:t>쌍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s,a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:pPr marL="1371600" lvl="2" indent="-457200">
                  <a:buAutoNum type="arabicPeriod"/>
                </a:pPr>
                <a:r>
                  <a:rPr lang="ko-KR" altLang="en-US" dirty="0"/>
                  <a:t>방문 횟수 </a:t>
                </a:r>
                <a:r>
                  <a:rPr lang="en-US" altLang="ko-KR" dirty="0"/>
                  <a:t>Counter</a:t>
                </a:r>
                <a:r>
                  <a:rPr lang="ko-KR" altLang="en-US" dirty="0"/>
                  <a:t> 증가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marL="1371600" lvl="2" indent="-457200">
                  <a:buAutoNum type="arabicPeriod"/>
                </a:pPr>
                <a:r>
                  <a:rPr lang="ko-KR" altLang="en-US" b="0" dirty="0"/>
                  <a:t>누적 </a:t>
                </a:r>
                <a:r>
                  <a:rPr lang="en-US" altLang="ko-KR" b="0" dirty="0"/>
                  <a:t>Return </a:t>
                </a:r>
                <a:r>
                  <a:rPr lang="ko-KR" altLang="en-US" b="0" dirty="0"/>
                  <a:t>증가 </a:t>
                </a:r>
                <a:r>
                  <a:rPr lang="en-US" altLang="ko-KR" b="0" dirty="0"/>
                  <a:t>: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1371600" lvl="2" indent="-457200">
                  <a:buAutoNum type="arabicPeriod"/>
                </a:pPr>
                <a:r>
                  <a:rPr lang="ko-KR" altLang="en-US" b="0" dirty="0"/>
                  <a:t>평균 </a:t>
                </a:r>
                <a:r>
                  <a:rPr lang="en-US" altLang="ko-KR" b="0" dirty="0"/>
                  <a:t>return</a:t>
                </a:r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계산하여 </a:t>
                </a:r>
                <a:r>
                  <a:rPr lang="en-US" altLang="ko-KR" b="0" dirty="0"/>
                  <a:t>Value function</a:t>
                </a:r>
                <a:r>
                  <a:rPr lang="ko-KR" altLang="en-US" b="0" dirty="0"/>
                  <a:t>으로 사용 </a:t>
                </a:r>
                <a:r>
                  <a:rPr lang="en-US" altLang="ko-KR" b="0" dirty="0"/>
                  <a:t>: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2E51F0-B2E2-4DA4-8E84-9771E9ACB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9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FF18C-34E8-4E42-AF03-79583AE9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Incremental mean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AEDE9F-26A1-467D-AAB0-C1318C64C7E1}"/>
              </a:ext>
            </a:extLst>
          </p:cNvPr>
          <p:cNvGrpSpPr/>
          <p:nvPr/>
        </p:nvGrpSpPr>
        <p:grpSpPr>
          <a:xfrm>
            <a:off x="2740709" y="2963576"/>
            <a:ext cx="6149694" cy="3529299"/>
            <a:chOff x="1439105" y="2458629"/>
            <a:chExt cx="6149694" cy="3529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81F65E0-468D-47A4-B584-98C70C5D1197}"/>
                    </a:ext>
                  </a:extLst>
                </p:cNvPr>
                <p:cNvSpPr/>
                <p:nvPr/>
              </p:nvSpPr>
              <p:spPr>
                <a:xfrm>
                  <a:off x="3553655" y="2458629"/>
                  <a:ext cx="4035144" cy="3529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altLang="ko-KR" sz="2800" dirty="0" smtClean="0"/>
                    <a:t/>
                  </a:r>
                  <a:br>
                    <a:rPr lang="en-US" altLang="ko-KR" sz="2800" dirty="0" smtClean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81F65E0-468D-47A4-B584-98C70C5D1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655" y="2458629"/>
                  <a:ext cx="4035144" cy="35292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7B28A56-C14E-486F-ACF9-C08FB546FC80}"/>
                    </a:ext>
                  </a:extLst>
                </p:cNvPr>
                <p:cNvSpPr/>
                <p:nvPr/>
              </p:nvSpPr>
              <p:spPr>
                <a:xfrm>
                  <a:off x="1439105" y="2948165"/>
                  <a:ext cx="2264466" cy="13613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7B28A56-C14E-486F-ACF9-C08FB546F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105" y="2948165"/>
                  <a:ext cx="2264466" cy="13613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51185-3F2A-4545-85A3-DB17F47E189C}"/>
                  </a:ext>
                </a:extLst>
              </p:cNvPr>
              <p:cNvSpPr txBox="1"/>
              <p:nvPr/>
            </p:nvSpPr>
            <p:spPr>
              <a:xfrm>
                <a:off x="838200" y="1996431"/>
                <a:ext cx="10629900" cy="1207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순차적으로 입력되는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/>
                  <a:t> 평균을 계산하기 위하여 수식을 변경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51185-3F2A-4545-85A3-DB17F47E1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6431"/>
                <a:ext cx="10629900" cy="1207254"/>
              </a:xfrm>
              <a:prstGeom prst="rect">
                <a:avLst/>
              </a:prstGeom>
              <a:blipFill>
                <a:blip r:embed="rId4"/>
                <a:stretch>
                  <a:fillRect l="-803" t="-3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58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8BC6F-9DEB-4E90-8D47-7BAB22F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8C72-7ED8-4967-8437-A3CE46F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목표 </a:t>
            </a:r>
            <a:endParaRPr lang="en-US" altLang="ko-KR" dirty="0"/>
          </a:p>
          <a:p>
            <a:pPr lvl="1"/>
            <a:r>
              <a:rPr lang="ko-KR" altLang="en-US" dirty="0" err="1"/>
              <a:t>블랙잭에서</a:t>
            </a:r>
            <a:r>
              <a:rPr lang="ko-KR" altLang="en-US" dirty="0"/>
              <a:t> 높은 승률을 달성할 수 있는 최적의</a:t>
            </a:r>
            <a:r>
              <a:rPr lang="en-US" altLang="ko-KR" dirty="0"/>
              <a:t> policy </a:t>
            </a:r>
            <a:r>
              <a:rPr lang="ko-KR" altLang="en-US" dirty="0"/>
              <a:t>찾기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2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9F9B-A691-4577-8CB6-64B3BC07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F9251F-E6A5-4C50-B1C1-A4CD345EB02A}"/>
              </a:ext>
            </a:extLst>
          </p:cNvPr>
          <p:cNvGrpSpPr/>
          <p:nvPr/>
        </p:nvGrpSpPr>
        <p:grpSpPr>
          <a:xfrm>
            <a:off x="8589151" y="2199419"/>
            <a:ext cx="3602849" cy="1504660"/>
            <a:chOff x="1493026" y="2580637"/>
            <a:chExt cx="3602849" cy="15046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2768F8-802D-4801-B660-7DD31233E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026" y="2580637"/>
              <a:ext cx="1566897" cy="150466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2B5188-7790-4648-B8B4-35A33EBBF407}"/>
                </a:ext>
              </a:extLst>
            </p:cNvPr>
            <p:cNvSpPr txBox="1"/>
            <p:nvPr/>
          </p:nvSpPr>
          <p:spPr>
            <a:xfrm>
              <a:off x="3216899" y="3039475"/>
              <a:ext cx="1878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딜러</a:t>
              </a:r>
              <a:endParaRPr lang="en-US" altLang="ko-KR"/>
            </a:p>
            <a:p>
              <a:pPr algn="ctr"/>
              <a:r>
                <a:rPr lang="en-US" altLang="ko-KR"/>
                <a:t>(= Environment)</a:t>
              </a:r>
            </a:p>
          </p:txBody>
        </p:sp>
      </p:grpSp>
      <p:pic>
        <p:nvPicPr>
          <p:cNvPr id="1026" name="Picture 2" descr="ì¸ê³µì§ë¥ ì§¤ì ëí ì´ë¯¸ì§ ê²ìê²°ê³¼">
            <a:extLst>
              <a:ext uri="{FF2B5EF4-FFF2-40B4-BE49-F238E27FC236}">
                <a16:creationId xmlns:a16="http://schemas.microsoft.com/office/drawing/2014/main" id="{D3662094-A4F7-4C3C-8624-89A79B42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02" y="21230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20B1C7-FA8E-4587-AEF0-8C1F486D5165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4360052" y="2951749"/>
            <a:ext cx="42290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A4612A9-3F6A-4B44-A276-3764FBC5785F}"/>
              </a:ext>
            </a:extLst>
          </p:cNvPr>
          <p:cNvCxnSpPr>
            <a:cxnSpLocks/>
            <a:stCxn id="4" idx="4"/>
            <a:endCxn id="1026" idx="2"/>
          </p:cNvCxnSpPr>
          <p:nvPr/>
        </p:nvCxnSpPr>
        <p:spPr>
          <a:xfrm rot="5400000">
            <a:off x="6137591" y="545416"/>
            <a:ext cx="76346" cy="6393673"/>
          </a:xfrm>
          <a:prstGeom prst="bentConnector3">
            <a:avLst>
              <a:gd name="adj1" fmla="val 998276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AC8E6F-41B3-48A1-BC18-33E35034BE41}"/>
              </a:ext>
            </a:extLst>
          </p:cNvPr>
          <p:cNvSpPr txBox="1"/>
          <p:nvPr/>
        </p:nvSpPr>
        <p:spPr>
          <a:xfrm>
            <a:off x="354909" y="26285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플레이어</a:t>
            </a:r>
            <a:endParaRPr lang="en-US" altLang="ko-KR"/>
          </a:p>
          <a:p>
            <a:r>
              <a:rPr lang="en-US" altLang="ko-KR"/>
              <a:t>(=Agent)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F66194-2587-40BA-9126-BCFE093D10A8}"/>
                  </a:ext>
                </a:extLst>
              </p:cNvPr>
              <p:cNvSpPr txBox="1"/>
              <p:nvPr/>
            </p:nvSpPr>
            <p:spPr>
              <a:xfrm>
                <a:off x="5231505" y="2473591"/>
                <a:ext cx="248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=Hit or Stick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F66194-2587-40BA-9126-BCFE093D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05" y="2473591"/>
                <a:ext cx="2486193" cy="369332"/>
              </a:xfrm>
              <a:prstGeom prst="rect">
                <a:avLst/>
              </a:prstGeom>
              <a:blipFill>
                <a:blip r:embed="rId4"/>
                <a:stretch>
                  <a:fillRect l="-1961" t="-10000" r="-122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02EADE-5A4F-4ED4-8B00-D94CBDA4EE7B}"/>
                  </a:ext>
                </a:extLst>
              </p:cNvPr>
              <p:cNvSpPr txBox="1"/>
              <p:nvPr/>
            </p:nvSpPr>
            <p:spPr>
              <a:xfrm>
                <a:off x="3416398" y="3971923"/>
                <a:ext cx="5652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=(</a:t>
                </a:r>
                <a:r>
                  <a:rPr lang="ko-KR" altLang="en-US" dirty="0"/>
                  <a:t>플레이어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카드합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딜러 카드</a:t>
                </a:r>
                <a:r>
                  <a:rPr lang="en-US" altLang="ko-KR" dirty="0"/>
                  <a:t>, usable ace)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02EADE-5A4F-4ED4-8B00-D94CBDA4E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98" y="3971923"/>
                <a:ext cx="5652573" cy="369332"/>
              </a:xfrm>
              <a:prstGeom prst="rect">
                <a:avLst/>
              </a:prstGeom>
              <a:blipFill>
                <a:blip r:embed="rId5"/>
                <a:stretch>
                  <a:fillRect l="-431" t="-10000" r="-43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5B90C1-F13B-4265-9A1D-A736E2D0CC42}"/>
                  </a:ext>
                </a:extLst>
              </p:cNvPr>
              <p:cNvSpPr txBox="1"/>
              <p:nvPr/>
            </p:nvSpPr>
            <p:spPr>
              <a:xfrm>
                <a:off x="354909" y="4899765"/>
                <a:ext cx="4494372" cy="1201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플레이어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딜러로부터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 받음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 err="1"/>
                  <a:t>부터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선택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딜러에게</a:t>
                </a:r>
                <a:r>
                  <a:rPr lang="en-US" altLang="ko-KR" dirty="0"/>
                  <a:t>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반응함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5B90C1-F13B-4265-9A1D-A736E2D0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9" y="4899765"/>
                <a:ext cx="4494372" cy="1201804"/>
              </a:xfrm>
              <a:prstGeom prst="rect">
                <a:avLst/>
              </a:prstGeom>
              <a:blipFill>
                <a:blip r:embed="rId6"/>
                <a:stretch>
                  <a:fillRect l="-1357" t="-304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D4847E-26FF-4A4C-AEF2-5C99CB91AF77}"/>
                  </a:ext>
                </a:extLst>
              </p:cNvPr>
              <p:cNvSpPr txBox="1"/>
              <p:nvPr/>
            </p:nvSpPr>
            <p:spPr>
              <a:xfrm>
                <a:off x="6795271" y="4899765"/>
                <a:ext cx="4610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딜러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플레이어로부터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 받음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플레이어에게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/>
                  <a:t>,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반환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D4847E-26FF-4A4C-AEF2-5C99CB91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71" y="4899765"/>
                <a:ext cx="4610749" cy="923330"/>
              </a:xfrm>
              <a:prstGeom prst="rect">
                <a:avLst/>
              </a:prstGeom>
              <a:blipFill>
                <a:blip r:embed="rId7"/>
                <a:stretch>
                  <a:fillRect l="-1455" t="-3974" b="-1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B3B162-D5A4-49B6-8E3E-8B85CFA667EB}"/>
                  </a:ext>
                </a:extLst>
              </p:cNvPr>
              <p:cNvSpPr txBox="1"/>
              <p:nvPr/>
            </p:nvSpPr>
            <p:spPr>
              <a:xfrm>
                <a:off x="4654550" y="4597400"/>
                <a:ext cx="229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=1,0,-1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B3B162-D5A4-49B6-8E3E-8B85CFA6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550" y="4597400"/>
                <a:ext cx="2292350" cy="369332"/>
              </a:xfrm>
              <a:prstGeom prst="rect">
                <a:avLst/>
              </a:prstGeom>
              <a:blipFill>
                <a:blip r:embed="rId8"/>
                <a:stretch>
                  <a:fillRect l="-239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3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E0FD-F1A6-4A81-BC41-DAF5032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11D37-BB59-49CD-852E-C3527564D8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 </a:t>
                </a:r>
                <a:r>
                  <a:rPr lang="ko-KR" altLang="en-US" dirty="0"/>
                  <a:t>정의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/>
                  <a:t>플레이어</a:t>
                </a:r>
                <a:r>
                  <a:rPr lang="en-US" altLang="ko-KR" dirty="0"/>
                  <a:t>(Agent)</a:t>
                </a:r>
                <a:r>
                  <a:rPr lang="ko-KR" altLang="en-US" dirty="0"/>
                  <a:t>가 현재 어떤 상태인가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ko-KR" altLang="en-US" dirty="0"/>
                  <a:t>플레이어의 유리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불리를 파악하기 위해 필요한 정보들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현재 가지고 있는 카드의 합</a:t>
                </a:r>
                <a:r>
                  <a:rPr lang="en-US" altLang="ko-KR" dirty="0"/>
                  <a:t> (12~21)</a:t>
                </a:r>
              </a:p>
              <a:p>
                <a:pPr lvl="2"/>
                <a:r>
                  <a:rPr lang="ko-KR" altLang="en-US" dirty="0"/>
                  <a:t>딜러가 보여준 딜러의 카드 한 장의 숫자 </a:t>
                </a:r>
                <a:r>
                  <a:rPr lang="en-US" altLang="ko-KR" dirty="0"/>
                  <a:t>(ace~10)</a:t>
                </a:r>
              </a:p>
              <a:p>
                <a:pPr lvl="2"/>
                <a:r>
                  <a:rPr lang="ko-KR" altLang="en-US" dirty="0"/>
                  <a:t>사용 가능한 </a:t>
                </a:r>
                <a:r>
                  <a:rPr lang="en-US" altLang="ko-KR" dirty="0"/>
                  <a:t>Ace</a:t>
                </a:r>
                <a:r>
                  <a:rPr lang="ko-KR" altLang="en-US" dirty="0"/>
                  <a:t>의 유무 </a:t>
                </a:r>
                <a:r>
                  <a:rPr lang="en-US" altLang="ko-KR" dirty="0"/>
                  <a:t>(Yes/no)</a:t>
                </a:r>
              </a:p>
              <a:p>
                <a:pPr lvl="3"/>
                <a:r>
                  <a:rPr lang="ko-KR" altLang="en-US" dirty="0"/>
                  <a:t>사용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가능 </a:t>
                </a:r>
                <a:r>
                  <a:rPr lang="en-US" altLang="ko-KR" dirty="0"/>
                  <a:t>: Ace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11</a:t>
                </a:r>
                <a:r>
                  <a:rPr lang="ko-KR" altLang="en-US" dirty="0"/>
                  <a:t>로 계산했을 때 플레이어의 카드의 합이 </a:t>
                </a:r>
                <a:r>
                  <a:rPr lang="en-US" altLang="ko-KR" dirty="0"/>
                  <a:t>21</a:t>
                </a:r>
                <a:r>
                  <a:rPr lang="ko-KR" altLang="en-US" dirty="0"/>
                  <a:t>을 넘지 않음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{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유저의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카드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합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딜러의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카드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숫자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사용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가능한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Ace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유무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11D37-BB59-49CD-852E-C3527564D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717D5-B7E8-4F1B-92F3-6514F0C1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72DFE-6C37-4537-B2DA-CAFAA79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Action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en-US" altLang="ko-KR" dirty="0"/>
              <a:t>Hit : </a:t>
            </a:r>
            <a:r>
              <a:rPr lang="ko-KR" altLang="en-US" dirty="0"/>
              <a:t>딜러로부터 한 장의 카드를 추가로 받는다</a:t>
            </a:r>
            <a:endParaRPr lang="en-US" altLang="ko-KR" dirty="0"/>
          </a:p>
          <a:p>
            <a:pPr lvl="1"/>
            <a:r>
              <a:rPr lang="en-US" altLang="ko-KR" dirty="0"/>
              <a:t>Stick : </a:t>
            </a:r>
            <a:r>
              <a:rPr lang="ko-KR" altLang="en-US" dirty="0"/>
              <a:t>더 이상 카드를 받지 않음 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Reward</a:t>
            </a:r>
            <a:r>
              <a:rPr lang="ko-KR" altLang="en-US" dirty="0"/>
              <a:t> 정의</a:t>
            </a:r>
          </a:p>
          <a:p>
            <a:pPr lvl="1"/>
            <a:r>
              <a:rPr lang="en-US" altLang="ko-KR" dirty="0"/>
              <a:t>Action = Hit</a:t>
            </a:r>
          </a:p>
          <a:p>
            <a:pPr lvl="2"/>
            <a:r>
              <a:rPr lang="ko-KR" altLang="en-US" dirty="0"/>
              <a:t>카드의 합 </a:t>
            </a:r>
            <a:r>
              <a:rPr lang="en-US" altLang="ko-KR" dirty="0"/>
              <a:t>&gt; 21 	: -1</a:t>
            </a:r>
          </a:p>
          <a:p>
            <a:pPr lvl="2"/>
            <a:r>
              <a:rPr lang="ko-KR" altLang="en-US" dirty="0"/>
              <a:t>그 외 </a:t>
            </a:r>
            <a:r>
              <a:rPr lang="en-US" altLang="ko-KR" dirty="0"/>
              <a:t>			: 0</a:t>
            </a:r>
          </a:p>
          <a:p>
            <a:pPr lvl="1"/>
            <a:r>
              <a:rPr lang="en-US" altLang="ko-KR" dirty="0"/>
              <a:t>Action = Stick</a:t>
            </a:r>
          </a:p>
          <a:p>
            <a:pPr lvl="2"/>
            <a:r>
              <a:rPr lang="ko-KR" altLang="en-US" dirty="0"/>
              <a:t>플레이어 카드 합 </a:t>
            </a:r>
            <a:r>
              <a:rPr lang="en-US" altLang="ko-KR" dirty="0"/>
              <a:t>&gt; </a:t>
            </a:r>
            <a:r>
              <a:rPr lang="ko-KR" altLang="en-US" dirty="0"/>
              <a:t>딜러의 카드 합 </a:t>
            </a:r>
            <a:r>
              <a:rPr lang="en-US" altLang="ko-KR" dirty="0"/>
              <a:t>	: +1</a:t>
            </a:r>
          </a:p>
          <a:p>
            <a:pPr lvl="2"/>
            <a:r>
              <a:rPr lang="ko-KR" altLang="en-US" dirty="0"/>
              <a:t>딜러의 카드 합 </a:t>
            </a:r>
            <a:r>
              <a:rPr lang="en-US" altLang="ko-KR" dirty="0"/>
              <a:t>&gt; 21 			: +1</a:t>
            </a:r>
          </a:p>
          <a:p>
            <a:pPr lvl="2"/>
            <a:r>
              <a:rPr lang="ko-KR" altLang="en-US" dirty="0"/>
              <a:t>플레이어 카드 합 </a:t>
            </a:r>
            <a:r>
              <a:rPr lang="en-US" altLang="ko-KR" dirty="0"/>
              <a:t>== </a:t>
            </a:r>
            <a:r>
              <a:rPr lang="ko-KR" altLang="en-US" dirty="0"/>
              <a:t>딜러의 카드 합 </a:t>
            </a:r>
            <a:r>
              <a:rPr lang="en-US" altLang="ko-KR" dirty="0"/>
              <a:t>	: 0</a:t>
            </a:r>
          </a:p>
          <a:p>
            <a:pPr lvl="2"/>
            <a:r>
              <a:rPr lang="ko-KR" altLang="en-US" dirty="0"/>
              <a:t>플레이어 카드 합 </a:t>
            </a:r>
            <a:r>
              <a:rPr lang="en-US" altLang="ko-KR" dirty="0"/>
              <a:t>&lt; </a:t>
            </a:r>
            <a:r>
              <a:rPr lang="ko-KR" altLang="en-US" dirty="0"/>
              <a:t>딜러의 카드 합 </a:t>
            </a:r>
            <a:r>
              <a:rPr lang="en-US" altLang="ko-KR" dirty="0"/>
              <a:t>	: -1</a:t>
            </a:r>
          </a:p>
        </p:txBody>
      </p:sp>
    </p:spTree>
    <p:extLst>
      <p:ext uri="{BB962C8B-B14F-4D97-AF65-F5344CB8AC3E}">
        <p14:creationId xmlns:p14="http://schemas.microsoft.com/office/powerpoint/2010/main" val="148266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3007B-1D91-4D23-834F-4918E700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C36A5-7340-4F4B-B74D-8FC0A396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Environment</a:t>
            </a:r>
            <a:r>
              <a:rPr lang="ko-KR" altLang="en-US" dirty="0"/>
              <a:t> 정의 </a:t>
            </a:r>
            <a:r>
              <a:rPr lang="en-US" altLang="ko-KR" dirty="0"/>
              <a:t>(= </a:t>
            </a:r>
            <a:r>
              <a:rPr lang="ko-KR" altLang="en-US" dirty="0"/>
              <a:t>딜러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시작 시 자신의 카드 한 장을 랜덤하게 뽑아 플레이어에게 보임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Agent(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로부터 </a:t>
            </a:r>
            <a:r>
              <a:rPr lang="en-US" altLang="ko-KR" dirty="0"/>
              <a:t>Hit</a:t>
            </a:r>
            <a:r>
              <a:rPr lang="ko-KR" altLang="en-US" dirty="0"/>
              <a:t>을 받았을 때</a:t>
            </a:r>
            <a:endParaRPr lang="en-US" altLang="ko-KR" dirty="0"/>
          </a:p>
          <a:p>
            <a:pPr lvl="2"/>
            <a:r>
              <a:rPr lang="ko-KR" altLang="en-US" dirty="0"/>
              <a:t>카드 </a:t>
            </a:r>
            <a:r>
              <a:rPr lang="ko-KR" altLang="en-US" dirty="0" err="1"/>
              <a:t>덱에서</a:t>
            </a:r>
            <a:r>
              <a:rPr lang="ko-KR" altLang="en-US" dirty="0"/>
              <a:t> 랜덤하게 한 장을 뽑아 </a:t>
            </a:r>
            <a:r>
              <a:rPr lang="ko-KR" altLang="en-US" dirty="0" err="1"/>
              <a:t>플레이어게</a:t>
            </a:r>
            <a:r>
              <a:rPr lang="ko-KR" altLang="en-US" dirty="0"/>
              <a:t> 줌 </a:t>
            </a:r>
            <a:r>
              <a:rPr lang="en-US" altLang="ko-KR" dirty="0"/>
              <a:t>(</a:t>
            </a:r>
            <a:r>
              <a:rPr lang="ko-KR" altLang="en-US" dirty="0"/>
              <a:t>새로운 </a:t>
            </a:r>
            <a:r>
              <a:rPr lang="en-US" altLang="ko-KR" dirty="0"/>
              <a:t>State)</a:t>
            </a:r>
          </a:p>
          <a:p>
            <a:pPr lvl="2"/>
            <a:r>
              <a:rPr lang="ko-KR" altLang="en-US" dirty="0"/>
              <a:t>종료 여부</a:t>
            </a:r>
            <a:r>
              <a:rPr lang="en-US" altLang="ko-KR" dirty="0"/>
              <a:t>(</a:t>
            </a:r>
            <a:r>
              <a:rPr lang="ko-KR" altLang="en-US" dirty="0"/>
              <a:t>플레이어의 카드 합이 </a:t>
            </a:r>
            <a:r>
              <a:rPr lang="en-US" altLang="ko-KR" dirty="0"/>
              <a:t>21</a:t>
            </a:r>
            <a:r>
              <a:rPr lang="ko-KR" altLang="en-US" dirty="0"/>
              <a:t>을 넘었는지</a:t>
            </a:r>
            <a:r>
              <a:rPr lang="en-US" altLang="ko-KR" dirty="0"/>
              <a:t>)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2"/>
            <a:r>
              <a:rPr lang="ko-KR" altLang="en-US" dirty="0"/>
              <a:t>에피소드 종료 여부</a:t>
            </a:r>
            <a:r>
              <a:rPr lang="en-US" altLang="ko-KR" dirty="0"/>
              <a:t>, Reward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Stick</a:t>
            </a:r>
            <a:r>
              <a:rPr lang="ko-KR" altLang="en-US" dirty="0"/>
              <a:t>을 받았을 때</a:t>
            </a:r>
            <a:endParaRPr lang="en-US" altLang="ko-KR" dirty="0"/>
          </a:p>
          <a:p>
            <a:pPr lvl="2"/>
            <a:r>
              <a:rPr lang="ko-KR" altLang="en-US" dirty="0"/>
              <a:t>딜러 카드의 합이 </a:t>
            </a:r>
            <a:r>
              <a:rPr lang="en-US" altLang="ko-KR" dirty="0"/>
              <a:t>17</a:t>
            </a:r>
            <a:r>
              <a:rPr lang="ko-KR" altLang="en-US" dirty="0"/>
              <a:t>이상이 될 때까지 카드를 뽑음</a:t>
            </a:r>
            <a:endParaRPr lang="en-US" altLang="ko-KR" dirty="0"/>
          </a:p>
          <a:p>
            <a:pPr lvl="2"/>
            <a:r>
              <a:rPr lang="ko-KR" altLang="en-US" dirty="0"/>
              <a:t>플레이어의 승</a:t>
            </a:r>
            <a:r>
              <a:rPr lang="en-US" altLang="ko-KR" dirty="0"/>
              <a:t>/</a:t>
            </a:r>
            <a:r>
              <a:rPr lang="ko-KR" altLang="en-US" dirty="0"/>
              <a:t>패 계산</a:t>
            </a:r>
            <a:endParaRPr lang="en-US" altLang="ko-KR" dirty="0"/>
          </a:p>
          <a:p>
            <a:pPr lvl="2"/>
            <a:r>
              <a:rPr lang="ko-KR" altLang="en-US" dirty="0"/>
              <a:t>에피소드 종료</a:t>
            </a:r>
            <a:r>
              <a:rPr lang="en-US" altLang="ko-KR" dirty="0"/>
              <a:t>, Reward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12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3F41-A486-4EF0-9FD1-633CA10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2E92D-78FE-4ACA-B01C-7F0510637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Agent </a:t>
                </a:r>
                <a:r>
                  <a:rPr lang="ko-KR" altLang="en-US" dirty="0"/>
                  <a:t>정의 </a:t>
                </a:r>
                <a:r>
                  <a:rPr lang="en-US" altLang="ko-KR" dirty="0"/>
                  <a:t>(=</a:t>
                </a:r>
                <a:r>
                  <a:rPr lang="ko-KR" altLang="en-US" dirty="0"/>
                  <a:t>플레이어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최적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를 학습하는 주체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Q </a:t>
                </a:r>
                <a:r>
                  <a:rPr lang="ko-KR" altLang="en-US" dirty="0"/>
                  <a:t>테이블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Key-value </a:t>
                </a:r>
                <a:r>
                  <a:rPr lang="ko-KR" altLang="en-US" dirty="0"/>
                  <a:t>쌍으로 이루어진 </a:t>
                </a:r>
                <a:r>
                  <a:rPr lang="ko-KR" altLang="en-US" dirty="0" err="1"/>
                  <a:t>딕셔너리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Key : (State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Value : (</a:t>
                </a:r>
                <a:r>
                  <a:rPr lang="en-US" altLang="ko-KR" dirty="0">
                    <a:sym typeface="Wingdings" panose="05000000000000000000" pitchFamily="2" charset="2"/>
                  </a:rPr>
                  <a:t>return </a:t>
                </a:r>
                <a:r>
                  <a:rPr lang="ko-KR" altLang="en-US" dirty="0">
                    <a:sym typeface="Wingdings" panose="05000000000000000000" pitchFamily="2" charset="2"/>
                  </a:rPr>
                  <a:t>의 평균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Q-table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 : (return </a:t>
                </a:r>
                <a:r>
                  <a:rPr lang="ko-KR" altLang="en-US" dirty="0">
                    <a:sym typeface="Wingdings" panose="05000000000000000000" pitchFamily="2" charset="2"/>
                  </a:rPr>
                  <a:t>의 평균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), …}</a:t>
                </a:r>
                <a:endParaRPr lang="en-US" altLang="ko-KR" dirty="0"/>
              </a:p>
              <a:p>
                <a:pPr lvl="1"/>
                <a:r>
                  <a:rPr lang="en-US" altLang="ko-KR" b="0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Greedy policy</a:t>
                </a:r>
              </a:p>
              <a:p>
                <a:pPr lvl="2"/>
                <a:r>
                  <a:rPr lang="ko-KR" altLang="en-US" dirty="0"/>
                  <a:t>카드의 합이 </a:t>
                </a:r>
                <a:r>
                  <a:rPr lang="en-US" altLang="ko-KR" dirty="0"/>
                  <a:t>11 </a:t>
                </a:r>
                <a:r>
                  <a:rPr lang="ko-KR" altLang="en-US" dirty="0"/>
                  <a:t>이하일 </a:t>
                </a:r>
                <a:r>
                  <a:rPr lang="ko-KR" altLang="en-US" dirty="0" err="1"/>
                  <a:t>떄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무조건 </a:t>
                </a:r>
                <a:r>
                  <a:rPr lang="en-US" altLang="ko-KR" dirty="0">
                    <a:sym typeface="Wingdings" panose="05000000000000000000" pitchFamily="2" charset="2"/>
                  </a:rPr>
                  <a:t>Hit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가</m:t>
                    </m:r>
                  </m:oMath>
                </a14:m>
                <a:r>
                  <a:rPr lang="ko-KR" altLang="en-US" dirty="0"/>
                  <a:t> 최대인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선택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2E92D-78FE-4ACA-B01C-7F0510637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91AED11-5C4A-43F5-AA39-473C1D4ADB6B}"/>
                  </a:ext>
                </a:extLst>
              </p:cNvPr>
              <p:cNvSpPr/>
              <p:nvPr/>
            </p:nvSpPr>
            <p:spPr>
              <a:xfrm>
                <a:off x="7253719" y="3601244"/>
                <a:ext cx="4551631" cy="3745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/>
                  <a:t> 선택한 횟수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91AED11-5C4A-43F5-AA39-473C1D4AD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19" y="3601244"/>
                <a:ext cx="4551631" cy="374526"/>
              </a:xfrm>
              <a:prstGeom prst="rect">
                <a:avLst/>
              </a:prstGeom>
              <a:blipFill>
                <a:blip r:embed="rId3"/>
                <a:stretch>
                  <a:fillRect l="-1068" t="-6349" r="-134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9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EB8EC-A033-464D-BCBD-77F2ECEB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9FCD7C-06AC-4654-8541-3052E4FA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3" y="1832542"/>
            <a:ext cx="10714634" cy="4577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CB2FD7-4132-4084-9C84-7C3D243D1B33}"/>
              </a:ext>
            </a:extLst>
          </p:cNvPr>
          <p:cNvSpPr/>
          <p:nvPr/>
        </p:nvSpPr>
        <p:spPr>
          <a:xfrm>
            <a:off x="1330036" y="3860800"/>
            <a:ext cx="8636000" cy="535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507B6-F2CF-406B-A7F6-C7056D05D6E7}"/>
              </a:ext>
            </a:extLst>
          </p:cNvPr>
          <p:cNvSpPr txBox="1"/>
          <p:nvPr/>
        </p:nvSpPr>
        <p:spPr>
          <a:xfrm>
            <a:off x="8054935" y="342054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에피소드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80ED8F-F6DC-4ABB-8B85-697B43F8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2" y="5696227"/>
            <a:ext cx="2894014" cy="251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CDB4F-F2CA-4551-8949-DF657486FB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1" t="-2299" b="1"/>
          <a:stretch/>
        </p:blipFill>
        <p:spPr>
          <a:xfrm>
            <a:off x="2405062" y="5696227"/>
            <a:ext cx="565150" cy="2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D158-19B7-406F-9F39-802860AD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F0C8CC-DC3A-46EA-9868-37F426A29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Monte-Carlo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Control</a:t>
                </a:r>
              </a:p>
              <a:p>
                <a:pPr lvl="1"/>
                <a:r>
                  <a:rPr lang="en-US" altLang="ko-KR" dirty="0"/>
                  <a:t>Episode </a:t>
                </a:r>
                <a:r>
                  <a:rPr lang="ko-KR" altLang="en-US" dirty="0"/>
                  <a:t>생성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딜러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플레이어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카드 </a:t>
                </a:r>
                <a:r>
                  <a:rPr lang="ko-KR" altLang="en-US" dirty="0" err="1"/>
                  <a:t>덱의</a:t>
                </a:r>
                <a:r>
                  <a:rPr lang="ko-KR" altLang="en-US" dirty="0"/>
                  <a:t> 상태 초기화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Episode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dirty="0"/>
                  <a:t> empty list() </a:t>
                </a:r>
              </a:p>
              <a:p>
                <a:pPr lvl="2"/>
                <a:r>
                  <a:rPr lang="ko-KR" altLang="en-US" dirty="0"/>
                  <a:t>플레이어에게 카드 두 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딜러에게 카드 두 장 배분 </a:t>
                </a:r>
                <a:r>
                  <a:rPr lang="en-US" altLang="ko-KR" dirty="0"/>
                  <a:t>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종료 조건을 만족할 때까지 </a:t>
                </a:r>
                <a:r>
                  <a:rPr lang="en-US" altLang="ko-KR" dirty="0"/>
                  <a:t>: </a:t>
                </a:r>
              </a:p>
              <a:p>
                <a:pPr lvl="3"/>
                <a:r>
                  <a:rPr lang="ko-KR" altLang="en-US" dirty="0"/>
                  <a:t>플레이어가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선택</a:t>
                </a:r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라면 </a:t>
                </a:r>
                <a:r>
                  <a:rPr lang="ko-KR" altLang="en-US" dirty="0" err="1"/>
                  <a:t>랜덤한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선택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=hit/stick)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Exploring start</a:t>
                </a:r>
                <a:endParaRPr lang="en-US" altLang="ko-KR" dirty="0"/>
              </a:p>
              <a:p>
                <a:pPr lvl="4"/>
                <a:r>
                  <a:rPr lang="ko-KR" altLang="en-US" dirty="0"/>
                  <a:t>그 외에는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값이 큰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선택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딜러가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받아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에피소드 종료여부</a:t>
                </a:r>
                <a:r>
                  <a:rPr lang="en-US" altLang="ko-KR" dirty="0"/>
                  <a:t>, Reward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3"/>
                <a:r>
                  <a:rPr lang="en-US" altLang="ko-KR" dirty="0">
                    <a:sym typeface="Wingdings" panose="05000000000000000000" pitchFamily="2" charset="2"/>
                  </a:rPr>
                  <a:t>Episode 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에피소드 리스트에 </a:t>
                </a:r>
                <a:r>
                  <a:rPr lang="en-US" altLang="ko-KR" dirty="0"/>
                  <a:t>Append</a:t>
                </a:r>
              </a:p>
              <a:p>
                <a:pPr lvl="2"/>
                <a:r>
                  <a:rPr lang="ko-KR" altLang="en-US" dirty="0"/>
                  <a:t>생성된 </a:t>
                </a:r>
                <a:r>
                  <a:rPr lang="en-US" altLang="ko-KR" dirty="0"/>
                  <a:t>Episode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)}</a:t>
                </a:r>
                <a:r>
                  <a:rPr lang="ko-KR" altLang="en-US" dirty="0"/>
                  <a:t>를 반환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F0C8CC-DC3A-46EA-9868-37F426A29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0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22E9D-8D36-4168-8DDE-DB436DBA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Blackjack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5CE5B-98CF-4ECE-B71C-E0CAE227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811"/>
            <a:ext cx="10515600" cy="1717257"/>
          </a:xfrm>
        </p:spPr>
        <p:txBody>
          <a:bodyPr/>
          <a:lstStyle/>
          <a:p>
            <a:r>
              <a:rPr lang="ko-KR" altLang="en-US"/>
              <a:t>가장 많이 알려진 카드 게임 중 하나</a:t>
            </a:r>
            <a:endParaRPr lang="en-US" altLang="ko-KR"/>
          </a:p>
          <a:p>
            <a:r>
              <a:rPr lang="ko-KR" altLang="en-US"/>
              <a:t>딜러와 플레이어 중 </a:t>
            </a:r>
            <a:r>
              <a:rPr lang="ko-KR" altLang="en-US">
                <a:solidFill>
                  <a:srgbClr val="FF0000"/>
                </a:solidFill>
              </a:rPr>
              <a:t>카드의 합이 </a:t>
            </a:r>
            <a:r>
              <a:rPr lang="en-US" altLang="ko-KR">
                <a:solidFill>
                  <a:srgbClr val="FF0000"/>
                </a:solidFill>
              </a:rPr>
              <a:t>21</a:t>
            </a:r>
            <a:r>
              <a:rPr lang="ko-KR" altLang="en-US">
                <a:solidFill>
                  <a:srgbClr val="FF0000"/>
                </a:solidFill>
              </a:rPr>
              <a:t>이거나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또는 </a:t>
            </a:r>
            <a:r>
              <a:rPr lang="en-US" altLang="ko-KR">
                <a:solidFill>
                  <a:srgbClr val="FF0000"/>
                </a:solidFill>
              </a:rPr>
              <a:t>21</a:t>
            </a:r>
            <a:r>
              <a:rPr lang="ko-KR" altLang="en-US">
                <a:solidFill>
                  <a:srgbClr val="FF0000"/>
                </a:solidFill>
              </a:rPr>
              <a:t>에 </a:t>
            </a:r>
            <a:r>
              <a:rPr lang="en-US" altLang="ko-KR">
                <a:solidFill>
                  <a:srgbClr val="FF0000"/>
                </a:solidFill>
              </a:rPr>
              <a:t/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가장 가까운 쪽이 이김</a:t>
            </a:r>
          </a:p>
        </p:txBody>
      </p:sp>
      <p:pic>
        <p:nvPicPr>
          <p:cNvPr id="5" name="Picture 6" descr="ê²ìíì´ë¸ ì´ë¯¸ì§">
            <a:extLst>
              <a:ext uri="{FF2B5EF4-FFF2-40B4-BE49-F238E27FC236}">
                <a16:creationId xmlns:a16="http://schemas.microsoft.com/office/drawing/2014/main" id="{D1C3A4A9-6BE4-444F-A6B7-536334E60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3"/>
          <a:stretch/>
        </p:blipFill>
        <p:spPr bwMode="auto">
          <a:xfrm>
            <a:off x="3447441" y="4292083"/>
            <a:ext cx="7360519" cy="220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82326-78F3-443C-B616-18DFC30D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6" y="3237722"/>
            <a:ext cx="2413519" cy="36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3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EB8EC-A033-464D-BCBD-77F2ECEB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9FCD7C-06AC-4654-8541-3052E4FA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3" y="1832542"/>
            <a:ext cx="10714634" cy="4577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CB2FD7-4132-4084-9C84-7C3D243D1B33}"/>
              </a:ext>
            </a:extLst>
          </p:cNvPr>
          <p:cNvSpPr/>
          <p:nvPr/>
        </p:nvSpPr>
        <p:spPr>
          <a:xfrm>
            <a:off x="1330036" y="4387273"/>
            <a:ext cx="86360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82DEE-09B6-4A80-BFE9-ADA542FCAAC9}"/>
              </a:ext>
            </a:extLst>
          </p:cNvPr>
          <p:cNvSpPr txBox="1"/>
          <p:nvPr/>
        </p:nvSpPr>
        <p:spPr>
          <a:xfrm>
            <a:off x="6483714" y="5583644"/>
            <a:ext cx="302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Value function </a:t>
            </a:r>
            <a:r>
              <a:rPr lang="ko-KR" altLang="en-US"/>
              <a:t>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0865B4-E00A-42A7-96B9-4CE52437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2" y="5696227"/>
            <a:ext cx="2894014" cy="251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D01522-2969-497C-86F7-6A2572A41F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1" t="-2299" b="1"/>
          <a:stretch/>
        </p:blipFill>
        <p:spPr>
          <a:xfrm>
            <a:off x="2405062" y="5696227"/>
            <a:ext cx="565150" cy="2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31D3-BA8F-4815-821A-2A7AB439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Blackjack </a:t>
            </a:r>
            <a:r>
              <a:rPr lang="ko-KR" altLang="en-US"/>
              <a:t>학습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2FD607-A2DD-4B13-80DD-70669691C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Monte-Carlo Control(</a:t>
                </a:r>
                <a:r>
                  <a:rPr lang="ko-KR" altLang="en-US"/>
                  <a:t>계속</a:t>
                </a:r>
                <a:r>
                  <a:rPr lang="en-US" altLang="ko-KR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업데이트</a:t>
                </a:r>
                <a:endParaRPr lang="en-US" altLang="ko-KR"/>
              </a:p>
              <a:p>
                <a:pPr lvl="2"/>
                <a:r>
                  <a:rPr lang="en-US" altLang="ko-KR"/>
                  <a:t>Episode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) , …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)}</a:t>
                </a:r>
              </a:p>
              <a:p>
                <a:pPr lvl="2"/>
                <a:r>
                  <a:rPr lang="en-US" altLang="ko-KR"/>
                  <a:t>Return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ko-KR" altLang="en-US">
                    <a:sym typeface="Wingdings" panose="05000000000000000000" pitchFamily="2" charset="2"/>
                  </a:rPr>
                  <a:t> 초기화</a:t>
                </a:r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endParaRPr lang="en-US" altLang="ko-KR"/>
              </a:p>
              <a:p>
                <a:pPr lvl="2"/>
                <a:r>
                  <a:rPr lang="en-US" altLang="ko-KR"/>
                  <a:t>Episode</a:t>
                </a:r>
                <a:r>
                  <a:rPr lang="ko-KR" altLang="en-US"/>
                  <a:t>의 각 단계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−2, …, 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/>
                  <a:t> 대하여</a:t>
                </a:r>
                <a:endParaRPr lang="en-US" altLang="ko-KR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	(Incremental Mean)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2FD607-A2DD-4B13-80DD-70669691C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4DDDB97-7FEA-436F-9E65-CA523438D4D6}"/>
                  </a:ext>
                </a:extLst>
              </p:cNvPr>
              <p:cNvSpPr/>
              <p:nvPr/>
            </p:nvSpPr>
            <p:spPr>
              <a:xfrm>
                <a:off x="7245060" y="4574290"/>
                <a:ext cx="4551631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/>
                  <a:t> 선택한 횟수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4DDDB97-7FEA-436F-9E65-CA523438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60" y="4574290"/>
                <a:ext cx="4551631" cy="374526"/>
              </a:xfrm>
              <a:prstGeom prst="rect">
                <a:avLst/>
              </a:prstGeom>
              <a:blipFill>
                <a:blip r:embed="rId3"/>
                <a:stretch>
                  <a:fillRect l="-1071" t="-6452" r="-4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5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B4A2-2895-4333-A7A9-20C4A79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DF5E-1A45-459B-BCD6-6FA40ABA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블랙잭</a:t>
            </a:r>
            <a:r>
              <a:rPr lang="ko-KR" altLang="en-US" dirty="0"/>
              <a:t> 시뮬레이션</a:t>
            </a:r>
            <a:endParaRPr lang="en-US" altLang="ko-KR" dirty="0"/>
          </a:p>
          <a:p>
            <a:pPr lvl="1"/>
            <a:r>
              <a:rPr lang="en-US" altLang="ko-KR" dirty="0"/>
              <a:t>Optimal Policy</a:t>
            </a:r>
            <a:r>
              <a:rPr lang="ko-KR" altLang="en-US" dirty="0"/>
              <a:t>를 학습한 </a:t>
            </a:r>
            <a:r>
              <a:rPr lang="en-US" altLang="ko-KR" dirty="0"/>
              <a:t>Agent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 err="1"/>
              <a:t>블랙잭</a:t>
            </a:r>
            <a:r>
              <a:rPr lang="ko-KR" altLang="en-US" dirty="0"/>
              <a:t> 게임을 시뮬레이션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028" name="Picture 4" descr="ë¸ëì­ì ëí ì´ë¯¸ì§ ê²ìê²°ê³¼">
            <a:extLst>
              <a:ext uri="{FF2B5EF4-FFF2-40B4-BE49-F238E27FC236}">
                <a16:creationId xmlns:a16="http://schemas.microsoft.com/office/drawing/2014/main" id="{7838E321-3A94-4613-BB4B-7DAA9B3B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82" y="3429000"/>
            <a:ext cx="5329236" cy="30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D11BC-558A-4EC8-874A-99DB2CEA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081D3-120E-4244-9653-4F1B599BF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ko-KR" altLang="en-US" dirty="0"/>
              <a:t>플레이어는 </a:t>
            </a:r>
            <a:r>
              <a:rPr lang="en-US" altLang="ko-KR" dirty="0"/>
              <a:t>1,000,000</a:t>
            </a:r>
            <a:r>
              <a:rPr lang="ko-KR" altLang="en-US" dirty="0"/>
              <a:t>번의 에피소드로부터 최적 </a:t>
            </a:r>
            <a:r>
              <a:rPr lang="en-US" altLang="ko-KR" dirty="0"/>
              <a:t>Policy</a:t>
            </a:r>
            <a:r>
              <a:rPr lang="ko-KR" altLang="en-US" dirty="0"/>
              <a:t>를 학습</a:t>
            </a:r>
            <a:endParaRPr lang="en-US" altLang="ko-KR" dirty="0"/>
          </a:p>
          <a:p>
            <a:pPr lvl="1"/>
            <a:r>
              <a:rPr lang="ko-KR" altLang="en-US" dirty="0"/>
              <a:t>플레이어는 초기 자금 </a:t>
            </a:r>
            <a:r>
              <a:rPr lang="en-US" altLang="ko-KR" dirty="0"/>
              <a:t>10,000$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1"/>
            <a:r>
              <a:rPr lang="ko-KR" altLang="en-US" dirty="0"/>
              <a:t>플레이어는 게임 참가 시 </a:t>
            </a:r>
            <a:r>
              <a:rPr lang="en-US" altLang="ko-KR" dirty="0"/>
              <a:t>10$</a:t>
            </a:r>
            <a:r>
              <a:rPr lang="ko-KR" altLang="en-US" dirty="0"/>
              <a:t>를 지불</a:t>
            </a:r>
            <a:r>
              <a:rPr lang="en-US" altLang="ko-KR" dirty="0"/>
              <a:t>, </a:t>
            </a:r>
            <a:r>
              <a:rPr lang="ko-KR" altLang="en-US" dirty="0"/>
              <a:t>결과에 따라 금액 획득</a:t>
            </a:r>
            <a:endParaRPr lang="en-US" altLang="ko-KR" dirty="0"/>
          </a:p>
          <a:p>
            <a:pPr lvl="2"/>
            <a:r>
              <a:rPr lang="ko-KR" altLang="en-US" dirty="0"/>
              <a:t>승리 </a:t>
            </a:r>
            <a:r>
              <a:rPr lang="en-US" altLang="ko-KR" dirty="0"/>
              <a:t>		: 20$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2"/>
            <a:r>
              <a:rPr lang="ko-KR" altLang="en-US" dirty="0"/>
              <a:t>무승부 </a:t>
            </a:r>
            <a:r>
              <a:rPr lang="en-US" altLang="ko-KR" dirty="0"/>
              <a:t>	: 10$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2"/>
            <a:r>
              <a:rPr lang="ko-KR" altLang="en-US" dirty="0"/>
              <a:t>패배</a:t>
            </a:r>
            <a:r>
              <a:rPr lang="en-US" altLang="ko-KR" dirty="0"/>
              <a:t>		: 0$ </a:t>
            </a:r>
            <a:r>
              <a:rPr lang="ko-KR" altLang="en-US" dirty="0"/>
              <a:t>획득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3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B4A2-2895-4333-A7A9-20C4A79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DF5E-1A45-459B-BCD6-6FA40ABA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주어진 코드를 참고하여 플레이어를 학습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플레이어와 딜러가 </a:t>
            </a:r>
            <a:r>
              <a:rPr lang="en-US" altLang="ko-KR" dirty="0"/>
              <a:t>1,000</a:t>
            </a:r>
            <a:r>
              <a:rPr lang="ko-KR" altLang="en-US" dirty="0"/>
              <a:t>번의 게임을 진행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1,000</a:t>
            </a:r>
            <a:r>
              <a:rPr lang="ko-KR" altLang="en-US" dirty="0"/>
              <a:t>번의 게임이 끝난 후 플레이어의 승률을 계산</a:t>
            </a:r>
            <a:endParaRPr lang="en-US" altLang="ko-KR" dirty="0"/>
          </a:p>
          <a:p>
            <a:pPr lvl="2"/>
            <a:r>
              <a:rPr lang="ko-KR" altLang="en-US" dirty="0"/>
              <a:t>플레이어의 승률 </a:t>
            </a:r>
            <a:r>
              <a:rPr lang="en-US" altLang="ko-KR" dirty="0"/>
              <a:t>: (</a:t>
            </a:r>
            <a:r>
              <a:rPr lang="ko-KR" altLang="en-US" dirty="0"/>
              <a:t>승리 수</a:t>
            </a:r>
            <a:r>
              <a:rPr lang="en-US" altLang="ko-KR" dirty="0"/>
              <a:t>)/(</a:t>
            </a:r>
            <a:r>
              <a:rPr lang="ko-KR" altLang="en-US" dirty="0"/>
              <a:t>승리 수 </a:t>
            </a:r>
            <a:r>
              <a:rPr lang="en-US" altLang="ko-KR" dirty="0"/>
              <a:t>+ </a:t>
            </a:r>
            <a:r>
              <a:rPr lang="ko-KR" altLang="en-US" dirty="0"/>
              <a:t>패배 수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매 게임 별</a:t>
            </a:r>
            <a:r>
              <a:rPr lang="en-US" altLang="ko-KR" dirty="0"/>
              <a:t> </a:t>
            </a:r>
            <a:r>
              <a:rPr lang="ko-KR" altLang="en-US" dirty="0"/>
              <a:t>플레이어의 </a:t>
            </a:r>
            <a:r>
              <a:rPr lang="ko-KR" altLang="en-US" dirty="0" err="1"/>
              <a:t>소지금</a:t>
            </a:r>
            <a:r>
              <a:rPr lang="ko-KR" altLang="en-US" dirty="0"/>
              <a:t> 변화를 그래프로 시각화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4CDFB6-B3B2-49CD-BE4F-8D86C32B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77" y="4649437"/>
            <a:ext cx="4547246" cy="20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6214C-124C-4400-9F5B-2970A0E7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</a:t>
            </a:r>
            <a:r>
              <a:rPr lang="en-US" altLang="ko-KR"/>
              <a:t>: </a:t>
            </a:r>
            <a:r>
              <a:rPr lang="ko-KR" altLang="en-US"/>
              <a:t>그래프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96BD-4C7C-4E1B-AACF-10F2D715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참고자료 </a:t>
            </a:r>
            <a:r>
              <a:rPr lang="en-US" altLang="ko-KR" dirty="0"/>
              <a:t>(</a:t>
            </a:r>
            <a:r>
              <a:rPr lang="ko-KR" altLang="en-US" dirty="0"/>
              <a:t>그래프 시각화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matplotlib.pyplot.plot</a:t>
            </a:r>
            <a:endParaRPr lang="en-US" altLang="ko-KR" dirty="0"/>
          </a:p>
          <a:p>
            <a:pPr lvl="2"/>
            <a:r>
              <a:rPr lang="en-US" altLang="ko-KR" dirty="0"/>
              <a:t>Docs : </a:t>
            </a:r>
            <a:r>
              <a:rPr lang="en-US" altLang="ko-KR" dirty="0">
                <a:hlinkClick r:id="rId2"/>
              </a:rPr>
              <a:t>https://matplotlib.org/api/_as_gen/matplotlib.pyplot.plot.html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https://matplotlib.org/tutorials/introductory/pyplot.html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694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2E7E3-69FA-4B7C-AEF4-FEB2CB15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DA205-03B7-477C-BBC2-5FBAF476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제출물 </a:t>
            </a:r>
            <a:endParaRPr lang="en-US" altLang="ko-KR" dirty="0"/>
          </a:p>
          <a:p>
            <a:pPr lvl="1"/>
            <a:r>
              <a:rPr lang="ko-KR" altLang="en-US" dirty="0"/>
              <a:t>파이썬 코드 </a:t>
            </a:r>
            <a:r>
              <a:rPr lang="en-US" altLang="ko-KR" dirty="0"/>
              <a:t>(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보고서 </a:t>
            </a:r>
            <a:endParaRPr lang="en-US" altLang="ko-KR" dirty="0"/>
          </a:p>
          <a:p>
            <a:pPr lvl="2"/>
            <a:r>
              <a:rPr lang="ko-KR" altLang="en-US" dirty="0"/>
              <a:t>코드 설명</a:t>
            </a:r>
            <a:endParaRPr lang="en-US" altLang="ko-KR" dirty="0"/>
          </a:p>
          <a:p>
            <a:pPr lvl="2"/>
            <a:r>
              <a:rPr lang="ko-KR" altLang="en-US" dirty="0"/>
              <a:t>실험 결과 및 고찰</a:t>
            </a:r>
            <a:endParaRPr lang="en-US" altLang="ko-KR" dirty="0"/>
          </a:p>
          <a:p>
            <a:pPr lvl="1"/>
            <a:r>
              <a:rPr lang="en-US" altLang="ko-KR" dirty="0"/>
              <a:t>Zip </a:t>
            </a:r>
            <a:r>
              <a:rPr lang="ko-KR" altLang="en-US" dirty="0"/>
              <a:t>파일로 압축하여 </a:t>
            </a:r>
            <a:r>
              <a:rPr lang="ko-KR" altLang="en-US" dirty="0" err="1"/>
              <a:t>블랙보드에</a:t>
            </a:r>
            <a:r>
              <a:rPr lang="ko-KR" altLang="en-US" dirty="0"/>
              <a:t> </a:t>
            </a:r>
            <a:r>
              <a:rPr lang="ko-KR" altLang="en-US" dirty="0" smtClean="0"/>
              <a:t>제출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필요에 따라 자유롭게 코드 수정 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(*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보고서에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20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F815-B815-489E-B973-AB7D907B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(Optional)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B2907B-5FE8-46ED-B556-A2DF21D88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State</a:t>
                </a:r>
                <a:r>
                  <a:rPr lang="ko-KR" altLang="en-US" dirty="0"/>
                  <a:t>를 수정하여 승률이 더 높은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 찾기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코드 수정 필요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딜러는 게임이 끝났을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남은 카드의 수를 확인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15</a:t>
                </a:r>
                <a:r>
                  <a:rPr lang="ko-KR" altLang="en-US" dirty="0"/>
                  <a:t>장 이상이라면 해당 </a:t>
                </a:r>
                <a:r>
                  <a:rPr lang="ko-KR" altLang="en-US" dirty="0" err="1"/>
                  <a:t>덱을</a:t>
                </a:r>
                <a:r>
                  <a:rPr lang="ko-KR" altLang="en-US" dirty="0"/>
                  <a:t> 다음 게임에 그대로 사용함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15</a:t>
                </a:r>
                <a:r>
                  <a:rPr lang="ko-KR" altLang="en-US" dirty="0"/>
                  <a:t>장 미만이라면 </a:t>
                </a:r>
                <a:r>
                  <a:rPr lang="en-US" altLang="ko-KR" dirty="0"/>
                  <a:t>52</a:t>
                </a:r>
                <a:r>
                  <a:rPr lang="ko-KR" altLang="en-US" dirty="0"/>
                  <a:t>장의 </a:t>
                </a:r>
                <a:r>
                  <a:rPr lang="ko-KR" altLang="en-US" dirty="0" err="1"/>
                  <a:t>셔플된</a:t>
                </a:r>
                <a:r>
                  <a:rPr lang="ko-KR" altLang="en-US" dirty="0"/>
                  <a:t> 카드를 기존 </a:t>
                </a:r>
                <a:r>
                  <a:rPr lang="ko-KR" altLang="en-US" dirty="0" err="1"/>
                  <a:t>덱에</a:t>
                </a:r>
                <a:r>
                  <a:rPr lang="ko-KR" altLang="en-US" dirty="0"/>
                  <a:t> 추가함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제출물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파이썬 코드 </a:t>
                </a:r>
                <a:r>
                  <a:rPr lang="en-US" altLang="ko-KR" dirty="0" smtClean="0"/>
                  <a:t>(.</a:t>
                </a:r>
                <a:r>
                  <a:rPr lang="en-US" altLang="ko-KR" dirty="0" err="1"/>
                  <a:t>ipynb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파일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보고서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수정한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 설명 및 코드 설명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실험 결과 및 고찰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B2907B-5FE8-46ED-B556-A2DF21D88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5DF24-F7D4-4699-B478-0010341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87DAA-B5B1-4C25-9B5A-BF8C0931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를 수정하여 승률이 더 높은 </a:t>
            </a:r>
            <a:r>
              <a:rPr lang="en-US" altLang="ko-KR" dirty="0"/>
              <a:t>policy</a:t>
            </a:r>
            <a:r>
              <a:rPr lang="ko-KR" altLang="en-US" dirty="0"/>
              <a:t>를 찾기</a:t>
            </a:r>
          </a:p>
          <a:p>
            <a:r>
              <a:rPr lang="ko-KR" altLang="en-US" dirty="0"/>
              <a:t>기존 코드의 수정 필요</a:t>
            </a:r>
          </a:p>
          <a:p>
            <a:r>
              <a:rPr lang="ko-KR" altLang="en-US" dirty="0"/>
              <a:t>딜러는 게임이 끝났을 때</a:t>
            </a:r>
            <a:r>
              <a:rPr lang="en-US" altLang="ko-KR" dirty="0"/>
              <a:t>, </a:t>
            </a:r>
            <a:r>
              <a:rPr lang="ko-KR" altLang="en-US" dirty="0"/>
              <a:t>남은 카드의 수를 확인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장 이상이라면 해당 </a:t>
            </a:r>
            <a:r>
              <a:rPr lang="ko-KR" altLang="en-US" dirty="0" err="1"/>
              <a:t>덱을</a:t>
            </a:r>
            <a:r>
              <a:rPr lang="ko-KR" altLang="en-US" dirty="0"/>
              <a:t> 다음 게임에서 그대로 사용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장 미만이라면 </a:t>
            </a:r>
            <a:r>
              <a:rPr lang="en-US" altLang="ko-KR" dirty="0"/>
              <a:t>52</a:t>
            </a:r>
            <a:r>
              <a:rPr lang="ko-KR" altLang="en-US" dirty="0"/>
              <a:t>장의 </a:t>
            </a:r>
            <a:r>
              <a:rPr lang="ko-KR" altLang="en-US" dirty="0" err="1"/>
              <a:t>셔플된</a:t>
            </a:r>
            <a:r>
              <a:rPr lang="ko-KR" altLang="en-US" dirty="0"/>
              <a:t> 새로운 카드를 기존 </a:t>
            </a:r>
            <a:r>
              <a:rPr lang="ko-KR" altLang="en-US" dirty="0" err="1"/>
              <a:t>덱에</a:t>
            </a:r>
            <a:r>
              <a:rPr lang="ko-KR" altLang="en-US" dirty="0"/>
              <a:t>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25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E0FC-2CBE-40F7-9CD5-A1A1D64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</a:t>
            </a:r>
            <a:r>
              <a:rPr lang="en-US" altLang="ko-KR"/>
              <a:t>: </a:t>
            </a:r>
            <a:r>
              <a:rPr lang="ko-KR" altLang="en-US" dirty="0"/>
              <a:t>카드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70060-A7B9-43C5-BAC5-9EFD138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덱에</a:t>
            </a:r>
            <a:r>
              <a:rPr lang="ko-KR" altLang="en-US" dirty="0"/>
              <a:t> 남은 </a:t>
            </a:r>
            <a:r>
              <a:rPr lang="en-US" altLang="ko-KR" dirty="0"/>
              <a:t>10, A</a:t>
            </a:r>
            <a:r>
              <a:rPr lang="ko-KR" altLang="en-US" dirty="0"/>
              <a:t>의 분포에 따라 플레이어의 승률이 달라짐</a:t>
            </a:r>
            <a:endParaRPr lang="en-US" altLang="ko-KR" dirty="0"/>
          </a:p>
          <a:p>
            <a:pPr lvl="1"/>
            <a:r>
              <a:rPr lang="ko-KR" altLang="en-US" dirty="0" err="1"/>
              <a:t>덱에서</a:t>
            </a:r>
            <a:r>
              <a:rPr lang="ko-KR" altLang="en-US" dirty="0"/>
              <a:t> </a:t>
            </a:r>
            <a:r>
              <a:rPr lang="en-US" altLang="ko-KR" dirty="0"/>
              <a:t>A, 10</a:t>
            </a:r>
            <a:r>
              <a:rPr lang="ko-KR" altLang="en-US" dirty="0"/>
              <a:t>이 나올 확률이 높으면</a:t>
            </a:r>
            <a:endParaRPr lang="en-US" altLang="ko-KR" dirty="0"/>
          </a:p>
          <a:p>
            <a:pPr lvl="2"/>
            <a:r>
              <a:rPr lang="ko-KR" altLang="en-US" dirty="0"/>
              <a:t>플레이어 </a:t>
            </a:r>
            <a:r>
              <a:rPr lang="en-US" altLang="ko-KR" dirty="0"/>
              <a:t>: </a:t>
            </a:r>
            <a:r>
              <a:rPr lang="ko-KR" altLang="en-US" dirty="0"/>
              <a:t>처음 받은 카드가 높은 숫자일 확률이 높음</a:t>
            </a:r>
            <a:endParaRPr lang="en-US" altLang="ko-KR" dirty="0"/>
          </a:p>
          <a:p>
            <a:pPr lvl="2"/>
            <a:r>
              <a:rPr lang="ko-KR" altLang="en-US" dirty="0"/>
              <a:t>딜러 </a:t>
            </a:r>
            <a:r>
              <a:rPr lang="en-US" altLang="ko-KR" dirty="0"/>
              <a:t>: Burst</a:t>
            </a:r>
            <a:r>
              <a:rPr lang="ko-KR" altLang="en-US" dirty="0"/>
              <a:t>할 확률이 높음 </a:t>
            </a:r>
            <a:r>
              <a:rPr lang="en-US" altLang="ko-KR" dirty="0"/>
              <a:t>(</a:t>
            </a:r>
            <a:r>
              <a:rPr lang="ko-KR" altLang="en-US" dirty="0"/>
              <a:t>카드의 합이 </a:t>
            </a:r>
            <a:r>
              <a:rPr lang="en-US" altLang="ko-KR" dirty="0"/>
              <a:t>16 </a:t>
            </a:r>
            <a:r>
              <a:rPr lang="ko-KR" altLang="en-US" dirty="0"/>
              <a:t>이하이면 무조건 </a:t>
            </a:r>
            <a:r>
              <a:rPr lang="en-US" altLang="ko-KR" dirty="0"/>
              <a:t>hit</a:t>
            </a:r>
            <a:r>
              <a:rPr lang="ko-KR" altLang="en-US" dirty="0"/>
              <a:t> 해야함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EA2C-BF53-49AC-A76B-C4153A5D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F95AC-847F-4439-A7C7-72A8BD83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플레이어와 딜러는 각각 두 장의 카드를 받음</a:t>
            </a:r>
            <a:endParaRPr lang="en-US" altLang="ko-KR" dirty="0"/>
          </a:p>
          <a:p>
            <a:r>
              <a:rPr lang="ko-KR" altLang="en-US" dirty="0"/>
              <a:t>딜러는 카드 한 장을 플레이어에게 공개</a:t>
            </a:r>
            <a:endParaRPr lang="en-US" altLang="ko-KR" dirty="0"/>
          </a:p>
          <a:p>
            <a:r>
              <a:rPr lang="ko-KR" altLang="en-US" dirty="0"/>
              <a:t>플레이어</a:t>
            </a:r>
            <a:endParaRPr lang="en-US" altLang="ko-KR" dirty="0"/>
          </a:p>
          <a:p>
            <a:pPr lvl="1"/>
            <a:r>
              <a:rPr lang="ko-KR" altLang="en-US" dirty="0"/>
              <a:t>플레이어는 카드를 더 받거나</a:t>
            </a:r>
            <a:r>
              <a:rPr lang="en-US" altLang="ko-KR" dirty="0"/>
              <a:t>(Hit) </a:t>
            </a:r>
            <a:r>
              <a:rPr lang="ko-KR" altLang="en-US" dirty="0"/>
              <a:t>받지 않을 수 있음</a:t>
            </a:r>
            <a:r>
              <a:rPr lang="en-US" altLang="ko-KR" dirty="0"/>
              <a:t>(Stick).</a:t>
            </a:r>
          </a:p>
          <a:p>
            <a:pPr lvl="1"/>
            <a:r>
              <a:rPr lang="ko-KR" altLang="en-US" dirty="0"/>
              <a:t>여러 번 </a:t>
            </a:r>
            <a:r>
              <a:rPr lang="en-US" altLang="ko-KR" dirty="0"/>
              <a:t>Hit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플레이어가 더 이상 카드를 받지 않으면 딜러의 순서가 됨</a:t>
            </a:r>
            <a:endParaRPr lang="en-US" altLang="ko-KR" dirty="0"/>
          </a:p>
          <a:p>
            <a:r>
              <a:rPr lang="ko-KR" altLang="en-US" dirty="0"/>
              <a:t>딜러</a:t>
            </a:r>
            <a:endParaRPr lang="en-US" altLang="ko-KR" dirty="0"/>
          </a:p>
          <a:p>
            <a:pPr lvl="1"/>
            <a:r>
              <a:rPr lang="ko-KR" altLang="en-US" dirty="0"/>
              <a:t>플레이어가 </a:t>
            </a:r>
            <a:r>
              <a:rPr lang="en-US" altLang="ko-KR" dirty="0"/>
              <a:t>Stick</a:t>
            </a:r>
            <a:r>
              <a:rPr lang="ko-KR" altLang="en-US" dirty="0"/>
              <a:t>한 후부터</a:t>
            </a:r>
            <a:endParaRPr lang="en-US" altLang="ko-KR" dirty="0"/>
          </a:p>
          <a:p>
            <a:pPr lvl="1"/>
            <a:r>
              <a:rPr lang="ko-KR" altLang="en-US" dirty="0"/>
              <a:t>카드의 합이 </a:t>
            </a:r>
            <a:r>
              <a:rPr lang="en-US" altLang="ko-KR" dirty="0"/>
              <a:t>17 </a:t>
            </a:r>
            <a:r>
              <a:rPr lang="ko-KR" altLang="en-US" dirty="0"/>
              <a:t>미만일 때 항상 추가 카드를 뽑음 </a:t>
            </a:r>
            <a:r>
              <a:rPr lang="en-US" altLang="ko-KR" dirty="0"/>
              <a:t>(Hit)</a:t>
            </a:r>
          </a:p>
          <a:p>
            <a:pPr lvl="1"/>
            <a:r>
              <a:rPr lang="ko-KR" altLang="en-US" dirty="0"/>
              <a:t>카드의 합이 </a:t>
            </a:r>
            <a:r>
              <a:rPr lang="en-US" altLang="ko-KR" dirty="0"/>
              <a:t>17 </a:t>
            </a:r>
            <a:r>
              <a:rPr lang="ko-KR" altLang="en-US" dirty="0"/>
              <a:t>이상일 때 멈춤 </a:t>
            </a:r>
            <a:r>
              <a:rPr lang="en-US" altLang="ko-KR" dirty="0"/>
              <a:t>(Stick)</a:t>
            </a:r>
          </a:p>
        </p:txBody>
      </p:sp>
    </p:spTree>
    <p:extLst>
      <p:ext uri="{BB962C8B-B14F-4D97-AF65-F5344CB8AC3E}">
        <p14:creationId xmlns:p14="http://schemas.microsoft.com/office/powerpoint/2010/main" val="2949198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E24-067C-4F4B-AAAE-840C1E0D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카드</a:t>
            </a:r>
            <a:r>
              <a:rPr lang="en-US" altLang="ko-KR" dirty="0"/>
              <a:t> </a:t>
            </a:r>
            <a:r>
              <a:rPr lang="ko-KR" altLang="en-US" dirty="0" err="1"/>
              <a:t>카운팅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50E54-5F34-4B1A-86AF-786E49D4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8236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카운팅의</a:t>
            </a:r>
            <a:r>
              <a:rPr lang="ko-KR" altLang="en-US" dirty="0"/>
              <a:t> 간단한 예 </a:t>
            </a:r>
            <a:endParaRPr lang="en-US" altLang="ko-KR" dirty="0"/>
          </a:p>
          <a:p>
            <a:pPr lvl="1"/>
            <a:r>
              <a:rPr lang="ko-KR" altLang="en-US" dirty="0"/>
              <a:t>게임에서 </a:t>
            </a:r>
            <a:r>
              <a:rPr lang="en-US" altLang="ko-KR" dirty="0"/>
              <a:t>Draw </a:t>
            </a:r>
            <a:r>
              <a:rPr lang="ko-KR" altLang="en-US" dirty="0"/>
              <a:t>된 카드에 대해 다음의 숫자를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0</a:t>
            </a:r>
            <a:r>
              <a:rPr lang="en-US" altLang="ko-KR" dirty="0"/>
              <a:t> 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첫 번째 게임 </a:t>
            </a:r>
            <a:r>
              <a:rPr lang="en-US" altLang="ko-KR" dirty="0"/>
              <a:t>: </a:t>
            </a:r>
            <a:r>
              <a:rPr lang="ko-KR" altLang="en-US" dirty="0"/>
              <a:t>딜러 </a:t>
            </a:r>
            <a:r>
              <a:rPr lang="en-US" altLang="ko-KR" dirty="0"/>
              <a:t>= [10, 7], </a:t>
            </a:r>
            <a:r>
              <a:rPr lang="ko-KR" altLang="en-US" dirty="0"/>
              <a:t>플레이어 </a:t>
            </a:r>
            <a:r>
              <a:rPr lang="en-US" altLang="ko-KR" dirty="0"/>
              <a:t>= [3, 7, 8]</a:t>
            </a:r>
          </a:p>
          <a:p>
            <a:pPr lvl="3"/>
            <a:r>
              <a:rPr lang="en-US" altLang="ko-KR" dirty="0"/>
              <a:t>Count = </a:t>
            </a:r>
            <a:r>
              <a:rPr lang="en-US" altLang="ko-KR" b="1" dirty="0"/>
              <a:t>0</a:t>
            </a:r>
            <a:r>
              <a:rPr lang="en-US" altLang="ko-KR" dirty="0"/>
              <a:t> + (-1) + 1 + 1 + 1+ 1 = </a:t>
            </a:r>
            <a:r>
              <a:rPr lang="en-US" altLang="ko-KR" b="1" dirty="0"/>
              <a:t>4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 	</a:t>
            </a:r>
            <a:r>
              <a:rPr lang="en-US" altLang="ko-KR" dirty="0"/>
              <a:t>	10 </a:t>
            </a:r>
            <a:r>
              <a:rPr lang="ko-KR" altLang="en-US" dirty="0"/>
              <a:t>또는 </a:t>
            </a:r>
            <a:r>
              <a:rPr lang="en-US" altLang="ko-KR" dirty="0"/>
              <a:t>A</a:t>
            </a:r>
            <a:r>
              <a:rPr lang="ko-KR" altLang="en-US" dirty="0"/>
              <a:t>가 나올 확률 </a:t>
            </a:r>
            <a:r>
              <a:rPr lang="en-US" altLang="ko-KR" dirty="0"/>
              <a:t>= 19/47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38.77%</a:t>
            </a:r>
          </a:p>
          <a:p>
            <a:pPr lvl="2"/>
            <a:r>
              <a:rPr lang="ko-KR" altLang="en-US" dirty="0"/>
              <a:t>두 번째 게임 </a:t>
            </a:r>
            <a:r>
              <a:rPr lang="en-US" altLang="ko-KR" dirty="0"/>
              <a:t>: </a:t>
            </a:r>
            <a:r>
              <a:rPr lang="ko-KR" altLang="en-US" dirty="0"/>
              <a:t>딜러 </a:t>
            </a:r>
            <a:r>
              <a:rPr lang="en-US" altLang="ko-KR" dirty="0"/>
              <a:t>= [5, 6, 8], </a:t>
            </a:r>
            <a:r>
              <a:rPr lang="ko-KR" altLang="en-US" dirty="0"/>
              <a:t>플레이어 </a:t>
            </a:r>
            <a:r>
              <a:rPr lang="en-US" altLang="ko-KR" dirty="0"/>
              <a:t>= [11, 8]</a:t>
            </a:r>
          </a:p>
          <a:p>
            <a:pPr lvl="3"/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b="1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 + 1 + 1 + (-1) + 1 = </a:t>
            </a:r>
            <a:r>
              <a:rPr lang="en-US" altLang="ko-KR" b="1" dirty="0"/>
              <a:t>7</a:t>
            </a:r>
            <a:r>
              <a:rPr lang="en-US" altLang="ko-KR" dirty="0"/>
              <a:t>		10 </a:t>
            </a:r>
            <a:r>
              <a:rPr lang="ko-KR" altLang="en-US" dirty="0"/>
              <a:t>또는 </a:t>
            </a:r>
            <a:r>
              <a:rPr lang="en-US" altLang="ko-KR" dirty="0"/>
              <a:t>A</a:t>
            </a:r>
            <a:r>
              <a:rPr lang="ko-KR" altLang="en-US" dirty="0"/>
              <a:t>가 나올 확률 </a:t>
            </a:r>
            <a:r>
              <a:rPr lang="en-US" altLang="ko-KR" dirty="0"/>
              <a:t>= 18/42 </a:t>
            </a:r>
            <a:r>
              <a:rPr lang="en-US" altLang="ko-KR" dirty="0">
                <a:sym typeface="Wingdings" panose="05000000000000000000" pitchFamily="2" charset="2"/>
              </a:rPr>
              <a:t> 42.85%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Count</a:t>
            </a:r>
            <a:r>
              <a:rPr lang="ko-KR" altLang="en-US" dirty="0">
                <a:sym typeface="Wingdings" panose="05000000000000000000" pitchFamily="2" charset="2"/>
              </a:rPr>
              <a:t>가 커질수록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이 나올 확률이 높다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E24D7F-1EB8-466D-BB67-0BF409889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03667"/>
              </p:ext>
            </p:extLst>
          </p:nvPr>
        </p:nvGraphicFramePr>
        <p:xfrm>
          <a:off x="2032000" y="284572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82582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16283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29604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4122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8919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61922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260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7189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1946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305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9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5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1450"/>
            <a:ext cx="94583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90525"/>
            <a:ext cx="90773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4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514350"/>
            <a:ext cx="8543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89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443162"/>
            <a:ext cx="12239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381250"/>
            <a:ext cx="11077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2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8" y="365125"/>
            <a:ext cx="6571467" cy="31436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68" y="2297734"/>
            <a:ext cx="3069248" cy="3537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294" y="2223478"/>
            <a:ext cx="3352506" cy="40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1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76225"/>
            <a:ext cx="97821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6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90575"/>
            <a:ext cx="98583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4DF58-732E-4EBF-8391-E6524682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6C1D-2E79-4034-90D3-C7AF599C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조커를 제외한 </a:t>
            </a:r>
            <a:r>
              <a:rPr lang="en-US" altLang="ko-KR" dirty="0"/>
              <a:t>52</a:t>
            </a:r>
            <a:r>
              <a:rPr lang="ko-KR" altLang="en-US" dirty="0"/>
              <a:t>장의 카드 사용</a:t>
            </a:r>
            <a:endParaRPr lang="en-US" altLang="ko-KR" dirty="0"/>
          </a:p>
          <a:p>
            <a:r>
              <a:rPr lang="en-US" altLang="ko-KR" dirty="0"/>
              <a:t>Ace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또는 </a:t>
            </a:r>
            <a:r>
              <a:rPr lang="en-US" altLang="ko-KR" dirty="0"/>
              <a:t>11</a:t>
            </a:r>
            <a:r>
              <a:rPr lang="ko-KR" altLang="en-US" dirty="0"/>
              <a:t>로 계산</a:t>
            </a:r>
            <a:endParaRPr lang="en-US" altLang="ko-KR" dirty="0"/>
          </a:p>
          <a:p>
            <a:r>
              <a:rPr lang="en-US" altLang="ko-KR" dirty="0"/>
              <a:t>King, Queen, Jack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으로 계산</a:t>
            </a:r>
            <a:endParaRPr lang="en-US" altLang="ko-KR" dirty="0"/>
          </a:p>
          <a:p>
            <a:r>
              <a:rPr lang="ko-KR" altLang="en-US" dirty="0"/>
              <a:t>그 외의 카드는 카드에 표시된 숫자로 계산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ì¹´ëì ê°ì¹ ì´ë¯¸ì§">
            <a:extLst>
              <a:ext uri="{FF2B5EF4-FFF2-40B4-BE49-F238E27FC236}">
                <a16:creationId xmlns:a16="http://schemas.microsoft.com/office/drawing/2014/main" id="{E08F1CED-390C-4716-B6C1-81849E19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742" y="4053195"/>
            <a:ext cx="6598516" cy="271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8F15-1366-4E0B-819E-BB8D5C5E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CB4EA-FCAC-4EC4-9E92-E3523EA4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플레이어 승리 조건</a:t>
            </a:r>
            <a:endParaRPr lang="en-US" altLang="ko-KR" dirty="0"/>
          </a:p>
          <a:p>
            <a:pPr lvl="1"/>
            <a:r>
              <a:rPr lang="ko-KR" altLang="en-US" dirty="0"/>
              <a:t>플레이어의 카드 합</a:t>
            </a:r>
            <a:r>
              <a:rPr lang="en-US" altLang="ko-KR" dirty="0"/>
              <a:t>(&lt;=21)</a:t>
            </a:r>
            <a:r>
              <a:rPr lang="ko-KR" altLang="en-US" dirty="0"/>
              <a:t>이 딜러의 카드 합</a:t>
            </a:r>
            <a:r>
              <a:rPr lang="en-US" altLang="ko-KR" dirty="0"/>
              <a:t>(&lt;21)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ko-KR" altLang="en-US" dirty="0"/>
              <a:t>딜러의 카드 합이 </a:t>
            </a:r>
            <a:r>
              <a:rPr lang="en-US" altLang="ko-KR" dirty="0"/>
              <a:t>21</a:t>
            </a:r>
            <a:r>
              <a:rPr lang="ko-KR" altLang="en-US" dirty="0"/>
              <a:t>을 넘을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패배 조건</a:t>
            </a:r>
            <a:endParaRPr lang="en-US" altLang="ko-KR" dirty="0"/>
          </a:p>
          <a:p>
            <a:pPr lvl="1"/>
            <a:r>
              <a:rPr lang="ko-KR" altLang="en-US" dirty="0"/>
              <a:t>플레이어 카드의 합이 </a:t>
            </a:r>
            <a:r>
              <a:rPr lang="en-US" altLang="ko-KR" dirty="0"/>
              <a:t>21</a:t>
            </a:r>
            <a:r>
              <a:rPr lang="ko-KR" altLang="en-US" dirty="0"/>
              <a:t>을 넘는 경우 </a:t>
            </a:r>
            <a:r>
              <a:rPr lang="en-US" altLang="ko-KR" dirty="0"/>
              <a:t>(Burst)</a:t>
            </a:r>
          </a:p>
          <a:p>
            <a:pPr lvl="1"/>
            <a:r>
              <a:rPr lang="ko-KR" altLang="en-US" dirty="0"/>
              <a:t>플레이어의 카드 합</a:t>
            </a:r>
            <a:r>
              <a:rPr lang="en-US" altLang="ko-KR" dirty="0"/>
              <a:t>(&lt;21)</a:t>
            </a:r>
            <a:r>
              <a:rPr lang="ko-KR" altLang="en-US" dirty="0"/>
              <a:t>이 딜러의 카드 합</a:t>
            </a:r>
            <a:r>
              <a:rPr lang="en-US" altLang="ko-KR" dirty="0"/>
              <a:t>(&lt;21)</a:t>
            </a:r>
            <a:r>
              <a:rPr lang="ko-KR" altLang="en-US" dirty="0"/>
              <a:t>보다 작을 경우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ko-KR" altLang="en-US" dirty="0"/>
              <a:t>플레이어와 딜러의 카드 합이 같은 경우 무승부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245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D7E3-74B6-4C8C-A991-1DEC7B2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Monte-Carlo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B3E9F-61AF-4FF0-B6A4-69D3B31A1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Episode</a:t>
                </a:r>
                <a:r>
                  <a:rPr lang="ko-KR" altLang="en-US" dirty="0"/>
                  <a:t>를 직접 경험하여 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최</m:t>
                    </m:r>
                  </m:oMath>
                </a14:m>
                <a:r>
                  <a:rPr lang="ko-KR" altLang="en-US" dirty="0"/>
                  <a:t>적의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를 학습함</a:t>
                </a:r>
                <a:endParaRPr lang="en-US" altLang="ko-KR" dirty="0"/>
              </a:p>
              <a:p>
                <a:r>
                  <a:rPr lang="ko-KR" altLang="en-US" dirty="0"/>
                  <a:t>방법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Evaluation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Episode</a:t>
                </a:r>
                <a:r>
                  <a:rPr lang="ko-KR" altLang="en-US" dirty="0"/>
                  <a:t>로부터 현재의</a:t>
                </a:r>
                <a:r>
                  <a:rPr lang="en-US" altLang="ko-KR" dirty="0"/>
                  <a:t>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따를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Improvement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함수로부터 개선된 </a:t>
                </a: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Evaluation, Improvement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구할 때까지 반복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⋯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B3E9F-61AF-4FF0-B6A4-69D3B31A1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7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D7E3-74B6-4C8C-A991-1DEC7B2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Monte-Carlo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B3E9F-61AF-4FF0-B6A4-69D3B31A1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/>
                  <a:t>Policy </a:t>
                </a: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주어진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state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에 대하여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action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값을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return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하는 함수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𝑎𝑐𝑡𝑖𝑜𝑛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: Value function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상태</a:t>
                </a:r>
                <a:r>
                  <a:rPr lang="en-US" altLang="ko-KR" dirty="0"/>
                  <a:t>(State)</a:t>
                </a:r>
                <a:r>
                  <a:rPr lang="ko-KR" altLang="en-US" dirty="0"/>
                  <a:t>와 행동</a:t>
                </a:r>
                <a:r>
                  <a:rPr lang="en-US" altLang="ko-KR" dirty="0"/>
                  <a:t>(Action)</a:t>
                </a:r>
                <a:r>
                  <a:rPr lang="ko-KR" altLang="en-US" dirty="0"/>
                  <a:t>이 주어졌을 때 </a:t>
                </a:r>
                <a:r>
                  <a:rPr lang="en-US" altLang="ko-KR" dirty="0"/>
                  <a:t>Return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주어진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평가하는 데 사용할 수 있음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Return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에피소드에서 획득한 보상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들의 </a:t>
                </a:r>
                <a:r>
                  <a:rPr lang="en-US" altLang="ko-KR" dirty="0"/>
                  <a:t>Discounted Sum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5B3E9F-61AF-4FF0-B6A4-69D3B31A1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07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76EB8EC-A033-464D-BCBD-77F2ECEBA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4000" dirty="0"/>
                  <a:t>Monte </a:t>
                </a:r>
                <a:r>
                  <a:rPr lang="en-US" altLang="ko-KR" sz="4000"/>
                  <a:t>Carlo Control </a:t>
                </a:r>
                <a:r>
                  <a:rPr lang="en-US" altLang="ko-KR" sz="4000" dirty="0"/>
                  <a:t>for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76EB8EC-A033-464D-BCBD-77F2ECEBA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C9FCD7C-06AC-4654-8541-3052E4FA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3" y="1819975"/>
            <a:ext cx="10714634" cy="457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AF9900-C9B1-4BD6-A38E-711A61BDD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862" y="5696227"/>
            <a:ext cx="2894014" cy="2518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BE794-C10C-441D-A657-2F919733C2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1" t="-2299" b="1"/>
          <a:stretch/>
        </p:blipFill>
        <p:spPr>
          <a:xfrm>
            <a:off x="2405062" y="5696227"/>
            <a:ext cx="565150" cy="2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B069E52-AFC0-47AE-8398-3D91A6CFE6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 계산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B069E52-AFC0-47AE-8398-3D91A6CFE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335F1-A9EA-455F-9E59-9E5FA4F8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의 </a:t>
            </a:r>
            <a:r>
              <a:rPr lang="ko-KR" altLang="en-US" dirty="0" err="1"/>
              <a:t>기대값</a:t>
            </a:r>
            <a:r>
              <a:rPr lang="en-US" altLang="ko-KR" dirty="0"/>
              <a:t> </a:t>
            </a:r>
            <a:r>
              <a:rPr lang="ko-KR" altLang="en-US" dirty="0"/>
              <a:t>대신 실제로 경험한 </a:t>
            </a:r>
            <a:r>
              <a:rPr lang="en-US" altLang="ko-KR" dirty="0"/>
              <a:t>return</a:t>
            </a:r>
            <a:r>
              <a:rPr lang="ko-KR" altLang="en-US" dirty="0"/>
              <a:t>의 평균을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80BD7C3-6425-4172-94CD-CFD24B4B850E}"/>
                  </a:ext>
                </a:extLst>
              </p:cNvPr>
              <p:cNvSpPr/>
              <p:nvPr/>
            </p:nvSpPr>
            <p:spPr>
              <a:xfrm>
                <a:off x="3746735" y="2967335"/>
                <a:ext cx="4698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80BD7C3-6425-4172-94CD-CFD24B4B8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35" y="2967335"/>
                <a:ext cx="469853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3624B6-B836-4F13-A1E9-14A23EA7D304}"/>
                  </a:ext>
                </a:extLst>
              </p:cNvPr>
              <p:cNvSpPr/>
              <p:nvPr/>
            </p:nvSpPr>
            <p:spPr>
              <a:xfrm>
                <a:off x="4861160" y="3520517"/>
                <a:ext cx="6009915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      (</m:t>
                      </m:r>
                      <m:r>
                        <m:rPr>
                          <m:sty m:val="p"/>
                        </m:rPr>
                        <a:rPr lang="en-US" altLang="ko-KR" sz="2400" i="1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large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3624B6-B836-4F13-A1E9-14A23EA7D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160" y="3520517"/>
                <a:ext cx="6009915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1E7EFE-F1A1-4C0C-929C-1D490BE46AE4}"/>
                  </a:ext>
                </a:extLst>
              </p:cNvPr>
              <p:cNvSpPr/>
              <p:nvPr/>
            </p:nvSpPr>
            <p:spPr>
              <a:xfrm>
                <a:off x="2222636" y="4570710"/>
                <a:ext cx="8429423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: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/>
                  <a:t>서 </a:t>
                </a:r>
                <a:r>
                  <a:rPr lang="en-US" altLang="ko-KR" sz="2000"/>
                  <a:t>Action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/>
                  <a:t>를 선택한 경우에 얻은 모든 </a:t>
                </a:r>
                <a:r>
                  <a:rPr lang="en-US" altLang="ko-KR" sz="200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/>
                  <a:t>의 합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1E7EFE-F1A1-4C0C-929C-1D490BE46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6" y="4570710"/>
                <a:ext cx="8429423" cy="405945"/>
              </a:xfrm>
              <a:prstGeom prst="rect">
                <a:avLst/>
              </a:prstGeom>
              <a:blipFill>
                <a:blip r:embed="rId5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245769F-AAEA-42F3-BC82-ACBE02B5ECC1}"/>
                  </a:ext>
                </a:extLst>
              </p:cNvPr>
              <p:cNvSpPr/>
              <p:nvPr/>
            </p:nvSpPr>
            <p:spPr>
              <a:xfrm>
                <a:off x="2222636" y="5054963"/>
                <a:ext cx="5283241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2000"/>
                  <a:t> </a:t>
                </a:r>
                <a:r>
                  <a:rPr lang="en-US" altLang="ko-KR" sz="2000"/>
                  <a:t>: State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/>
                  <a:t>서 </a:t>
                </a:r>
                <a:r>
                  <a:rPr lang="en-US" altLang="ko-KR" sz="2000"/>
                  <a:t>Action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/>
                  <a:t>를 선택한 횟수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245769F-AAEA-42F3-BC82-ACBE02B5E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6" y="5054963"/>
                <a:ext cx="5283241" cy="405945"/>
              </a:xfrm>
              <a:prstGeom prst="rect">
                <a:avLst/>
              </a:prstGeom>
              <a:blipFill>
                <a:blip r:embed="rId6"/>
                <a:stretch>
                  <a:fillRect t="-5970" r="-346" b="-25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17155</TotalTime>
  <Words>978</Words>
  <Application>Microsoft Office PowerPoint</Application>
  <PresentationFormat>와이드스크린</PresentationFormat>
  <Paragraphs>258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Cambria Math</vt:lpstr>
      <vt:lpstr>Wingdings</vt:lpstr>
      <vt:lpstr>Office 테마</vt:lpstr>
      <vt:lpstr>Blackjack With  Monte-Carlo Control</vt:lpstr>
      <vt:lpstr>Blackjack</vt:lpstr>
      <vt:lpstr>게임 방법</vt:lpstr>
      <vt:lpstr>게임 규칙</vt:lpstr>
      <vt:lpstr>게임 규칙</vt:lpstr>
      <vt:lpstr>Monte-Carlo Control</vt:lpstr>
      <vt:lpstr>Monte-Carlo Control</vt:lpstr>
      <vt:lpstr>Monte Carlo Control for optimal policy π_∗</vt:lpstr>
      <vt:lpstr>q_π (s,a) 계산</vt:lpstr>
      <vt:lpstr>Monte-Carlo Control</vt:lpstr>
      <vt:lpstr>Incremental mean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Blackjack 학습 알고리즘</vt:lpstr>
      <vt:lpstr>과제</vt:lpstr>
      <vt:lpstr>과제</vt:lpstr>
      <vt:lpstr>과제</vt:lpstr>
      <vt:lpstr>참고 : 그래프 시각화</vt:lpstr>
      <vt:lpstr>과제</vt:lpstr>
      <vt:lpstr>과제 (Optional)</vt:lpstr>
      <vt:lpstr>추가과제</vt:lpstr>
      <vt:lpstr>참고 : 카드 카운팅</vt:lpstr>
      <vt:lpstr>참고 : 카드 카운팅</vt:lpstr>
      <vt:lpstr>코드</vt:lpstr>
      <vt:lpstr>PowerPoint 프레젠테이션</vt:lpstr>
      <vt:lpstr>PowerPoint 프레젠테이션</vt:lpstr>
      <vt:lpstr>PowerPoint 프레젠테이션</vt:lpstr>
      <vt:lpstr>PowerPoint 프레젠테이션</vt:lpstr>
      <vt:lpstr>Visualize function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KimJunghyun</dc:creator>
  <cp:lastModifiedBy>이재윤</cp:lastModifiedBy>
  <cp:revision>151</cp:revision>
  <dcterms:created xsi:type="dcterms:W3CDTF">2019-04-22T07:47:38Z</dcterms:created>
  <dcterms:modified xsi:type="dcterms:W3CDTF">2021-02-21T03:00:48Z</dcterms:modified>
</cp:coreProperties>
</file>