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0" r:id="rId4"/>
    <p:sldId id="285" r:id="rId5"/>
    <p:sldId id="284" r:id="rId6"/>
    <p:sldId id="286" r:id="rId7"/>
    <p:sldId id="282" r:id="rId8"/>
    <p:sldId id="278" r:id="rId9"/>
    <p:sldId id="265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E89"/>
    <a:srgbClr val="9E2C1E"/>
    <a:srgbClr val="956252"/>
    <a:srgbClr val="AC9A86"/>
    <a:srgbClr val="CE4B1A"/>
    <a:srgbClr val="852619"/>
    <a:srgbClr val="8C7760"/>
    <a:srgbClr val="F2F2F2"/>
    <a:srgbClr val="E6E6E6"/>
    <a:srgbClr val="E3C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D48C8-D2F1-4EE1-AD75-4A2F1A32225F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B2BD-583A-47BD-BFFA-41993BD99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9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0E553-C1E2-4BD3-B06D-BCC0257387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3716-560B-4A20-A163-73771D04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0A82E-62AC-4BB9-94BE-FC4DC4AF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283CC-94AD-4D69-BB4E-14F974E7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5F26A-9799-43B7-ABEB-91C262C2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77F41-E9E3-47F2-8417-AD2232FD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17A0-7DF6-46EE-9193-02C29E3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268D4-6AB4-49F8-A586-54EC7BE4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6F75A-19AB-48E3-96D7-1B433366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3697D-D961-4120-B11B-1167EBCD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30795-D454-485B-9AE8-7268F42D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5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E69E0-55E0-42A6-9E1D-AB536B5E3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E122F-2D4D-4D9A-9E2F-8CBBEB18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DD05-CF6D-4191-A044-DE05CBAF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F5636-1877-42A3-B8CA-FAAAC9E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1F09F-3870-4027-9343-9458BB1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0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9B0E-76EB-43A6-9964-7A8E116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CF7F5-90E9-4317-9FAA-65670F09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8F404-F662-44CE-95EB-50829D86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46CB-3653-4D6D-A2D7-9FED1BF3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75B73-222F-499F-965C-5A55B539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31E2-034C-450B-8306-C17A42C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4F85-9D87-4B7F-9953-5D34FA9D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0CB27-664D-47E8-AFAC-17D4A1AC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FDA28-99BE-498A-B962-8A62928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CA699-9679-4CD5-A3A0-6B51A51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072D-A8A7-445C-AAFB-1829901D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345A4-59D2-458A-A50B-AB8B834E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AF4B4-2C09-433B-AD43-CA02E3CBC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137CF-F299-4F55-B3FA-8BFDDA30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D8F53-1ED1-4801-B379-C93DA96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57083-025C-4D02-B29C-4B58DD5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6C4-F714-4CFB-8262-470D9C1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EB578-960D-411C-B4E2-BFAFDF02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0FB99-B3E3-4FE8-B5B8-A3CC7434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00380-5241-41CC-8A82-AEF651FF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826BFB-2729-4199-8A31-41EA5A182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338E20-7990-4D10-8C05-873FEFB5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C1D1-51B8-49E8-BCB9-7171DAAB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651B0-5974-4DA6-84BE-F6A91F9A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2112-5EF1-40C8-8976-31BF1662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D028-D655-4605-A6C2-19226428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E1A15-62DD-4907-8355-C259D85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A2C0F-4C81-4558-9716-3901171C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024CF-6922-4CA8-87EE-68BB49B2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4D06E-E9D4-4DDD-B7C6-AA8B8CA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35F84-93BF-4092-9CC3-94B0537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0C5F-C7F4-4611-AB79-841A14A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61AC2-570D-421D-B5F1-062BD04F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B51F3-4598-4A62-97E1-F3C12FAF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A0FD3-A0A8-4D11-86F2-EF174B95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3C698-2719-462B-B529-2A7C3F1B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B9BAD-2037-4608-9A17-A9980F9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E2F2-979D-4EED-A076-80BBD9D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37383-EC10-4CFA-A89D-A4840286C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2B0AA-EED6-4F7A-B740-A83A2C88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3078B-CD40-47E6-AAE3-D3E17851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A499F-F42A-4DD3-BC91-B1B27C1B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0356B-28B9-4952-B098-6FE5F75B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260EA-A4D4-49AC-94F8-574DE875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AE0DA-F677-4C84-A781-DD378713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A534B-161D-4811-92DA-2D361B7E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EF5B-AEE7-4B5E-A3FB-CC393437BFB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56575-8DE7-42B2-9C7B-8D3D3E9CB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2FCEC-4271-495E-B0EB-B9924A3FD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5676-B241-4344-A411-9F97316E6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3D133-36B4-4746-A835-F9A62F39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77945C-29BF-4DE8-BC36-04C0B6315F1F}"/>
              </a:ext>
            </a:extLst>
          </p:cNvPr>
          <p:cNvSpPr/>
          <p:nvPr/>
        </p:nvSpPr>
        <p:spPr>
          <a:xfrm>
            <a:off x="2189152" y="1979563"/>
            <a:ext cx="294967" cy="1799957"/>
          </a:xfrm>
          <a:prstGeom prst="rect">
            <a:avLst/>
          </a:prstGeom>
          <a:solidFill>
            <a:srgbClr val="CE4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798E9-B1EA-40E7-9D3A-1B951C085255}"/>
              </a:ext>
            </a:extLst>
          </p:cNvPr>
          <p:cNvSpPr txBox="1"/>
          <p:nvPr/>
        </p:nvSpPr>
        <p:spPr>
          <a:xfrm>
            <a:off x="3646032" y="1979563"/>
            <a:ext cx="6732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독성 한의 약재 판별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782C4-F307-48AE-9754-6C174BF858C8}"/>
              </a:ext>
            </a:extLst>
          </p:cNvPr>
          <p:cNvSpPr txBox="1"/>
          <p:nvPr/>
        </p:nvSpPr>
        <p:spPr>
          <a:xfrm>
            <a:off x="3678976" y="2788920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빅데이터 청년인재 고려대학교 과정 </a:t>
            </a:r>
            <a:r>
              <a:rPr lang="en-US" altLang="ko-KR" dirty="0">
                <a:latin typeface="a뉴굴림1" panose="02020600000000000000" pitchFamily="18" charset="-127"/>
                <a:ea typeface="a뉴굴림1" panose="02020600000000000000" pitchFamily="18" charset="-127"/>
              </a:rPr>
              <a:t>– 1</a:t>
            </a:r>
            <a:r>
              <a: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5680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7213B3-BC1E-4089-A3E6-338CADE8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6DC79B-0147-4715-96B9-A2F6891946BF}"/>
              </a:ext>
            </a:extLst>
          </p:cNvPr>
          <p:cNvSpPr txBox="1"/>
          <p:nvPr/>
        </p:nvSpPr>
        <p:spPr>
          <a:xfrm>
            <a:off x="3379692" y="3136612"/>
            <a:ext cx="54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956252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670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ED4B920-6EA3-4611-AABE-48A33FF995C4}"/>
              </a:ext>
            </a:extLst>
          </p:cNvPr>
          <p:cNvSpPr/>
          <p:nvPr/>
        </p:nvSpPr>
        <p:spPr>
          <a:xfrm>
            <a:off x="0" y="807720"/>
            <a:ext cx="12192000" cy="1402080"/>
          </a:xfrm>
          <a:prstGeom prst="rect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4657AA94-8549-4CBE-819E-F6C0FCC40F0D}"/>
              </a:ext>
            </a:extLst>
          </p:cNvPr>
          <p:cNvSpPr/>
          <p:nvPr/>
        </p:nvSpPr>
        <p:spPr>
          <a:xfrm>
            <a:off x="762000" y="0"/>
            <a:ext cx="2484120" cy="2377440"/>
          </a:xfrm>
          <a:prstGeom prst="flowChartInputOutput">
            <a:avLst/>
          </a:prstGeom>
          <a:solidFill>
            <a:srgbClr val="9E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1EDD5-B4E7-4FDB-A8B2-039B7E29675C}"/>
              </a:ext>
            </a:extLst>
          </p:cNvPr>
          <p:cNvSpPr txBox="1"/>
          <p:nvPr/>
        </p:nvSpPr>
        <p:spPr>
          <a:xfrm>
            <a:off x="1219230" y="72705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목차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59FE3-1A54-4911-BCFA-2CDE7325A2ED}"/>
              </a:ext>
            </a:extLst>
          </p:cNvPr>
          <p:cNvSpPr txBox="1"/>
          <p:nvPr/>
        </p:nvSpPr>
        <p:spPr>
          <a:xfrm>
            <a:off x="1011567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A5D1CF-5B3B-4A59-A601-A6ACE9E679F1}"/>
              </a:ext>
            </a:extLst>
          </p:cNvPr>
          <p:cNvSpPr txBox="1"/>
          <p:nvPr/>
        </p:nvSpPr>
        <p:spPr>
          <a:xfrm>
            <a:off x="2606041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72F787-0DFC-4BC6-AA31-C82F9868EF7F}"/>
              </a:ext>
            </a:extLst>
          </p:cNvPr>
          <p:cNvSpPr txBox="1"/>
          <p:nvPr/>
        </p:nvSpPr>
        <p:spPr>
          <a:xfrm>
            <a:off x="4200515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3B6FD-1E28-44C5-A409-7A3C48E2BA38}"/>
              </a:ext>
            </a:extLst>
          </p:cNvPr>
          <p:cNvSpPr txBox="1"/>
          <p:nvPr/>
        </p:nvSpPr>
        <p:spPr>
          <a:xfrm>
            <a:off x="5794989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FD51C-9789-403D-92D8-C4246D02BC3E}"/>
              </a:ext>
            </a:extLst>
          </p:cNvPr>
          <p:cNvSpPr txBox="1"/>
          <p:nvPr/>
        </p:nvSpPr>
        <p:spPr>
          <a:xfrm>
            <a:off x="7389463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53C4A-FC34-4849-AD72-05FAA7A39C35}"/>
              </a:ext>
            </a:extLst>
          </p:cNvPr>
          <p:cNvSpPr txBox="1"/>
          <p:nvPr/>
        </p:nvSpPr>
        <p:spPr>
          <a:xfrm>
            <a:off x="725884" y="46282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62451-6B88-4858-AE03-37641AEC9797}"/>
              </a:ext>
            </a:extLst>
          </p:cNvPr>
          <p:cNvSpPr txBox="1"/>
          <p:nvPr/>
        </p:nvSpPr>
        <p:spPr>
          <a:xfrm>
            <a:off x="2270211" y="46282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소개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2518D4-ECAC-4C15-BFD0-CCFDC99B86C9}"/>
              </a:ext>
            </a:extLst>
          </p:cNvPr>
          <p:cNvSpPr txBox="1"/>
          <p:nvPr/>
        </p:nvSpPr>
        <p:spPr>
          <a:xfrm>
            <a:off x="3998538" y="46282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 소개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08C54-B2FC-4B94-ABCA-C22669F3A950}"/>
              </a:ext>
            </a:extLst>
          </p:cNvPr>
          <p:cNvSpPr txBox="1"/>
          <p:nvPr/>
        </p:nvSpPr>
        <p:spPr>
          <a:xfrm>
            <a:off x="5574575" y="46282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기능 소개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BBFB2-016C-4FAB-B94A-5EFA7876477B}"/>
              </a:ext>
            </a:extLst>
          </p:cNvPr>
          <p:cNvSpPr txBox="1"/>
          <p:nvPr/>
        </p:nvSpPr>
        <p:spPr>
          <a:xfrm>
            <a:off x="7209926" y="4628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기대효과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7BA71-D93F-4BA6-A0AB-BC0E2FB0B0AB}"/>
              </a:ext>
            </a:extLst>
          </p:cNvPr>
          <p:cNvSpPr txBox="1"/>
          <p:nvPr/>
        </p:nvSpPr>
        <p:spPr>
          <a:xfrm>
            <a:off x="10357994" y="46282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852595-B168-474B-879A-9DE876A2DFDF}"/>
              </a:ext>
            </a:extLst>
          </p:cNvPr>
          <p:cNvSpPr txBox="1"/>
          <p:nvPr/>
        </p:nvSpPr>
        <p:spPr>
          <a:xfrm>
            <a:off x="8763523" y="46282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7DB6CD-590C-4E2D-B988-5FFDC60700E2}"/>
              </a:ext>
            </a:extLst>
          </p:cNvPr>
          <p:cNvGrpSpPr/>
          <p:nvPr/>
        </p:nvGrpSpPr>
        <p:grpSpPr>
          <a:xfrm>
            <a:off x="610981" y="3722516"/>
            <a:ext cx="11157382" cy="863272"/>
            <a:chOff x="525831" y="3052294"/>
            <a:chExt cx="11157382" cy="86327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0AB985-38C7-497E-BF25-8338FC9080F8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1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B95A39C-A896-49B1-A033-AE268801B2F3}"/>
                </a:ext>
              </a:extLst>
            </p:cNvPr>
            <p:cNvCxnSpPr>
              <a:cxnSpLocks/>
            </p:cNvCxnSpPr>
            <p:nvPr/>
          </p:nvCxnSpPr>
          <p:spPr>
            <a:xfrm>
              <a:off x="8495391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A777C6-FB0E-4393-B628-80C614B639CC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3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E3B2188-2C62-40DF-B4E7-41143A2D10D4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55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7534733-690C-47C1-999B-10DEA4198D3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67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2F5CA95-364D-4ADC-8B0E-E9906E69FDA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479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30A001D-5FB6-4325-B792-902893FC3C21}"/>
                </a:ext>
              </a:extLst>
            </p:cNvPr>
            <p:cNvCxnSpPr>
              <a:cxnSpLocks/>
            </p:cNvCxnSpPr>
            <p:nvPr/>
          </p:nvCxnSpPr>
          <p:spPr>
            <a:xfrm>
              <a:off x="11683213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F438AD-AAA6-4C35-BD1B-8B99CA4488D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9303" y="3052294"/>
              <a:ext cx="0" cy="86327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08596A8-2687-402F-929A-66AE5BBE0966}"/>
              </a:ext>
            </a:extLst>
          </p:cNvPr>
          <p:cNvSpPr txBox="1"/>
          <p:nvPr/>
        </p:nvSpPr>
        <p:spPr>
          <a:xfrm>
            <a:off x="8983937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B21F6-3045-43F1-9566-07BCC26D4BC6}"/>
              </a:ext>
            </a:extLst>
          </p:cNvPr>
          <p:cNvSpPr txBox="1"/>
          <p:nvPr/>
        </p:nvSpPr>
        <p:spPr>
          <a:xfrm>
            <a:off x="10578408" y="3800209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07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DA82D25-E3EA-4064-B7D7-12294B73DD0F}"/>
              </a:ext>
            </a:extLst>
          </p:cNvPr>
          <p:cNvSpPr/>
          <p:nvPr/>
        </p:nvSpPr>
        <p:spPr>
          <a:xfrm>
            <a:off x="4099662" y="3648484"/>
            <a:ext cx="393616" cy="1326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07C5EE1-FA44-4F04-B700-951038534409}"/>
              </a:ext>
            </a:extLst>
          </p:cNvPr>
          <p:cNvSpPr/>
          <p:nvPr/>
        </p:nvSpPr>
        <p:spPr>
          <a:xfrm>
            <a:off x="6571241" y="3648484"/>
            <a:ext cx="393616" cy="1326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FBBC55D-06DF-4CA4-80A2-BA2B4959F4B7}"/>
              </a:ext>
            </a:extLst>
          </p:cNvPr>
          <p:cNvSpPr/>
          <p:nvPr/>
        </p:nvSpPr>
        <p:spPr>
          <a:xfrm>
            <a:off x="9043602" y="3648484"/>
            <a:ext cx="393616" cy="1326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44147" y="2289025"/>
            <a:ext cx="1103083" cy="1103083"/>
          </a:xfrm>
          <a:prstGeom prst="ellipse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유통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안전</a:t>
            </a:r>
          </a:p>
        </p:txBody>
      </p:sp>
      <p:sp>
        <p:nvSpPr>
          <p:cNvPr id="6" name="타원 5"/>
          <p:cNvSpPr/>
          <p:nvPr/>
        </p:nvSpPr>
        <p:spPr>
          <a:xfrm>
            <a:off x="6216508" y="2289025"/>
            <a:ext cx="1103083" cy="1103083"/>
          </a:xfrm>
          <a:prstGeom prst="ellipse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한약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신뢰</a:t>
            </a:r>
          </a:p>
        </p:txBody>
      </p:sp>
      <p:sp>
        <p:nvSpPr>
          <p:cNvPr id="7" name="타원 6"/>
          <p:cNvSpPr/>
          <p:nvPr/>
        </p:nvSpPr>
        <p:spPr>
          <a:xfrm>
            <a:off x="8688869" y="2289025"/>
            <a:ext cx="1103083" cy="1103083"/>
          </a:xfrm>
          <a:prstGeom prst="ellipse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민간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약재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오용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방지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2092" y="1453835"/>
            <a:ext cx="523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비슷하게 생긴 독성 약재 분류의 어려움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C3678-D0CD-4EAF-BA76-C4E162588A76}"/>
              </a:ext>
            </a:extLst>
          </p:cNvPr>
          <p:cNvSpPr txBox="1"/>
          <p:nvPr/>
        </p:nvSpPr>
        <p:spPr>
          <a:xfrm>
            <a:off x="1262641" y="5274446"/>
            <a:ext cx="149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9E467-3F5D-44DA-9773-43E50F385530}"/>
              </a:ext>
            </a:extLst>
          </p:cNvPr>
          <p:cNvSpPr txBox="1"/>
          <p:nvPr/>
        </p:nvSpPr>
        <p:spPr>
          <a:xfrm>
            <a:off x="3074520" y="5274446"/>
            <a:ext cx="2319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약재 감별 주체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237AF-7B17-447A-8FA4-62792E71EB11}"/>
              </a:ext>
            </a:extLst>
          </p:cNvPr>
          <p:cNvSpPr txBox="1"/>
          <p:nvPr/>
        </p:nvSpPr>
        <p:spPr>
          <a:xfrm>
            <a:off x="5549832" y="5274445"/>
            <a:ext cx="238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감별된 약재의 소비자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9BF22-38CF-441B-A476-70FA80602567}"/>
              </a:ext>
            </a:extLst>
          </p:cNvPr>
          <p:cNvSpPr txBox="1"/>
          <p:nvPr/>
        </p:nvSpPr>
        <p:spPr>
          <a:xfrm>
            <a:off x="1262641" y="2745540"/>
            <a:ext cx="149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BB5D-E1F9-4208-AF35-6D3953C28093}"/>
              </a:ext>
            </a:extLst>
          </p:cNvPr>
          <p:cNvSpPr txBox="1"/>
          <p:nvPr/>
        </p:nvSpPr>
        <p:spPr>
          <a:xfrm>
            <a:off x="1123142" y="1423057"/>
            <a:ext cx="1772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5BF5E-0652-44B9-BE36-8E38ED82F684}"/>
              </a:ext>
            </a:extLst>
          </p:cNvPr>
          <p:cNvSpPr txBox="1"/>
          <p:nvPr/>
        </p:nvSpPr>
        <p:spPr>
          <a:xfrm>
            <a:off x="944500" y="4068023"/>
            <a:ext cx="213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B35FE-F8C6-4056-B154-6B98BDFEF138}"/>
              </a:ext>
            </a:extLst>
          </p:cNvPr>
          <p:cNvSpPr txBox="1"/>
          <p:nvPr/>
        </p:nvSpPr>
        <p:spPr>
          <a:xfrm>
            <a:off x="4810445" y="4116047"/>
            <a:ext cx="3867872" cy="400110"/>
          </a:xfrm>
          <a:prstGeom prst="rect">
            <a:avLst/>
          </a:prstGeom>
          <a:solidFill>
            <a:srgbClr val="9E2C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독성 약재 분류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모델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CC18B43F-EE19-4D56-9A71-F97E468A3666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1.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서비스 개요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F97F5-5D1B-4EC4-8ECE-2C0D65A22E56}"/>
              </a:ext>
            </a:extLst>
          </p:cNvPr>
          <p:cNvSpPr txBox="1"/>
          <p:nvPr/>
        </p:nvSpPr>
        <p:spPr>
          <a:xfrm>
            <a:off x="8421705" y="5274445"/>
            <a:ext cx="149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민간인</a:t>
            </a:r>
          </a:p>
        </p:txBody>
      </p:sp>
    </p:spTree>
    <p:extLst>
      <p:ext uri="{BB962C8B-B14F-4D97-AF65-F5344CB8AC3E}">
        <p14:creationId xmlns:p14="http://schemas.microsoft.com/office/powerpoint/2010/main" val="14474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90">
            <a:extLst>
              <a:ext uri="{FF2B5EF4-FFF2-40B4-BE49-F238E27FC236}">
                <a16:creationId xmlns:a16="http://schemas.microsoft.com/office/drawing/2014/main" id="{A9DAF7E5-7D71-4A89-8EA5-9C1479687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04654"/>
              </p:ext>
            </p:extLst>
          </p:nvPr>
        </p:nvGraphicFramePr>
        <p:xfrm>
          <a:off x="737269" y="1211822"/>
          <a:ext cx="10547903" cy="2144507"/>
        </p:xfrm>
        <a:graphic>
          <a:graphicData uri="http://schemas.openxmlformats.org/drawingml/2006/table">
            <a:tbl>
              <a:tblPr/>
              <a:tblGrid>
                <a:gridCol w="296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확보 경로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활용 방안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842515"/>
                  </a:ext>
                </a:extLst>
              </a:tr>
              <a:tr h="5113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사진데이터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눈으로 식별하기 어려운 한약재 묶음 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가지</a:t>
                      </a:r>
                      <a:endParaRPr lang="en-US" altLang="ko-KR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묶음에 대한 사진 자료 수집 중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독성 한약재를 구분할 수 있는 머신 러닝 모델 학습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논문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Google Scholar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크롤링하여 사용할 예정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 사용자가 입력한 사진에 대한 한약재 정보 제공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약재에 관련된 뉴스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 err="1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Naver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spc="0" dirty="0" err="1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Daum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뉴스를 크롤링하여 사용할 예정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12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5035"/>
                  </a:ext>
                </a:extLst>
              </a:tr>
              <a:tr h="485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한의학 전문 검색 사이트 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도감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한의학 본초 도감 및 전문가들만 접근 가능한 </a:t>
                      </a:r>
                      <a:endParaRPr lang="en-US" altLang="ko-KR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사이트를 크롤링하여 사용할 예정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12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6448"/>
                  </a:ext>
                </a:extLst>
              </a:tr>
            </a:tbl>
          </a:graphicData>
        </a:graphic>
      </p:graphicFrame>
      <p:sp>
        <p:nvSpPr>
          <p:cNvPr id="35" name="제목 1">
            <a:extLst>
              <a:ext uri="{FF2B5EF4-FFF2-40B4-BE49-F238E27FC236}">
                <a16:creationId xmlns:a16="http://schemas.microsoft.com/office/drawing/2014/main" id="{241F56CB-7BD3-42CF-895F-EE972BEA95AD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2.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데이터 소개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BAEE6CC-8A90-473E-B8EC-44001051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07013"/>
              </p:ext>
            </p:extLst>
          </p:nvPr>
        </p:nvGraphicFramePr>
        <p:xfrm>
          <a:off x="737269" y="3917993"/>
          <a:ext cx="10643275" cy="27221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52037">
                  <a:extLst>
                    <a:ext uri="{9D8B030D-6E8A-4147-A177-3AD203B41FA5}">
                      <a16:colId xmlns:a16="http://schemas.microsoft.com/office/drawing/2014/main" val="1702585799"/>
                    </a:ext>
                  </a:extLst>
                </a:gridCol>
                <a:gridCol w="1435184">
                  <a:extLst>
                    <a:ext uri="{9D8B030D-6E8A-4147-A177-3AD203B41FA5}">
                      <a16:colId xmlns:a16="http://schemas.microsoft.com/office/drawing/2014/main" val="713215067"/>
                    </a:ext>
                  </a:extLst>
                </a:gridCol>
                <a:gridCol w="6156054">
                  <a:extLst>
                    <a:ext uri="{9D8B030D-6E8A-4147-A177-3AD203B41FA5}">
                      <a16:colId xmlns:a16="http://schemas.microsoft.com/office/drawing/2014/main" val="2909681280"/>
                    </a:ext>
                  </a:extLst>
                </a:gridCol>
              </a:tblGrid>
              <a:tr h="3585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en-US" alt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en-US" alt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+mn-ea"/>
                          <a:ea typeface="+mn-ea"/>
                        </a:rPr>
                        <a:t>목록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1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77809"/>
                  </a:ext>
                </a:extLst>
              </a:tr>
              <a:tr h="26261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뿌리 및 줄기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관목통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청풍등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목통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분방기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61141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감수 대극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파극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20344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대황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육종용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80656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천오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백부자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해백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987039"/>
                  </a:ext>
                </a:extLst>
              </a:tr>
              <a:tr h="2626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씨앗</a:t>
                      </a:r>
                      <a:endParaRPr lang="en-US" alt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우방자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나복자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결명자 구기자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볼고지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0265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도인 행인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139619"/>
                  </a:ext>
                </a:extLst>
              </a:tr>
              <a:tr h="26261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잎</a:t>
                      </a:r>
                      <a:endParaRPr lang="en-US" alt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인진호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면인진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한인진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청호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51852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마황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목적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794207"/>
                  </a:ext>
                </a:extLst>
              </a:tr>
              <a:tr h="26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원화 선복화 금은화 </a:t>
                      </a:r>
                      <a:r>
                        <a:rPr lang="ko-KR" sz="1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감국</a:t>
                      </a:r>
                      <a:endParaRPr 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28514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36AAD8-62FC-46B5-8215-5C615F591DED}"/>
              </a:ext>
            </a:extLst>
          </p:cNvPr>
          <p:cNvSpPr txBox="1"/>
          <p:nvPr/>
        </p:nvSpPr>
        <p:spPr>
          <a:xfrm>
            <a:off x="399670" y="3565774"/>
            <a:ext cx="321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사진 데이터 수집 우선순위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8E91FF-00B1-4438-880B-931A9CEA3D28}"/>
              </a:ext>
            </a:extLst>
          </p:cNvPr>
          <p:cNvSpPr txBox="1"/>
          <p:nvPr/>
        </p:nvSpPr>
        <p:spPr>
          <a:xfrm>
            <a:off x="399670" y="835162"/>
            <a:ext cx="321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 데이터 종류</a:t>
            </a:r>
          </a:p>
        </p:txBody>
      </p:sp>
    </p:spTree>
    <p:extLst>
      <p:ext uri="{BB962C8B-B14F-4D97-AF65-F5344CB8AC3E}">
        <p14:creationId xmlns:p14="http://schemas.microsoft.com/office/powerpoint/2010/main" val="173084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F91-0711-4564-AF5D-9248332C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53" y="1539090"/>
            <a:ext cx="4717693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XAI :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eXplainable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AI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Model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학습 모델 변형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학습 모델 개발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모델 간 비교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시스템의 성능 향상 기대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통찰력 습득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법적 책임 및 준수 확인 등의 효과가 기대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9AF94-CE6A-469D-BB83-BB6CE982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19" y="1374556"/>
            <a:ext cx="5650893" cy="4520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9F132-A25C-474E-B92F-428FDFADDDFD}"/>
              </a:ext>
            </a:extLst>
          </p:cNvPr>
          <p:cNvSpPr txBox="1"/>
          <p:nvPr/>
        </p:nvSpPr>
        <p:spPr>
          <a:xfrm>
            <a:off x="6029516" y="5895270"/>
            <a:ext cx="5606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확률적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AND-OR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기반의 해석 가능한 분류 학습 모델 연구 사례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7838AD0-3570-48CC-8D22-5933770E6C43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3.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기술 소개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BF4E00-8CAA-4931-93DE-EFFDE4077162}"/>
              </a:ext>
            </a:extLst>
          </p:cNvPr>
          <p:cNvSpPr/>
          <p:nvPr/>
        </p:nvSpPr>
        <p:spPr>
          <a:xfrm>
            <a:off x="471318" y="974446"/>
            <a:ext cx="298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독성 약재 분류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XAI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모델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81801D-1E81-4154-9E67-A1BC00A6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02" y="1257127"/>
            <a:ext cx="2740793" cy="487495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AF25385-2C78-4D0B-879E-0705EB27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7" y="1257126"/>
            <a:ext cx="2740794" cy="48749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2EC33F-AE32-4113-8434-01A31FAC7289}"/>
              </a:ext>
            </a:extLst>
          </p:cNvPr>
          <p:cNvSpPr txBox="1"/>
          <p:nvPr/>
        </p:nvSpPr>
        <p:spPr>
          <a:xfrm>
            <a:off x="228326" y="1934877"/>
            <a:ext cx="2740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&lt;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약재 검색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&gt;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종류에 따른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 모델 적용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카메라로 약재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촬영시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 약재 테두리 인식 후   약재 종류 분석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26368F8-32B7-45F0-8F7E-69DAAFAA1873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4.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기능 소개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711D-CF88-44C1-A121-FE254084DE77}"/>
              </a:ext>
            </a:extLst>
          </p:cNvPr>
          <p:cNvSpPr txBox="1"/>
          <p:nvPr/>
        </p:nvSpPr>
        <p:spPr>
          <a:xfrm>
            <a:off x="9027253" y="1934877"/>
            <a:ext cx="27407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&lt;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약재 검색 결과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&gt;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해당 약재의 독성 여부 제공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약재 사진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 다양한 정보제공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해당 약재 오복용으로 인한 사고 뉴스 제공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시월구일2" panose="02020600000000000000" pitchFamily="18" charset="-127"/>
              </a:rPr>
              <a:t>스크랩 기능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02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855B40-30DC-4168-B93A-24A98E67CB67}"/>
              </a:ext>
            </a:extLst>
          </p:cNvPr>
          <p:cNvGrpSpPr/>
          <p:nvPr/>
        </p:nvGrpSpPr>
        <p:grpSpPr>
          <a:xfrm>
            <a:off x="1992754" y="4487023"/>
            <a:ext cx="2294976" cy="682290"/>
            <a:chOff x="4401819" y="4398820"/>
            <a:chExt cx="838517" cy="682290"/>
          </a:xfrm>
        </p:grpSpPr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DC07692B-986A-43DC-82F3-8E5CD96B7D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19601" y="4398820"/>
              <a:ext cx="820735" cy="682290"/>
            </a:xfrm>
            <a:prstGeom prst="bentConnector3">
              <a:avLst>
                <a:gd name="adj1" fmla="val 100755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6B6B3F5-816A-412E-8C5B-D75B529BDAE0}"/>
                </a:ext>
              </a:extLst>
            </p:cNvPr>
            <p:cNvSpPr/>
            <p:nvPr/>
          </p:nvSpPr>
          <p:spPr>
            <a:xfrm flipV="1">
              <a:off x="4401819" y="5012531"/>
              <a:ext cx="17781" cy="45719"/>
            </a:xfrm>
            <a:prstGeom prst="ellipse">
              <a:avLst/>
            </a:prstGeom>
            <a:solidFill>
              <a:srgbClr val="398EA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901A0E-8C40-4392-9CAE-433C74FB69A4}"/>
              </a:ext>
            </a:extLst>
          </p:cNvPr>
          <p:cNvGrpSpPr/>
          <p:nvPr/>
        </p:nvGrpSpPr>
        <p:grpSpPr>
          <a:xfrm>
            <a:off x="6095088" y="2629859"/>
            <a:ext cx="270819" cy="1892117"/>
            <a:chOff x="5159000" y="4479347"/>
            <a:chExt cx="270819" cy="1892117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1C26FD0-A296-4CED-83AF-3F7C6CCC157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80101" y="5321746"/>
              <a:ext cx="1874337" cy="225099"/>
            </a:xfrm>
            <a:prstGeom prst="bentConnector3">
              <a:avLst>
                <a:gd name="adj1" fmla="val 99869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8D3095B-5473-4940-B5FE-5DCEE1156C71}"/>
                </a:ext>
              </a:extLst>
            </p:cNvPr>
            <p:cNvSpPr/>
            <p:nvPr/>
          </p:nvSpPr>
          <p:spPr>
            <a:xfrm>
              <a:off x="5159000" y="4479347"/>
              <a:ext cx="45719" cy="45719"/>
            </a:xfrm>
            <a:prstGeom prst="ellipse">
              <a:avLst/>
            </a:prstGeom>
            <a:solidFill>
              <a:srgbClr val="00345E">
                <a:alpha val="8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58CB3D-99C2-4E79-A15F-144BA9E36EC4}"/>
              </a:ext>
            </a:extLst>
          </p:cNvPr>
          <p:cNvGrpSpPr/>
          <p:nvPr/>
        </p:nvGrpSpPr>
        <p:grpSpPr>
          <a:xfrm>
            <a:off x="7810127" y="4900065"/>
            <a:ext cx="396876" cy="398377"/>
            <a:chOff x="4050662" y="4705592"/>
            <a:chExt cx="396876" cy="398377"/>
          </a:xfrm>
        </p:grpSpPr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8197E0A-274F-48E3-A59F-B5A3D48B19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7372" y="4708882"/>
              <a:ext cx="375518" cy="368937"/>
            </a:xfrm>
            <a:prstGeom prst="bentConnector3">
              <a:avLst>
                <a:gd name="adj1" fmla="val 98701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B7548A-A23D-47C4-9560-7AD0363B7D3D}"/>
                </a:ext>
              </a:extLst>
            </p:cNvPr>
            <p:cNvSpPr/>
            <p:nvPr/>
          </p:nvSpPr>
          <p:spPr>
            <a:xfrm>
              <a:off x="4401819" y="5058250"/>
              <a:ext cx="45719" cy="45719"/>
            </a:xfrm>
            <a:prstGeom prst="ellipse">
              <a:avLst/>
            </a:prstGeom>
            <a:solidFill>
              <a:srgbClr val="398EA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919783-DBAB-4D71-841B-A990DC2DB069}"/>
              </a:ext>
            </a:extLst>
          </p:cNvPr>
          <p:cNvGrpSpPr/>
          <p:nvPr/>
        </p:nvGrpSpPr>
        <p:grpSpPr>
          <a:xfrm>
            <a:off x="7182240" y="833852"/>
            <a:ext cx="1430964" cy="837869"/>
            <a:chOff x="8043374" y="561745"/>
            <a:chExt cx="1430964" cy="83786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B33C7BE-D5AA-479A-9844-414E7110FA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66234" y="581779"/>
              <a:ext cx="1408104" cy="817835"/>
            </a:xfrm>
            <a:prstGeom prst="bentConnector3">
              <a:avLst>
                <a:gd name="adj1" fmla="val -5558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047F28-06EB-46A8-9BDA-EEF103B0931D}"/>
                </a:ext>
              </a:extLst>
            </p:cNvPr>
            <p:cNvSpPr/>
            <p:nvPr/>
          </p:nvSpPr>
          <p:spPr>
            <a:xfrm>
              <a:off x="8043374" y="561745"/>
              <a:ext cx="45719" cy="45719"/>
            </a:xfrm>
            <a:prstGeom prst="ellipse">
              <a:avLst/>
            </a:prstGeom>
            <a:solidFill>
              <a:srgbClr val="00345E">
                <a:alpha val="8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BD1ADC-FE47-4D47-854C-3D2DFB18038A}"/>
              </a:ext>
            </a:extLst>
          </p:cNvPr>
          <p:cNvSpPr/>
          <p:nvPr/>
        </p:nvSpPr>
        <p:spPr>
          <a:xfrm>
            <a:off x="3246119" y="2440626"/>
            <a:ext cx="28489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개발을 통한 차별화</a:t>
            </a: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4C3CB684-7D96-4DC9-851F-BEDB43555D6F}"/>
              </a:ext>
            </a:extLst>
          </p:cNvPr>
          <p:cNvSpPr/>
          <p:nvPr/>
        </p:nvSpPr>
        <p:spPr>
          <a:xfrm rot="20647470">
            <a:off x="4164769" y="4268549"/>
            <a:ext cx="1453188" cy="1252748"/>
          </a:xfrm>
          <a:prstGeom prst="hexagon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DC209B10-387D-4D31-960E-570351F0D82C}"/>
              </a:ext>
            </a:extLst>
          </p:cNvPr>
          <p:cNvSpPr/>
          <p:nvPr/>
        </p:nvSpPr>
        <p:spPr>
          <a:xfrm rot="20647470">
            <a:off x="7896513" y="1539704"/>
            <a:ext cx="2358697" cy="2033358"/>
          </a:xfrm>
          <a:prstGeom prst="hexagon">
            <a:avLst/>
          </a:prstGeom>
          <a:solidFill>
            <a:srgbClr val="AC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BFDC3BF1-5192-4B47-92A5-BE489852958B}"/>
              </a:ext>
            </a:extLst>
          </p:cNvPr>
          <p:cNvSpPr/>
          <p:nvPr/>
        </p:nvSpPr>
        <p:spPr>
          <a:xfrm rot="20647470">
            <a:off x="5484800" y="4494705"/>
            <a:ext cx="1627504" cy="1403020"/>
          </a:xfrm>
          <a:prstGeom prst="hexagon">
            <a:avLst/>
          </a:prstGeom>
          <a:solidFill>
            <a:srgbClr val="956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CE317164-2AB9-41ED-BDE4-DFF08C7EA9DA}"/>
              </a:ext>
            </a:extLst>
          </p:cNvPr>
          <p:cNvSpPr/>
          <p:nvPr/>
        </p:nvSpPr>
        <p:spPr>
          <a:xfrm rot="20647470">
            <a:off x="6511319" y="3081411"/>
            <a:ext cx="2152685" cy="1855762"/>
          </a:xfrm>
          <a:prstGeom prst="hexagon">
            <a:avLst/>
          </a:prstGeom>
          <a:solidFill>
            <a:srgbClr val="B1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950C6E-125C-47D3-A19F-A3540C85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1080">
            <a:off x="8537689" y="2018211"/>
            <a:ext cx="1076345" cy="1076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3D0C79-C8FD-4E7D-88B0-1F8A6AE6C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052">
            <a:off x="4561872" y="4577182"/>
            <a:ext cx="693235" cy="693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B34746-F591-489E-9C9C-9C80D2014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2881">
            <a:off x="5887104" y="4819178"/>
            <a:ext cx="785721" cy="7857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DF7BBF-D55E-4661-AD69-86263A157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7939">
            <a:off x="7109853" y="3531484"/>
            <a:ext cx="955617" cy="9556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98D306-4271-4B95-ABF2-F81657957117}"/>
              </a:ext>
            </a:extLst>
          </p:cNvPr>
          <p:cNvSpPr/>
          <p:nvPr/>
        </p:nvSpPr>
        <p:spPr>
          <a:xfrm>
            <a:off x="1048713" y="5366106"/>
            <a:ext cx="243546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이미지넷 상위권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CNN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기반 정확도 향상</a:t>
            </a: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9B76ED-4893-494E-B501-AA720B3BA9CD}"/>
              </a:ext>
            </a:extLst>
          </p:cNvPr>
          <p:cNvSpPr/>
          <p:nvPr/>
        </p:nvSpPr>
        <p:spPr>
          <a:xfrm>
            <a:off x="8281850" y="5005462"/>
            <a:ext cx="296943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감별 기계를 활용한 자동화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A95B74-AAF0-4F88-B060-8D752BB9B454}"/>
              </a:ext>
            </a:extLst>
          </p:cNvPr>
          <p:cNvSpPr/>
          <p:nvPr/>
        </p:nvSpPr>
        <p:spPr>
          <a:xfrm>
            <a:off x="4243877" y="599267"/>
            <a:ext cx="284896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디지털화를 통한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인공지능의 확장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395CA0F1-DC1E-4B33-BD28-181D8B06A516}"/>
              </a:ext>
            </a:extLst>
          </p:cNvPr>
          <p:cNvSpPr/>
          <p:nvPr/>
        </p:nvSpPr>
        <p:spPr>
          <a:xfrm rot="20647470">
            <a:off x="8490123" y="4552041"/>
            <a:ext cx="290449" cy="25038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B51AE3C7-D76C-408F-8AD7-C75C9095922D}"/>
              </a:ext>
            </a:extLst>
          </p:cNvPr>
          <p:cNvSpPr/>
          <p:nvPr/>
        </p:nvSpPr>
        <p:spPr>
          <a:xfrm rot="20666380">
            <a:off x="3426128" y="5241816"/>
            <a:ext cx="1154551" cy="995302"/>
          </a:xfrm>
          <a:prstGeom prst="hexagon">
            <a:avLst/>
          </a:prstGeom>
          <a:solidFill>
            <a:srgbClr val="8C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78F18DBA-4810-4728-A84C-610AA35BF8AE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5.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기대효과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39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roup 190">
            <a:extLst>
              <a:ext uri="{FF2B5EF4-FFF2-40B4-BE49-F238E27FC236}">
                <a16:creationId xmlns:a16="http://schemas.microsoft.com/office/drawing/2014/main" id="{D34A531D-73A7-493A-9056-7113A55FD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85749"/>
              </p:ext>
            </p:extLst>
          </p:nvPr>
        </p:nvGraphicFramePr>
        <p:xfrm>
          <a:off x="2676577" y="1508760"/>
          <a:ext cx="8064892" cy="3840480"/>
        </p:xfrm>
        <a:graphic>
          <a:graphicData uri="http://schemas.openxmlformats.org/drawingml/2006/table">
            <a:tbl>
              <a:tblPr/>
              <a:tblGrid>
                <a:gridCol w="97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4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1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차수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NO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개발 내용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추진일정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lang="ko-KR" altLang="en-US" sz="1000" b="0" kern="1200" spc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lang="ko-KR" altLang="en-US" sz="1000" b="0" kern="1200" spc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lang="ko-KR" altLang="en-US" sz="1000" b="0" kern="1200" spc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alpha val="1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3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</a:t>
                      </a:r>
                      <a:endParaRPr lang="en-US" altLang="ko-KR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분류 모델 학습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en-US" altLang="ko-KR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AI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학습자료 수집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ko-KR" altLang="en-US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검증</a:t>
                      </a:r>
                      <a:endParaRPr lang="en-US" altLang="ko-KR" sz="12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전처리</a:t>
                      </a:r>
                      <a:endParaRPr lang="en-US" altLang="ko-KR" sz="12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분석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약재 분류 모델 학습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모델 성능 평가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173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  </a:t>
                      </a:r>
                      <a:endParaRPr lang="en-US" altLang="ko-KR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 개발</a:t>
                      </a:r>
                      <a:endParaRPr lang="en-US" altLang="ko-KR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en-US" altLang="ko-KR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ERD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 정의 및 설계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 설계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en-US" altLang="ko-KR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URL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정의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17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200" b="0" kern="1200" spc="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952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bg1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검증 및 테스트</a:t>
                      </a:r>
                    </a:p>
                  </a:txBody>
                  <a:tcPr marL="9542" marR="9542" marT="9542" marB="9542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Tx/>
                        <a:buNone/>
                        <a:tabLst>
                          <a:tab pos="4981823" algn="l"/>
                        </a:tabLst>
                        <a:defRPr/>
                      </a:pPr>
                      <a:endParaRPr lang="en-US" altLang="ko-KR" sz="800" b="0" kern="1200" dirty="0">
                        <a:ln>
                          <a:solidFill>
                            <a:schemeClr val="bg1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B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771CCA2-D08A-4375-95DF-2CD16EEECE11}"/>
              </a:ext>
            </a:extLst>
          </p:cNvPr>
          <p:cNvCxnSpPr>
            <a:cxnSpLocks/>
          </p:cNvCxnSpPr>
          <p:nvPr/>
        </p:nvCxnSpPr>
        <p:spPr>
          <a:xfrm>
            <a:off x="6276974" y="2188403"/>
            <a:ext cx="864096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C49FE13-7B79-4A96-B495-2C4E89ABF9C5}"/>
              </a:ext>
            </a:extLst>
          </p:cNvPr>
          <p:cNvCxnSpPr>
            <a:cxnSpLocks/>
          </p:cNvCxnSpPr>
          <p:nvPr/>
        </p:nvCxnSpPr>
        <p:spPr>
          <a:xfrm>
            <a:off x="6853038" y="2451706"/>
            <a:ext cx="864096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2B4D4A-AD8A-41CD-AA5E-BD203ECDB637}"/>
              </a:ext>
            </a:extLst>
          </p:cNvPr>
          <p:cNvCxnSpPr>
            <a:cxnSpLocks/>
          </p:cNvCxnSpPr>
          <p:nvPr/>
        </p:nvCxnSpPr>
        <p:spPr>
          <a:xfrm>
            <a:off x="9157294" y="3573489"/>
            <a:ext cx="1474828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FDF5D78-5678-4A57-9700-B286CEF50F23}"/>
              </a:ext>
            </a:extLst>
          </p:cNvPr>
          <p:cNvCxnSpPr>
            <a:cxnSpLocks/>
          </p:cNvCxnSpPr>
          <p:nvPr/>
        </p:nvCxnSpPr>
        <p:spPr>
          <a:xfrm>
            <a:off x="7440463" y="4941641"/>
            <a:ext cx="2590652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C817485-8F43-4490-9E7F-391E2CE9348A}"/>
              </a:ext>
            </a:extLst>
          </p:cNvPr>
          <p:cNvCxnSpPr>
            <a:cxnSpLocks/>
          </p:cNvCxnSpPr>
          <p:nvPr/>
        </p:nvCxnSpPr>
        <p:spPr>
          <a:xfrm>
            <a:off x="6348982" y="3861521"/>
            <a:ext cx="504056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F0E2022-BB1F-4CAD-8705-089063F130AD}"/>
              </a:ext>
            </a:extLst>
          </p:cNvPr>
          <p:cNvCxnSpPr>
            <a:cxnSpLocks/>
          </p:cNvCxnSpPr>
          <p:nvPr/>
        </p:nvCxnSpPr>
        <p:spPr>
          <a:xfrm>
            <a:off x="9157294" y="5229673"/>
            <a:ext cx="1474828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488AE02-28B7-44AC-BB07-66B32EC2F820}"/>
              </a:ext>
            </a:extLst>
          </p:cNvPr>
          <p:cNvCxnSpPr>
            <a:cxnSpLocks/>
          </p:cNvCxnSpPr>
          <p:nvPr/>
        </p:nvCxnSpPr>
        <p:spPr>
          <a:xfrm>
            <a:off x="7717134" y="2709393"/>
            <a:ext cx="360040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57F4B49-087F-4317-8F62-53E2280E7E14}"/>
              </a:ext>
            </a:extLst>
          </p:cNvPr>
          <p:cNvCxnSpPr>
            <a:cxnSpLocks/>
          </p:cNvCxnSpPr>
          <p:nvPr/>
        </p:nvCxnSpPr>
        <p:spPr>
          <a:xfrm>
            <a:off x="7717134" y="2997425"/>
            <a:ext cx="576064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5B6D3E7-7001-4840-8030-AA212093B15A}"/>
              </a:ext>
            </a:extLst>
          </p:cNvPr>
          <p:cNvCxnSpPr>
            <a:cxnSpLocks/>
          </p:cNvCxnSpPr>
          <p:nvPr/>
        </p:nvCxnSpPr>
        <p:spPr>
          <a:xfrm>
            <a:off x="8293198" y="3285457"/>
            <a:ext cx="2338924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C50E98-B37B-4D39-A81D-37BDEA71B839}"/>
              </a:ext>
            </a:extLst>
          </p:cNvPr>
          <p:cNvCxnSpPr>
            <a:cxnSpLocks/>
          </p:cNvCxnSpPr>
          <p:nvPr/>
        </p:nvCxnSpPr>
        <p:spPr>
          <a:xfrm>
            <a:off x="6618758" y="4149553"/>
            <a:ext cx="855791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EF9503D-67E0-493F-BFA4-1A46EC0B444D}"/>
              </a:ext>
            </a:extLst>
          </p:cNvPr>
          <p:cNvCxnSpPr>
            <a:cxnSpLocks/>
          </p:cNvCxnSpPr>
          <p:nvPr/>
        </p:nvCxnSpPr>
        <p:spPr>
          <a:xfrm>
            <a:off x="7141070" y="4365577"/>
            <a:ext cx="576064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B4F8D63-D75B-45DF-B4F7-9F7172B5BFED}"/>
              </a:ext>
            </a:extLst>
          </p:cNvPr>
          <p:cNvCxnSpPr>
            <a:cxnSpLocks/>
          </p:cNvCxnSpPr>
          <p:nvPr/>
        </p:nvCxnSpPr>
        <p:spPr>
          <a:xfrm>
            <a:off x="7163793" y="4653609"/>
            <a:ext cx="553341" cy="0"/>
          </a:xfrm>
          <a:prstGeom prst="line">
            <a:avLst/>
          </a:prstGeom>
          <a:noFill/>
          <a:ln w="12700" cap="flat" cmpd="sng" algn="ctr">
            <a:solidFill>
              <a:srgbClr val="865E58"/>
            </a:solidFill>
            <a:prstDash val="solid"/>
            <a:headEnd type="oval" w="med" len="med"/>
            <a:tailEnd type="oval" w="med" len="med"/>
          </a:ln>
          <a:effectLst/>
        </p:spPr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CE4A6784-E6FB-4A38-A6BA-BF52500E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05160"/>
              </p:ext>
            </p:extLst>
          </p:nvPr>
        </p:nvGraphicFramePr>
        <p:xfrm>
          <a:off x="2676575" y="5565264"/>
          <a:ext cx="8136903" cy="851535"/>
        </p:xfrm>
        <a:graphic>
          <a:graphicData uri="http://schemas.openxmlformats.org/drawingml/2006/table">
            <a:tbl>
              <a:tblPr firstRow="1" bandRow="1"/>
              <a:tblGrid>
                <a:gridCol w="142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363">
                  <a:extLst>
                    <a:ext uri="{9D8B030D-6E8A-4147-A177-3AD203B41FA5}">
                      <a16:colId xmlns:a16="http://schemas.microsoft.com/office/drawing/2014/main" val="2186151643"/>
                    </a:ext>
                  </a:extLst>
                </a:gridCol>
                <a:gridCol w="1099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2666">
                  <a:extLst>
                    <a:ext uri="{9D8B030D-6E8A-4147-A177-3AD203B41FA5}">
                      <a16:colId xmlns:a16="http://schemas.microsoft.com/office/drawing/2014/main" val="1801034747"/>
                    </a:ext>
                  </a:extLst>
                </a:gridCol>
              </a:tblGrid>
              <a:tr h="1264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주요지표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최종개발목표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비교수준</a:t>
                      </a: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표준규격 등</a:t>
                      </a: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</a:t>
                      </a: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 ~ 10)</a:t>
                      </a:r>
                      <a:endParaRPr lang="ko-KR" altLang="en-US" sz="1200" b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8E8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객관적 측정방법 </a:t>
                      </a: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증빙방법</a:t>
                      </a: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정확도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8890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95%</a:t>
                      </a:r>
                      <a:endParaRPr lang="ko-KR" altLang="en-US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독성 약재 및 </a:t>
                      </a:r>
                      <a:r>
                        <a:rPr lang="ko-KR" altLang="en-US" sz="1100" b="0" kern="120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비독성</a:t>
                      </a:r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약재 분류</a:t>
                      </a:r>
                      <a:endParaRPr lang="en-US" altLang="ko-KR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실제 데이터에 대한 예측 결과</a:t>
                      </a:r>
                      <a:endParaRPr lang="en-US" altLang="ko-KR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2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정보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88900" indent="0" algn="ctr" defTabSz="914400" rtl="0" eaLnBrk="1" fontAlgn="base" latinLnBrk="1" hangingPunct="1">
                        <a:buFontTx/>
                        <a:buNone/>
                      </a:pPr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30%</a:t>
                      </a:r>
                      <a:endParaRPr lang="ko-KR" altLang="en-US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약재에 대한 양</a:t>
                      </a:r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질의 수준</a:t>
                      </a:r>
                      <a:endParaRPr lang="en-US" altLang="ko-KR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사용자에 대한 만족도 조사</a:t>
                      </a:r>
                      <a:endParaRPr lang="en-US" altLang="ko-KR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7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플랫폼 제작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88900" indent="0" algn="ctr" defTabSz="914400" rtl="0" eaLnBrk="1" fontAlgn="base" latinLnBrk="1" hangingPunct="1">
                        <a:buFontTx/>
                        <a:buNone/>
                      </a:pPr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제작 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바른고딕"/>
                          <a:ea typeface="나눔바른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100" b="0" kern="12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현장 시연</a:t>
                      </a:r>
                      <a:endParaRPr lang="en-US" altLang="ko-KR" sz="1100" b="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33000AEF-062B-4F0F-8CAF-8785DC4C7FC0}"/>
              </a:ext>
            </a:extLst>
          </p:cNvPr>
          <p:cNvGrpSpPr/>
          <p:nvPr/>
        </p:nvGrpSpPr>
        <p:grpSpPr>
          <a:xfrm>
            <a:off x="1774445" y="1560353"/>
            <a:ext cx="851516" cy="288032"/>
            <a:chOff x="373249" y="1428644"/>
            <a:chExt cx="1115577" cy="28112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0D943BC-294F-4E2F-814A-1F82C828E38E}"/>
                </a:ext>
              </a:extLst>
            </p:cNvPr>
            <p:cNvSpPr txBox="1"/>
            <p:nvPr/>
          </p:nvSpPr>
          <p:spPr>
            <a:xfrm>
              <a:off x="458937" y="1428644"/>
              <a:ext cx="963576" cy="28112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8575">
              <a:solidFill>
                <a:srgbClr val="865E58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solidFill>
                    <a:srgbClr val="0070C0">
                      <a:alpha val="2000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ea typeface="나눔바른고딕" panose="020B060302010102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E6BFC99-BDDD-4967-8D1E-5BB7B2FA09B6}"/>
                </a:ext>
              </a:extLst>
            </p:cNvPr>
            <p:cNvSpPr txBox="1"/>
            <p:nvPr/>
          </p:nvSpPr>
          <p:spPr>
            <a:xfrm>
              <a:off x="373249" y="1434710"/>
              <a:ext cx="1115577" cy="27036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solidFill>
                    <a:srgbClr val="865E58"/>
                  </a:solidFill>
                  <a:effectLst/>
                  <a:uLnTx/>
                  <a:uFillTx/>
                  <a:ea typeface="나눔바른고딕" panose="020B0603020101020101" pitchFamily="50" charset="-127"/>
                </a:rPr>
                <a:t>개발 일정</a:t>
              </a:r>
              <a:endParaRPr kumimoji="1" lang="en-US" altLang="ko-KR" sz="1200" b="0" i="0" u="none" strike="noStrike" kern="0" cap="none" spc="0" normalizeH="0" baseline="0" noProof="0" dirty="0">
                <a:solidFill>
                  <a:srgbClr val="865E58"/>
                </a:solidFill>
                <a:effectLst/>
                <a:uLnTx/>
                <a:uFillTx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3D08D2C-A243-425B-912E-D3C51786C7C3}"/>
              </a:ext>
            </a:extLst>
          </p:cNvPr>
          <p:cNvGrpSpPr/>
          <p:nvPr/>
        </p:nvGrpSpPr>
        <p:grpSpPr>
          <a:xfrm>
            <a:off x="1772843" y="5617873"/>
            <a:ext cx="854721" cy="288032"/>
            <a:chOff x="371151" y="1428644"/>
            <a:chExt cx="1119776" cy="28112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D2D40AE-FCE4-41DF-B7FD-1D6FD8E9D59E}"/>
                </a:ext>
              </a:extLst>
            </p:cNvPr>
            <p:cNvSpPr txBox="1"/>
            <p:nvPr/>
          </p:nvSpPr>
          <p:spPr>
            <a:xfrm>
              <a:off x="458937" y="1428644"/>
              <a:ext cx="963576" cy="28112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8575">
              <a:solidFill>
                <a:srgbClr val="865E58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solidFill>
                    <a:srgbClr val="0070C0">
                      <a:alpha val="2000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ea typeface="나눔바른고딕" panose="020B060302010102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9ED8C9-6830-40C2-A932-5A76B6F38F69}"/>
                </a:ext>
              </a:extLst>
            </p:cNvPr>
            <p:cNvSpPr txBox="1"/>
            <p:nvPr/>
          </p:nvSpPr>
          <p:spPr>
            <a:xfrm>
              <a:off x="371151" y="1434710"/>
              <a:ext cx="1119776" cy="27036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kern="0" dirty="0">
                  <a:solidFill>
                    <a:srgbClr val="865E58"/>
                  </a:solidFill>
                  <a:ea typeface="나눔바른고딕" panose="020B0603020101020101" pitchFamily="50" charset="-127"/>
                </a:rPr>
                <a:t>평가 항목</a:t>
              </a:r>
              <a:endParaRPr kumimoji="1" lang="en-US" altLang="ko-KR" sz="1200" b="0" i="0" u="none" strike="noStrike" kern="0" cap="none" spc="0" normalizeH="0" baseline="0" noProof="0" dirty="0">
                <a:solidFill>
                  <a:srgbClr val="865E58"/>
                </a:solidFill>
                <a:effectLst/>
                <a:uLnTx/>
                <a:uFillTx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A36E60-2663-42E9-9420-907447647291}"/>
              </a:ext>
            </a:extLst>
          </p:cNvPr>
          <p:cNvSpPr>
            <a:spLocks noChangeAspect="1"/>
          </p:cNvSpPr>
          <p:nvPr/>
        </p:nvSpPr>
        <p:spPr>
          <a:xfrm>
            <a:off x="499060" y="829968"/>
            <a:ext cx="57442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 개발 일정 및 인식률 증대 장치 평가 항목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32962BF8-8276-46E2-8B9A-0727912246D2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6.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개발일정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501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260C9DEF-FA30-404E-BA68-D140524A5A6F}"/>
              </a:ext>
            </a:extLst>
          </p:cNvPr>
          <p:cNvSpPr>
            <a:spLocks/>
          </p:cNvSpPr>
          <p:nvPr/>
        </p:nvSpPr>
        <p:spPr>
          <a:xfrm>
            <a:off x="684550" y="1202722"/>
            <a:ext cx="1079853" cy="1079853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3ED0EBE5-A59A-4E85-9915-E249EAD6D5F3}"/>
              </a:ext>
            </a:extLst>
          </p:cNvPr>
          <p:cNvSpPr>
            <a:spLocks/>
          </p:cNvSpPr>
          <p:nvPr/>
        </p:nvSpPr>
        <p:spPr>
          <a:xfrm>
            <a:off x="2644671" y="1202723"/>
            <a:ext cx="1079853" cy="107985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C82D80-17BD-4E3D-BA72-E2914FCEACF4}"/>
              </a:ext>
            </a:extLst>
          </p:cNvPr>
          <p:cNvSpPr>
            <a:spLocks/>
          </p:cNvSpPr>
          <p:nvPr/>
        </p:nvSpPr>
        <p:spPr>
          <a:xfrm>
            <a:off x="6539012" y="1202723"/>
            <a:ext cx="1079853" cy="1079853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DAC0C56-B34E-4556-8A20-97CC4B93BCF3}"/>
              </a:ext>
            </a:extLst>
          </p:cNvPr>
          <p:cNvSpPr>
            <a:spLocks/>
          </p:cNvSpPr>
          <p:nvPr/>
        </p:nvSpPr>
        <p:spPr>
          <a:xfrm>
            <a:off x="8481864" y="1202723"/>
            <a:ext cx="1079853" cy="1079853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4521A46-46C3-4421-96A0-D003F117BDB4}"/>
              </a:ext>
            </a:extLst>
          </p:cNvPr>
          <p:cNvSpPr>
            <a:spLocks/>
          </p:cNvSpPr>
          <p:nvPr/>
        </p:nvSpPr>
        <p:spPr>
          <a:xfrm>
            <a:off x="10427595" y="1202722"/>
            <a:ext cx="1079853" cy="1079853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81C72C2E-6119-40DA-BA14-F7F65FBE396D}"/>
              </a:ext>
            </a:extLst>
          </p:cNvPr>
          <p:cNvSpPr>
            <a:spLocks/>
          </p:cNvSpPr>
          <p:nvPr/>
        </p:nvSpPr>
        <p:spPr>
          <a:xfrm>
            <a:off x="4596156" y="1202722"/>
            <a:ext cx="1079853" cy="1079853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5E0883-E73C-485C-87F0-795CAE6F25C9}"/>
              </a:ext>
            </a:extLst>
          </p:cNvPr>
          <p:cNvSpPr>
            <a:spLocks noChangeAspect="1"/>
          </p:cNvSpPr>
          <p:nvPr/>
        </p:nvSpPr>
        <p:spPr>
          <a:xfrm>
            <a:off x="371908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강희수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컴퓨터공학 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택배 서비스 최적 애플리케이션 </a:t>
            </a:r>
            <a:r>
              <a:rPr lang="en-US" altLang="ko-KR" sz="1100" dirty="0">
                <a:solidFill>
                  <a:schemeClr val="tx1"/>
                </a:solidFill>
              </a:rPr>
              <a:t>UX,UI </a:t>
            </a:r>
            <a:r>
              <a:rPr lang="ko-KR" altLang="en-US" sz="1100" dirty="0">
                <a:solidFill>
                  <a:schemeClr val="tx1"/>
                </a:solidFill>
              </a:rPr>
              <a:t>담당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한이음</a:t>
            </a:r>
            <a:r>
              <a:rPr lang="ko-KR" altLang="en-US" sz="1100" dirty="0">
                <a:solidFill>
                  <a:schemeClr val="tx1"/>
                </a:solidFill>
              </a:rPr>
              <a:t> 프로젝트 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블록체인 기반 성형리뷰 애플리케이션</a:t>
            </a:r>
            <a:r>
              <a:rPr lang="en-US" altLang="ko-KR" sz="1100" dirty="0">
                <a:solidFill>
                  <a:schemeClr val="tx1"/>
                </a:solidFill>
              </a:rPr>
              <a:t>] UX, UI </a:t>
            </a:r>
            <a:r>
              <a:rPr lang="ko-KR" altLang="en-US" sz="1100" dirty="0">
                <a:solidFill>
                  <a:schemeClr val="tx1"/>
                </a:solidFill>
              </a:rPr>
              <a:t>담당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명지</a:t>
            </a:r>
            <a:r>
              <a:rPr lang="en-US" altLang="ko-KR" sz="1100" dirty="0">
                <a:solidFill>
                  <a:schemeClr val="tx1"/>
                </a:solidFill>
              </a:rPr>
              <a:t>-Convergent-Campus </a:t>
            </a:r>
            <a:r>
              <a:rPr lang="ko-KR" altLang="en-US" sz="1100" dirty="0">
                <a:solidFill>
                  <a:schemeClr val="tx1"/>
                </a:solidFill>
              </a:rPr>
              <a:t>융합 프로젝트 공모전 최우수상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삼성 공개 </a:t>
            </a:r>
            <a:r>
              <a:rPr lang="en-US" altLang="ko-KR" sz="1100" dirty="0">
                <a:solidFill>
                  <a:schemeClr val="tx1"/>
                </a:solidFill>
              </a:rPr>
              <a:t>SW </a:t>
            </a:r>
            <a:r>
              <a:rPr lang="ko-KR" altLang="en-US" sz="1100" dirty="0">
                <a:solidFill>
                  <a:schemeClr val="tx1"/>
                </a:solidFill>
              </a:rPr>
              <a:t>컨퍼런스 참여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072C42-8DDA-48FA-AAA5-79E95A922724}"/>
              </a:ext>
            </a:extLst>
          </p:cNvPr>
          <p:cNvSpPr>
            <a:spLocks noChangeAspect="1"/>
          </p:cNvSpPr>
          <p:nvPr/>
        </p:nvSpPr>
        <p:spPr>
          <a:xfrm>
            <a:off x="10114956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한승민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컴퓨터공학 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중소기업 대상 재고관리 모듈 개발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ERP </a:t>
            </a:r>
            <a:r>
              <a:rPr lang="ko-KR" altLang="en-US" sz="1100" dirty="0">
                <a:solidFill>
                  <a:schemeClr val="tx1"/>
                </a:solidFill>
              </a:rPr>
              <a:t>시스템 中 회계관리 및 재고관리 웹 서비스 개발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NLP TF-IDF </a:t>
            </a:r>
            <a:r>
              <a:rPr lang="ko-KR" altLang="en-US" sz="1100" dirty="0">
                <a:solidFill>
                  <a:schemeClr val="tx1"/>
                </a:solidFill>
              </a:rPr>
              <a:t>기반 알고리즘 구현 및 검색엔진 시스템 개발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초중생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디지털리터러시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ictest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설문 및 시험 시스템 개발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Python web kernel </a:t>
            </a:r>
            <a:r>
              <a:rPr lang="ko-KR" altLang="en-US" sz="1100" dirty="0">
                <a:solidFill>
                  <a:schemeClr val="tx1"/>
                </a:solidFill>
              </a:rPr>
              <a:t>개발 및 교육 시스템 개발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데이터 처리 관련 자격증 다수 보유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3E9C17-15DD-4C2A-BFF4-C7AB7CE5C7D5}"/>
              </a:ext>
            </a:extLst>
          </p:cNvPr>
          <p:cNvSpPr>
            <a:spLocks noChangeAspect="1"/>
          </p:cNvSpPr>
          <p:nvPr/>
        </p:nvSpPr>
        <p:spPr>
          <a:xfrm>
            <a:off x="2320518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박종익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통계학 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빅데이터 연계전공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DIP</a:t>
            </a:r>
            <a:r>
              <a:rPr lang="ko-KR" altLang="en-US" sz="1100" dirty="0">
                <a:solidFill>
                  <a:schemeClr val="tx1"/>
                </a:solidFill>
              </a:rPr>
              <a:t>주관 정부지원 </a:t>
            </a:r>
            <a:r>
              <a:rPr lang="en-US" altLang="ko-KR" sz="1100" dirty="0">
                <a:solidFill>
                  <a:schemeClr val="tx1"/>
                </a:solidFill>
              </a:rPr>
              <a:t>R&amp;D </a:t>
            </a:r>
            <a:r>
              <a:rPr lang="ko-KR" altLang="en-US" sz="1100" dirty="0">
                <a:solidFill>
                  <a:schemeClr val="tx1"/>
                </a:solidFill>
              </a:rPr>
              <a:t>과제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위 </a:t>
            </a:r>
            <a:r>
              <a:rPr lang="en-US" altLang="ko-KR" sz="1100" dirty="0">
                <a:solidFill>
                  <a:schemeClr val="tx1"/>
                </a:solidFill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</a:rPr>
              <a:t>지능형 재고관리 플랫폼 개발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머신러닝을</a:t>
            </a:r>
            <a:r>
              <a:rPr lang="ko-KR" altLang="en-US" sz="1100" dirty="0">
                <a:solidFill>
                  <a:schemeClr val="tx1"/>
                </a:solidFill>
              </a:rPr>
              <a:t> 이용해 생활 속 나쁜 정보를 알려주는 앱 개발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한국정보화진흥원 주관 </a:t>
            </a:r>
            <a:r>
              <a:rPr lang="ko-KR" altLang="en-US" sz="1100" dirty="0" err="1">
                <a:solidFill>
                  <a:schemeClr val="tx1"/>
                </a:solidFill>
              </a:rPr>
              <a:t>빅콘테스트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퓨처스리그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 err="1">
                <a:solidFill>
                  <a:schemeClr val="tx1"/>
                </a:solidFill>
              </a:rPr>
              <a:t>머신러닝을</a:t>
            </a:r>
            <a:r>
              <a:rPr lang="ko-KR" altLang="en-US" sz="1100" dirty="0">
                <a:solidFill>
                  <a:schemeClr val="tx1"/>
                </a:solidFill>
              </a:rPr>
              <a:t> 이용해 영화 누적 관람객 수 예측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경북대학교 통계콘서트 최우수상 </a:t>
            </a:r>
            <a:r>
              <a:rPr lang="en-US" altLang="ko-KR" sz="1100" dirty="0">
                <a:solidFill>
                  <a:schemeClr val="tx1"/>
                </a:solidFill>
              </a:rPr>
              <a:t>- GIS </a:t>
            </a:r>
            <a:r>
              <a:rPr lang="ko-KR" altLang="en-US" sz="1100" dirty="0">
                <a:solidFill>
                  <a:schemeClr val="tx1"/>
                </a:solidFill>
              </a:rPr>
              <a:t>분석을 </a:t>
            </a:r>
            <a:r>
              <a:rPr lang="en-US" altLang="ko-KR" sz="1100" dirty="0">
                <a:solidFill>
                  <a:schemeClr val="tx1"/>
                </a:solidFill>
              </a:rPr>
              <a:t>2017</a:t>
            </a:r>
            <a:r>
              <a:rPr lang="ko-KR" altLang="en-US" sz="1100" dirty="0">
                <a:solidFill>
                  <a:schemeClr val="tx1"/>
                </a:solidFill>
              </a:rPr>
              <a:t>년 첫눈 날짜 예측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FF65DB-C1C4-4628-9B02-B9A5E05E9D3D}"/>
              </a:ext>
            </a:extLst>
          </p:cNvPr>
          <p:cNvSpPr>
            <a:spLocks noChangeAspect="1"/>
          </p:cNvSpPr>
          <p:nvPr/>
        </p:nvSpPr>
        <p:spPr>
          <a:xfrm>
            <a:off x="6217738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이유정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물리학 전공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컴퓨터공학 부전공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서울대학교 전자공학과 보안 소프트웨어 연구실 인턴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이화여대 </a:t>
            </a:r>
            <a:r>
              <a:rPr lang="ko-KR" altLang="en-US" sz="1100" dirty="0" err="1">
                <a:solidFill>
                  <a:schemeClr val="tx1"/>
                </a:solidFill>
              </a:rPr>
              <a:t>라만산란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분광학</a:t>
            </a:r>
            <a:r>
              <a:rPr lang="ko-KR" altLang="en-US" sz="1100" dirty="0">
                <a:solidFill>
                  <a:schemeClr val="tx1"/>
                </a:solidFill>
              </a:rPr>
              <a:t> 연구실 인턴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LG Display </a:t>
            </a:r>
            <a:r>
              <a:rPr lang="ko-KR" altLang="en-US" sz="1100" dirty="0">
                <a:solidFill>
                  <a:schemeClr val="tx1"/>
                </a:solidFill>
              </a:rPr>
              <a:t>융합기술연구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팀 인턴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/>
                </a:solidFill>
              </a:rPr>
              <a:t>Lgenius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장학생 선발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이화여대 리눅스 쉘 프로그래밍 대회 특별상 수상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구글 </a:t>
            </a:r>
            <a:r>
              <a:rPr lang="ko-KR" altLang="en-US" sz="1100" dirty="0" err="1">
                <a:solidFill>
                  <a:schemeClr val="tx1"/>
                </a:solidFill>
              </a:rPr>
              <a:t>머신러닝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스터디잼</a:t>
            </a:r>
            <a:r>
              <a:rPr lang="ko-KR" altLang="en-US" sz="1100" dirty="0">
                <a:solidFill>
                  <a:schemeClr val="tx1"/>
                </a:solidFill>
              </a:rPr>
              <a:t> 중급과정 수료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0508AF-10FE-43CE-ACCE-35D39FE610B0}"/>
              </a:ext>
            </a:extLst>
          </p:cNvPr>
          <p:cNvSpPr>
            <a:spLocks noChangeAspect="1"/>
          </p:cNvSpPr>
          <p:nvPr/>
        </p:nvSpPr>
        <p:spPr>
          <a:xfrm>
            <a:off x="4277761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신진효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경영학 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인공지능 스타트업 기획 및 마케팅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AI </a:t>
            </a:r>
            <a:r>
              <a:rPr lang="ko-KR" altLang="en-US" sz="1100" dirty="0" err="1">
                <a:solidFill>
                  <a:schemeClr val="tx1"/>
                </a:solidFill>
              </a:rPr>
              <a:t>오픈이노베이션</a:t>
            </a:r>
            <a:r>
              <a:rPr lang="ko-KR" altLang="en-US" sz="1100" dirty="0">
                <a:solidFill>
                  <a:schemeClr val="tx1"/>
                </a:solidFill>
              </a:rPr>
              <a:t> 기본과정 수료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DS</a:t>
            </a:r>
            <a:r>
              <a:rPr lang="ko-KR" altLang="en-US" sz="1100" dirty="0">
                <a:solidFill>
                  <a:schemeClr val="tx1"/>
                </a:solidFill>
              </a:rPr>
              <a:t>스쿨 </a:t>
            </a:r>
            <a:r>
              <a:rPr lang="ko-KR" altLang="en-US" sz="1100" dirty="0" err="1">
                <a:solidFill>
                  <a:schemeClr val="tx1"/>
                </a:solidFill>
              </a:rPr>
              <a:t>데이터사이언스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입문반</a:t>
            </a:r>
            <a:r>
              <a:rPr lang="ko-KR" altLang="en-US" sz="1100" dirty="0">
                <a:solidFill>
                  <a:schemeClr val="tx1"/>
                </a:solidFill>
              </a:rPr>
              <a:t> 수료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05FE1A-2823-4675-98C9-DACD772895A9}"/>
              </a:ext>
            </a:extLst>
          </p:cNvPr>
          <p:cNvSpPr>
            <a:spLocks noChangeAspect="1"/>
          </p:cNvSpPr>
          <p:nvPr/>
        </p:nvSpPr>
        <p:spPr>
          <a:xfrm>
            <a:off x="8166348" y="2509111"/>
            <a:ext cx="1705136" cy="410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조재성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한의학 전공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서울대학교 의료정보학 인턴쉽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한의플래닛</a:t>
            </a:r>
            <a:r>
              <a:rPr lang="ko-KR" altLang="en-US" sz="1100" dirty="0">
                <a:solidFill>
                  <a:schemeClr val="tx1"/>
                </a:solidFill>
              </a:rPr>
              <a:t> 인턴쉽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/>
                </a:solidFill>
              </a:rPr>
              <a:t>Adsp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sqld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정보처리기사 자격증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한의대</a:t>
            </a:r>
            <a:r>
              <a:rPr lang="ko-KR" altLang="en-US" sz="1100" dirty="0">
                <a:solidFill>
                  <a:schemeClr val="tx1"/>
                </a:solidFill>
              </a:rPr>
              <a:t> 미래인재육성대회 최우수상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D17F5A4-A547-4129-B8EC-0B4280FDD7A1}"/>
              </a:ext>
            </a:extLst>
          </p:cNvPr>
          <p:cNvSpPr txBox="1">
            <a:spLocks/>
          </p:cNvSpPr>
          <p:nvPr/>
        </p:nvSpPr>
        <p:spPr bwMode="auto">
          <a:xfrm>
            <a:off x="209246" y="175474"/>
            <a:ext cx="8244408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0" kern="1200" dirty="0">
                <a:ln w="3175">
                  <a:solidFill>
                    <a:schemeClr val="accent1">
                      <a:alpha val="20000"/>
                    </a:schemeClr>
                  </a:solidFill>
                </a:ln>
                <a:solidFill>
                  <a:srgbClr val="1191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7. </a:t>
            </a:r>
            <a:r>
              <a:rPr lang="ko-KR" altLang="en-US" kern="0" dirty="0">
                <a:ln w="3175">
                  <a:solidFill>
                    <a:sysClr val="window" lastClr="FFFFFF">
                      <a:lumMod val="85000"/>
                      <a:alpha val="20000"/>
                    </a:sysClr>
                  </a:solidFill>
                </a:ln>
                <a:solidFill>
                  <a:srgbClr val="865E58"/>
                </a:solidFill>
                <a:latin typeface="+mn-lt"/>
                <a:ea typeface="HY견고딕" panose="02030600000101010101" pitchFamily="18" charset="-127"/>
              </a:rPr>
              <a:t>팀원 소개</a:t>
            </a:r>
            <a:endParaRPr kumimoji="0" lang="ko-KR" altLang="en-US" sz="2800" b="0" i="0" u="none" strike="noStrike" kern="1200" cap="none" spc="0" normalizeH="0" baseline="0" noProof="0" dirty="0">
              <a:ln w="3175">
                <a:solidFill>
                  <a:srgbClr val="0F6FC6">
                    <a:alpha val="20000"/>
                  </a:srgbClr>
                </a:solidFill>
              </a:ln>
              <a:solidFill>
                <a:srgbClr val="865E58"/>
              </a:solidFill>
              <a:effectLst/>
              <a:uLnTx/>
              <a:uFillTx/>
              <a:latin typeface="+mn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922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688</Words>
  <Application>Microsoft Office PowerPoint</Application>
  <PresentationFormat>와이드스크린</PresentationFormat>
  <Paragraphs>240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a뉴굴림1</vt:lpstr>
      <vt:lpstr>a시월구일2</vt:lpstr>
      <vt:lpstr>KoPub돋움체 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선희 김</dc:creator>
  <cp:lastModifiedBy>박 종익</cp:lastModifiedBy>
  <cp:revision>51</cp:revision>
  <dcterms:created xsi:type="dcterms:W3CDTF">2019-07-24T10:41:05Z</dcterms:created>
  <dcterms:modified xsi:type="dcterms:W3CDTF">2019-07-25T18:43:29Z</dcterms:modified>
</cp:coreProperties>
</file>