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8"/>
  </p:notesMasterIdLst>
  <p:sldIdLst>
    <p:sldId id="265" r:id="rId2"/>
    <p:sldId id="266" r:id="rId3"/>
    <p:sldId id="261" r:id="rId4"/>
    <p:sldId id="264" r:id="rId5"/>
    <p:sldId id="262" r:id="rId6"/>
    <p:sldId id="267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DDA"/>
    <a:srgbClr val="1776A4"/>
    <a:srgbClr val="0D598A"/>
    <a:srgbClr val="070721"/>
    <a:srgbClr val="000000"/>
    <a:srgbClr val="05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C00F-67F5-4687-97D7-CE2A55FF109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EBA-DF1B-46C9-90E3-FDA143EBC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18" y="6303908"/>
            <a:ext cx="1547396" cy="4832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" y="6092361"/>
            <a:ext cx="1863705" cy="694793"/>
          </a:xfrm>
          <a:prstGeom prst="rect">
            <a:avLst/>
          </a:prstGeom>
        </p:spPr>
      </p:pic>
      <p:sp>
        <p:nvSpPr>
          <p:cNvPr id="20" name="타원 19"/>
          <p:cNvSpPr/>
          <p:nvPr userDrawn="1"/>
        </p:nvSpPr>
        <p:spPr>
          <a:xfrm>
            <a:off x="4783750" y="6452483"/>
            <a:ext cx="338492" cy="338492"/>
          </a:xfrm>
          <a:prstGeom prst="ellipse">
            <a:avLst/>
          </a:prstGeom>
          <a:noFill/>
          <a:ln w="12700">
            <a:solidFill>
              <a:srgbClr val="1776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8" name="Picture 2" descr="B3"/>
          <p:cNvPicPr>
            <a:picLocks noChangeAspect="1" noChangeArrowheads="1"/>
          </p:cNvPicPr>
          <p:nvPr userDrawn="1"/>
        </p:nvPicPr>
        <p:blipFill>
          <a:blip r:embed="rId4" cstate="print"/>
          <a:srcRect t="88751"/>
          <a:stretch>
            <a:fillRect/>
          </a:stretch>
        </p:blipFill>
        <p:spPr bwMode="auto">
          <a:xfrm>
            <a:off x="-8709" y="0"/>
            <a:ext cx="991470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268170" y="6458807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0732DB-D609-4822-A2DE-BE67FFDF393A}" type="slidenum"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ctr"/>
              <a:t>‹#›</a:t>
            </a:fld>
            <a:r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400">
              <a:solidFill>
                <a:srgbClr val="119DD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49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33A6-6B55-4987-ADE0-A5EF0ECD88AD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32DB-D609-4822-A2DE-BE67FFD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3600" b="1" dirty="0"/>
              <a:t>	</a:t>
            </a:r>
            <a:r>
              <a:rPr lang="en-US" altLang="ko-KR" sz="3600" b="1" dirty="0" err="1"/>
              <a:t>BIoT</a:t>
            </a:r>
            <a:r>
              <a:rPr lang="en-US" altLang="ko-KR" sz="3600" dirty="0"/>
              <a:t>​</a:t>
            </a:r>
          </a:p>
          <a:p>
            <a:pPr fontAlgn="base"/>
            <a:r>
              <a:rPr lang="en-US" altLang="ko-KR" sz="3600" b="1" dirty="0"/>
              <a:t>	</a:t>
            </a:r>
            <a:r>
              <a:rPr lang="ko-KR" altLang="ko-KR" sz="3600" b="1" dirty="0"/>
              <a:t>생체 데이터를 활용한 </a:t>
            </a:r>
            <a:endParaRPr lang="en-US" altLang="ko-KR" sz="3600" b="1" dirty="0"/>
          </a:p>
          <a:p>
            <a:pPr fontAlgn="base"/>
            <a:r>
              <a:rPr lang="en-US" altLang="ko-KR" sz="3600" b="1" dirty="0"/>
              <a:t>			</a:t>
            </a:r>
            <a:r>
              <a:rPr lang="ko-KR" altLang="ko-KR" sz="3600" b="1" dirty="0"/>
              <a:t>개인맞춤형 </a:t>
            </a:r>
            <a:r>
              <a:rPr lang="ko-KR" altLang="en-US" sz="3600" b="1" dirty="0"/>
              <a:t>헬스 디바이스</a:t>
            </a:r>
            <a:r>
              <a:rPr lang="en-US" altLang="ko-KR" sz="3600" dirty="0"/>
              <a:t>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285144"/>
            <a:ext cx="981219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청년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AI · Big data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아카데미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기  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8681" y="3540969"/>
            <a:ext cx="6821000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분반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/2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0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11846"/>
            <a:ext cx="6137852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HR(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심박수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이용방안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BE845E-5B95-4FE2-B6FD-AD41C550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96" y="1156708"/>
            <a:ext cx="3483380" cy="2404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674B2-67FF-4E37-A4CF-5F79B88833A8}"/>
              </a:ext>
            </a:extLst>
          </p:cNvPr>
          <p:cNvSpPr txBox="1"/>
          <p:nvPr/>
        </p:nvSpPr>
        <p:spPr>
          <a:xfrm>
            <a:off x="0" y="3809253"/>
            <a:ext cx="990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HR(Heart</a:t>
            </a:r>
            <a:r>
              <a:rPr lang="ko-KR" altLang="en-US" dirty="0" smtClean="0"/>
              <a:t> </a:t>
            </a:r>
            <a:r>
              <a:rPr lang="en-US" altLang="ko-KR" dirty="0"/>
              <a:t>Rate, </a:t>
            </a:r>
            <a:r>
              <a:rPr lang="ko-KR" altLang="en-US" dirty="0"/>
              <a:t>심박수</a:t>
            </a:r>
            <a:r>
              <a:rPr lang="en-US" altLang="ko-KR" dirty="0"/>
              <a:t>)</a:t>
            </a:r>
            <a:r>
              <a:rPr lang="ko-KR" altLang="en-US" dirty="0"/>
              <a:t>의 변화를 토대로 스트레스 정도를 표현할 수 있는 인덱스 값 </a:t>
            </a:r>
            <a:r>
              <a:rPr lang="ko-KR" altLang="en-US" dirty="0" smtClean="0"/>
              <a:t>도출한다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여기에서 </a:t>
            </a:r>
            <a:r>
              <a:rPr lang="ko-KR" altLang="en-US" dirty="0"/>
              <a:t>심박수는 </a:t>
            </a:r>
            <a:r>
              <a:rPr lang="en-US" altLang="ko-KR" dirty="0"/>
              <a:t>CPT</a:t>
            </a:r>
            <a:r>
              <a:rPr lang="ko-KR" altLang="en-US" dirty="0"/>
              <a:t>에서 나타난 심박수 변화의 인덱스 값들이 정상상태에서도 나타날 수 있는 작은 값들이므로</a:t>
            </a:r>
            <a:r>
              <a:rPr lang="en-US" altLang="ko-KR" dirty="0"/>
              <a:t>, </a:t>
            </a:r>
            <a:r>
              <a:rPr lang="ko-KR" altLang="en-US" dirty="0"/>
              <a:t>인덱스 값의 변화가 높게 나타난 연산 자극을 기준으로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또한</a:t>
            </a:r>
            <a:r>
              <a:rPr lang="en-US" altLang="ko-KR" dirty="0"/>
              <a:t>,  ref</a:t>
            </a:r>
            <a:r>
              <a:rPr lang="ko-KR" altLang="en-US" dirty="0"/>
              <a:t>는 피험자가</a:t>
            </a:r>
            <a:r>
              <a:rPr lang="en-US" altLang="ko-KR" dirty="0"/>
              <a:t> </a:t>
            </a:r>
            <a:r>
              <a:rPr lang="ko-KR" altLang="en-US" dirty="0"/>
              <a:t>자극 상태에 들어가기 전의 </a:t>
            </a:r>
            <a:r>
              <a:rPr lang="ko-KR" altLang="en-US" dirty="0" smtClean="0"/>
              <a:t>초기값으로 </a:t>
            </a:r>
            <a:r>
              <a:rPr lang="ko-KR" altLang="en-US" dirty="0"/>
              <a:t>사람마다 그 </a:t>
            </a:r>
            <a:r>
              <a:rPr lang="ko-KR" altLang="en-US" dirty="0" smtClean="0"/>
              <a:t>절대값에 </a:t>
            </a:r>
            <a:r>
              <a:rPr lang="ko-KR" altLang="en-US" dirty="0"/>
              <a:t>큰 </a:t>
            </a:r>
            <a:r>
              <a:rPr lang="ko-KR" altLang="en-US" dirty="0" smtClean="0"/>
              <a:t>차이가 </a:t>
            </a:r>
            <a:r>
              <a:rPr lang="ko-KR" altLang="en-US" dirty="0"/>
              <a:t>있으므로 항상 개인의 기준 값을 설정하고 그에 대한 변화를 측정하기 위해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4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-9308"/>
            <a:ext cx="6137852" cy="977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음성인식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39" y="960312"/>
            <a:ext cx="8995719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발화의 생성 관점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5" y="1442432"/>
            <a:ext cx="7057505" cy="42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-9308"/>
            <a:ext cx="6137852" cy="977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음성인식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39" y="960312"/>
            <a:ext cx="8995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발화의 인식 관점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5" y="1442432"/>
            <a:ext cx="6558744" cy="4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-9308"/>
            <a:ext cx="6137852" cy="977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음성인식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2739" y="1334385"/>
                <a:ext cx="9423152" cy="466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음향 모델</a:t>
                </a:r>
                <a:r>
                  <a:rPr lang="en-US" altLang="ko-KR" sz="20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(Acoustic Model, AM)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음성 신호와 음소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또는 음성을 구성하는 다른 언어 단위 간의 관계를 나타내기 위해 음성인식에 사용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오디오 녹음 및 해당 녹음의 음성 텍스트로부터 학습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녹음된 음성 신호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음성 텍스트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그리고 소프트웨어를 사용하여 소리의 통계적 표현을 생성하며 각 단어를 구성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언어 모델</a:t>
                </a:r>
                <a:r>
                  <a:rPr lang="en-US" altLang="ko-KR" sz="2000" b="1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(Language Model, LM)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언어 모델은 단어 배열 순서에 확률을 할당하는 역할을 담당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확률이 높을수록 자연스러운 단어 배열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단어 배열 순서에 확률을 부여하기위해 보편적으로 언어 모델을 통해 이전 단어들의 배열 순서로 다음에 나올 수 있는 가장 적절한 단어를 예측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단어 배열 순서의 확률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,…,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𝑤𝑛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9" y="1334385"/>
                <a:ext cx="9423152" cy="4664931"/>
              </a:xfrm>
              <a:prstGeom prst="rect">
                <a:avLst/>
              </a:prstGeo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2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-9308"/>
            <a:ext cx="6137852" cy="977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음성인식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2739" y="1334388"/>
                <a:ext cx="9423152" cy="445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통계적 언어 모델</a:t>
                </a:r>
                <a:r>
                  <a:rPr lang="en-US" altLang="ko-KR" sz="20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(Statistical Language Model, SLM)</a:t>
                </a:r>
                <a:endParaRPr lang="en-US" altLang="ko-KR" sz="2000" b="1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단어에 대한 확률을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식으로 표현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𝑊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3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4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,…,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𝑤𝑛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각 단어는 문맥이라는 관계로 인해 이전 단어의 영향을 받아 나온 단어이며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각각의 단어의 조합으로 하나의 문장이 완성되므로 조건부 확률을 통해 각 단어에 대한 예측 확률을 곱함으로써 문장의 확률을 계산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𝑆𝑒𝑛𝑡𝑒𝑛𝑐𝑒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견고딕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,…,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𝑤𝑛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HY견고딕" panose="02030600000101010101" pitchFamily="18" charset="-127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희소 문제</a:t>
                </a:r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(Sparsity Problem)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단어 뭉치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(Corpus)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에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문장의 단어 배열 순서가 없다면 이 문장의 확률은 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 됨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단어 뭉치에 단어 배열 순서에 없다는 이유로 문장의 확률을 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 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또는 정의되지 않는 확률이라 하는 것은 정확도가 낮음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이와 같이 충분한 데이터를 관측하지 못하여 언어를 정확히 모델링하지 못하는 문제를 희소 문제</a:t>
                </a:r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(Sparsity Problem)</a:t>
                </a:r>
                <a:r>
                  <a:rPr lang="ko-KR" altLang="en-US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라고 함</a:t>
                </a:r>
                <a:endPara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9" y="1334388"/>
                <a:ext cx="9423152" cy="4456605"/>
              </a:xfrm>
              <a:prstGeom prst="rect">
                <a:avLst/>
              </a:prstGeom>
              <a:blipFill>
                <a:blip r:embed="rId2"/>
                <a:stretch>
                  <a:fillRect l="-712" r="-194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2E8B0C6BA2294DA2209A7622C098EB" ma:contentTypeVersion="8" ma:contentTypeDescription="새 문서를 만듭니다." ma:contentTypeScope="" ma:versionID="4aa15b388e24ad8a8f424e9f983efd46">
  <xsd:schema xmlns:xsd="http://www.w3.org/2001/XMLSchema" xmlns:xs="http://www.w3.org/2001/XMLSchema" xmlns:p="http://schemas.microsoft.com/office/2006/metadata/properties" xmlns:ns2="543d2486-2a04-4acb-ba77-2b2b55631bfc" targetNamespace="http://schemas.microsoft.com/office/2006/metadata/properties" ma:root="true" ma:fieldsID="15e4fc486bc32e84357610f4ac3af908" ns2:_="">
    <xsd:import namespace="543d2486-2a04-4acb-ba77-2b2b5563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d2486-2a04-4acb-ba77-2b2b55631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773ED-0295-4B72-AEBD-9882884630C4}"/>
</file>

<file path=customXml/itemProps2.xml><?xml version="1.0" encoding="utf-8"?>
<ds:datastoreItem xmlns:ds="http://schemas.openxmlformats.org/officeDocument/2006/customXml" ds:itemID="{3BBD69B5-3BF5-4012-B100-C68A3BF351B4}"/>
</file>

<file path=customXml/itemProps3.xml><?xml version="1.0" encoding="utf-8"?>
<ds:datastoreItem xmlns:ds="http://schemas.openxmlformats.org/officeDocument/2006/customXml" ds:itemID="{D25D8639-EE47-4C89-9676-5E0A0BE3397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216</Words>
  <Application>Microsoft Office PowerPoint</Application>
  <PresentationFormat>A4 용지(210x297mm)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PIRL</cp:lastModifiedBy>
  <cp:revision>74</cp:revision>
  <cp:lastPrinted>2018-06-12T02:50:10Z</cp:lastPrinted>
  <dcterms:created xsi:type="dcterms:W3CDTF">2017-07-21T08:12:50Z</dcterms:created>
  <dcterms:modified xsi:type="dcterms:W3CDTF">2019-11-17T13:26:19Z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0x010100802E8B0C6BA2294DA2209A7622C098EB</vt:lpwstr>
  </property>
</Properties>
</file>