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4" r:id="rId1"/>
  </p:sldMasterIdLst>
  <p:notesMasterIdLst>
    <p:notesMasterId r:id="rId19"/>
  </p:notesMasterIdLst>
  <p:sldIdLst>
    <p:sldId id="256" r:id="rId2"/>
    <p:sldId id="277" r:id="rId3"/>
    <p:sldId id="275" r:id="rId4"/>
    <p:sldId id="276" r:id="rId5"/>
    <p:sldId id="273" r:id="rId6"/>
    <p:sldId id="257" r:id="rId7"/>
    <p:sldId id="268" r:id="rId8"/>
    <p:sldId id="272" r:id="rId9"/>
    <p:sldId id="278" r:id="rId10"/>
    <p:sldId id="279" r:id="rId11"/>
    <p:sldId id="280" r:id="rId12"/>
    <p:sldId id="266" r:id="rId13"/>
    <p:sldId id="264" r:id="rId14"/>
    <p:sldId id="262" r:id="rId15"/>
    <p:sldId id="261" r:id="rId16"/>
    <p:sldId id="263" r:id="rId17"/>
    <p:sldId id="289" r:id="rId18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9DDA"/>
    <a:srgbClr val="1776A4"/>
    <a:srgbClr val="0D598A"/>
    <a:srgbClr val="070721"/>
    <a:srgbClr val="000000"/>
    <a:srgbClr val="0509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4" y="184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401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0C00F-67F5-4687-97D7-CE2A55FF1099}" type="datetimeFigureOut">
              <a:rPr lang="ko-KR" altLang="en-US" smtClean="0"/>
              <a:t>2019. 11. 3.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3013"/>
            <a:ext cx="4846637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3537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57EBA-DF1B-46C9-90E3-FDA143EBC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83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49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18" y="6303908"/>
            <a:ext cx="1547396" cy="48324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0" y="6092361"/>
            <a:ext cx="1863705" cy="694793"/>
          </a:xfrm>
          <a:prstGeom prst="rect">
            <a:avLst/>
          </a:prstGeom>
        </p:spPr>
      </p:pic>
      <p:sp>
        <p:nvSpPr>
          <p:cNvPr id="20" name="타원 19"/>
          <p:cNvSpPr/>
          <p:nvPr userDrawn="1"/>
        </p:nvSpPr>
        <p:spPr>
          <a:xfrm>
            <a:off x="4783750" y="6452483"/>
            <a:ext cx="338492" cy="338492"/>
          </a:xfrm>
          <a:prstGeom prst="ellipse">
            <a:avLst/>
          </a:prstGeom>
          <a:noFill/>
          <a:ln w="12700">
            <a:solidFill>
              <a:srgbClr val="1776A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pic>
        <p:nvPicPr>
          <p:cNvPr id="8" name="Picture 2" descr="B3"/>
          <p:cNvPicPr>
            <a:picLocks noChangeAspect="1" noChangeArrowheads="1"/>
          </p:cNvPicPr>
          <p:nvPr userDrawn="1"/>
        </p:nvPicPr>
        <p:blipFill>
          <a:blip r:embed="rId4" cstate="print"/>
          <a:srcRect t="88751"/>
          <a:stretch>
            <a:fillRect/>
          </a:stretch>
        </p:blipFill>
        <p:spPr bwMode="auto">
          <a:xfrm>
            <a:off x="-8709" y="0"/>
            <a:ext cx="9914709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 userDrawn="1"/>
        </p:nvSpPr>
        <p:spPr>
          <a:xfrm>
            <a:off x="4268170" y="6458807"/>
            <a:ext cx="1362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0732DB-D609-4822-A2DE-BE67FFDF393A}" type="slidenum">
              <a:rPr lang="ko-KR" altLang="en-US" sz="1400" smtClean="0">
                <a:solidFill>
                  <a:srgbClr val="119DD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pPr algn="ctr"/>
              <a:t>‹#›</a:t>
            </a:fld>
            <a:r>
              <a:rPr lang="ko-KR" altLang="en-US" sz="1400">
                <a:solidFill>
                  <a:srgbClr val="119DD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149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633A6-6B55-4987-ADE0-A5EF0ECD88AD}" type="datetimeFigureOut">
              <a:rPr lang="ko-KR" altLang="en-US" smtClean="0"/>
              <a:t>2019. 11. 3.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732DB-D609-4822-A2DE-BE67FFDF3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7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30" y="6147406"/>
            <a:ext cx="1464095" cy="54581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276" y="6280840"/>
            <a:ext cx="1273541" cy="3977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961" y="6416899"/>
            <a:ext cx="1001484" cy="26166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0" y="1080655"/>
            <a:ext cx="9906001" cy="3707245"/>
          </a:xfrm>
          <a:prstGeom prst="rect">
            <a:avLst/>
          </a:prstGeom>
          <a:gradFill flip="none" rotWithShape="1">
            <a:gsLst>
              <a:gs pos="0">
                <a:srgbClr val="119DDA"/>
              </a:gs>
              <a:gs pos="100000">
                <a:srgbClr val="0D598A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3600" b="1" dirty="0"/>
              <a:t>	</a:t>
            </a:r>
            <a:r>
              <a:rPr lang="en-US" altLang="ko-KR" sz="3600" b="1" dirty="0" err="1"/>
              <a:t>BIoT</a:t>
            </a:r>
            <a:r>
              <a:rPr lang="en-US" altLang="ko-KR" sz="3600" dirty="0"/>
              <a:t>​</a:t>
            </a:r>
          </a:p>
          <a:p>
            <a:pPr fontAlgn="base"/>
            <a:r>
              <a:rPr lang="en-US" altLang="ko-KR" sz="3600" b="1" dirty="0"/>
              <a:t>	</a:t>
            </a:r>
            <a:r>
              <a:rPr lang="ko-KR" altLang="ko-KR" sz="3600" b="1" dirty="0"/>
              <a:t>생체 데이터를 활용한 </a:t>
            </a:r>
            <a:endParaRPr lang="en-US" altLang="ko-KR" sz="3600" b="1" dirty="0"/>
          </a:p>
          <a:p>
            <a:pPr fontAlgn="base"/>
            <a:r>
              <a:rPr lang="en-US" altLang="ko-KR" sz="3600" b="1" dirty="0"/>
              <a:t>			</a:t>
            </a:r>
            <a:r>
              <a:rPr lang="ko-KR" altLang="ko-KR" sz="3600" b="1" dirty="0"/>
              <a:t>개인맞춤형 </a:t>
            </a:r>
            <a:r>
              <a:rPr lang="ko-KR" altLang="en-US" sz="3600" b="1" dirty="0"/>
              <a:t>헬스 디바이스</a:t>
            </a:r>
            <a:r>
              <a:rPr lang="en-US" altLang="ko-KR" sz="3600" dirty="0"/>
              <a:t>​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1285144"/>
            <a:ext cx="9812190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solidFill>
                  <a:schemeClr val="bg1"/>
                </a:solidFill>
                <a:latin typeface="+mj-ea"/>
                <a:ea typeface="+mj-ea"/>
              </a:rPr>
              <a:t>     </a:t>
            </a:r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청년 </a:t>
            </a:r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AI · Big data </a:t>
            </a:r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아카데미 </a:t>
            </a:r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8</a:t>
            </a:r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기  </a:t>
            </a:r>
            <a:endParaRPr lang="en-US" altLang="ko-KR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58681" y="3540969"/>
            <a:ext cx="6821000" cy="1479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endParaRPr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r">
              <a:lnSpc>
                <a:spcPct val="13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분반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/2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조</a:t>
            </a:r>
            <a:endParaRPr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r">
              <a:lnSpc>
                <a:spcPct val="13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</p:txBody>
      </p:sp>
      <p:pic>
        <p:nvPicPr>
          <p:cNvPr id="11" name="그림 10" descr="C:\Users\HJKIM\AppData\Local\Temp\BNZ.5c4eb077c805a0\POSTECH로고+가치창출대학_02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70" y="6416899"/>
            <a:ext cx="1696657" cy="2602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2199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ABD47-5ED1-4B0F-AADE-82FA4C6D60F5}"/>
              </a:ext>
            </a:extLst>
          </p:cNvPr>
          <p:cNvSpPr txBox="1"/>
          <p:nvPr/>
        </p:nvSpPr>
        <p:spPr>
          <a:xfrm>
            <a:off x="495300" y="342900"/>
            <a:ext cx="3295650" cy="619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7F9BE-FC3A-40A4-9BBB-5B49797332A4}"/>
              </a:ext>
            </a:extLst>
          </p:cNvPr>
          <p:cNvSpPr txBox="1"/>
          <p:nvPr/>
        </p:nvSpPr>
        <p:spPr>
          <a:xfrm>
            <a:off x="96714" y="204734"/>
            <a:ext cx="9598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FRACTIONAL FOURIER TRANSFROM</a:t>
            </a:r>
            <a:endParaRPr lang="ko-KR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8586" y="1617785"/>
            <a:ext cx="88040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신호는 일반적으로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시간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주파수 </a:t>
            </a:r>
            <a:r>
              <a:rPr lang="ko-KR" altLang="en-US" dirty="0"/>
              <a:t>성분으로 나타낸다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Fourier Transform </a:t>
            </a:r>
            <a:r>
              <a:rPr lang="en-US" altLang="ko-KR" dirty="0"/>
              <a:t>: </a:t>
            </a:r>
            <a:r>
              <a:rPr lang="ko-KR" altLang="en-US" dirty="0"/>
              <a:t>신호를 시간과 주파수 영역으로 서로 전환하는 과정으로 가장 많이 사용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하지만 시간과 주파수 영역 사이의 신호를 해석하는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방법인 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Fractional Fourier Transform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변환을 사용</a:t>
            </a:r>
            <a:r>
              <a:rPr lang="ko-KR" altLang="en-US" dirty="0"/>
              <a:t>하기로 함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Fractional Fourier Transform [ FRFT ] </a:t>
            </a:r>
            <a:r>
              <a:rPr lang="en-US" altLang="ko-KR" dirty="0"/>
              <a:t>: </a:t>
            </a:r>
            <a:r>
              <a:rPr lang="ko-KR" altLang="en-US" dirty="0"/>
              <a:t>신호의 시간</a:t>
            </a:r>
            <a:r>
              <a:rPr lang="en-US" altLang="ko-KR" dirty="0"/>
              <a:t>-</a:t>
            </a:r>
            <a:r>
              <a:rPr lang="ko-KR" altLang="en-US" dirty="0"/>
              <a:t>주파수 영역 사이의 축을 변화시켜 가면서 신호의 새로운 특성을 파악할 수 있는 방법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697" y="4480107"/>
            <a:ext cx="3611808" cy="174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8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7908" y="25790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>
                <a:solidFill>
                  <a:schemeClr val="bg1"/>
                </a:solidFill>
              </a:rPr>
              <a:t>심박변이도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33446" y="1606062"/>
            <a:ext cx="55919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심박변이도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/>
              <a:t>: </a:t>
            </a:r>
            <a:r>
              <a:rPr lang="ko-KR" altLang="en-US" dirty="0"/>
              <a:t>연속적인 심장박동의 주기 변화 정도를 측정하는 방법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HRV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분석</a:t>
            </a:r>
            <a:r>
              <a:rPr lang="ko-KR" altLang="en-US" dirty="0"/>
              <a:t>으로 자율신경계의 교감신경과 부교감신경의 영향을 정량적으로 평가할 수 있으며</a:t>
            </a:r>
            <a:r>
              <a:rPr lang="en-US" altLang="ko-KR" dirty="0"/>
              <a:t>, </a:t>
            </a:r>
            <a:r>
              <a:rPr lang="ko-KR" altLang="en-US" dirty="0"/>
              <a:t>심장의 전반적인 질환이나 스트레스 상태 등을 평가 가능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주파수 영역에서의 </a:t>
            </a:r>
            <a:r>
              <a:rPr lang="en-US" altLang="ko-KR" dirty="0"/>
              <a:t>HRV </a:t>
            </a:r>
            <a:r>
              <a:rPr lang="ko-KR" altLang="en-US" dirty="0"/>
              <a:t>분석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R-R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간격</a:t>
            </a:r>
            <a:r>
              <a:rPr lang="ko-KR" altLang="en-US" dirty="0"/>
              <a:t>의 데이터들을 주파수 영역으로 변환하여 주파수의 스펙트럼 크기와 분포를 관찰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주파수 영역을 분리하는 기준은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VLF</a:t>
            </a:r>
            <a:r>
              <a:rPr lang="en-US" altLang="ko-KR" dirty="0"/>
              <a:t>(Very Low Frequency : 0~0.04 Hz) ,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LF</a:t>
            </a:r>
            <a:r>
              <a:rPr lang="en-US" altLang="ko-KR" dirty="0"/>
              <a:t>(Low Frequency : 0.04~ 0.15Hz),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HF</a:t>
            </a:r>
            <a:r>
              <a:rPr lang="en-US" altLang="ko-KR" dirty="0"/>
              <a:t>(High Frequency : 0.18~ 0.4Hz)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09" y="1381492"/>
            <a:ext cx="3319829" cy="29643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09" y="4345870"/>
            <a:ext cx="3319829" cy="144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66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12" y="1251805"/>
            <a:ext cx="8420100" cy="4752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8585" y="246184"/>
            <a:ext cx="9131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Frequency domain measures of HRV</a:t>
            </a:r>
            <a:endParaRPr lang="ko-KR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73689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EABD47-5ED1-4B0F-AADE-82FA4C6D60F5}"/>
              </a:ext>
            </a:extLst>
          </p:cNvPr>
          <p:cNvSpPr txBox="1"/>
          <p:nvPr/>
        </p:nvSpPr>
        <p:spPr>
          <a:xfrm>
            <a:off x="120162" y="202223"/>
            <a:ext cx="6819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 Measure STRESS INDEX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7733" y="4498821"/>
            <a:ext cx="8745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How to </a:t>
            </a:r>
            <a:r>
              <a:rPr lang="en-US" altLang="ko-KR" dirty="0" err="1"/>
              <a:t>measuer</a:t>
            </a:r>
            <a:r>
              <a:rPr lang="en-US" altLang="ko-KR" dirty="0"/>
              <a:t> STRESS INDEX? </a:t>
            </a:r>
          </a:p>
          <a:p>
            <a:r>
              <a:rPr lang="en-US" altLang="ko-KR" dirty="0"/>
              <a:t>       -&gt; LF/HF</a:t>
            </a:r>
            <a:r>
              <a:rPr lang="ko-KR" altLang="en-US" dirty="0"/>
              <a:t>를 비율에 따라서 스트레스를 평가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그림 </a:t>
            </a:r>
            <a:r>
              <a:rPr lang="en-US" altLang="ko-KR" dirty="0"/>
              <a:t>3</a:t>
            </a:r>
            <a:r>
              <a:rPr lang="ko-KR" altLang="en-US" dirty="0"/>
              <a:t>과 </a:t>
            </a:r>
            <a:r>
              <a:rPr lang="en-US" altLang="ko-KR" dirty="0"/>
              <a:t>5</a:t>
            </a:r>
            <a:r>
              <a:rPr lang="ko-KR" altLang="en-US" dirty="0"/>
              <a:t>에서 </a:t>
            </a:r>
            <a:r>
              <a:rPr lang="en-US" altLang="ko-KR" dirty="0"/>
              <a:t>a </a:t>
            </a:r>
            <a:r>
              <a:rPr lang="ko-KR" altLang="en-US" dirty="0"/>
              <a:t>차수를 증가시키면서 </a:t>
            </a:r>
            <a:r>
              <a:rPr lang="en-US" altLang="ko-KR" dirty="0"/>
              <a:t>FRFT</a:t>
            </a:r>
            <a:r>
              <a:rPr lang="ko-KR" altLang="en-US" dirty="0"/>
              <a:t>의 신호가 변화하는 모습을 발견 가능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안정 상태보다 스트레스 상태에 있을 때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대역폭이 더 좁아지는 현상</a:t>
            </a:r>
            <a:r>
              <a:rPr lang="ko-KR" altLang="en-US" dirty="0"/>
              <a:t>을 확인 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380" y="1582616"/>
            <a:ext cx="2702902" cy="29162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268" y="1477108"/>
            <a:ext cx="2631099" cy="302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30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135" y="30896"/>
            <a:ext cx="7578204" cy="8967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순서도</a:t>
            </a:r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(Flow chart)</a:t>
            </a:r>
            <a:endParaRPr lang="ko-KR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F414DC9-1BB0-4CFA-A52E-F6A46244C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79" y="1252337"/>
            <a:ext cx="8491442" cy="471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67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135" y="30896"/>
            <a:ext cx="7578204" cy="8967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데이터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614286"/>
            <a:ext cx="99059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스마트폰으로 측정한 사람의 행동 데이터 셋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- 2012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년에 갤럭시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S2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이용하여 스마트폰을 장착한 사람의 행동을 관찰한 데이터로 실험 대상은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19~48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세의 자원 봉사자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30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명으로 구성됨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내장 되어있는 가속도계와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자이로스코프를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사용하여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50Hz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일정한 속도로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축 선형 가속도 및 각속도를 측정함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스마트폰을 착용한 상태에서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가지 활동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계단 오르기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계단 내려가기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앉기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서있기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누워있기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수행함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BE148B65-28C0-4B39-9CE6-7748009A07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8023"/>
            <a:ext cx="5276981" cy="2606263"/>
          </a:xfrm>
          <a:prstGeom prst="rect">
            <a:avLst/>
          </a:prstGeom>
        </p:spPr>
      </p:pic>
      <p:pic>
        <p:nvPicPr>
          <p:cNvPr id="7" name="그림 6" descr="개체, 시계이(가) 표시된 사진&#10;&#10;자동 생성된 설명">
            <a:extLst>
              <a:ext uri="{FF2B5EF4-FFF2-40B4-BE49-F238E27FC236}">
                <a16:creationId xmlns:a16="http://schemas.microsoft.com/office/drawing/2014/main" id="{48E8489C-E216-47FD-A69E-761FC88C8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981" y="1008022"/>
            <a:ext cx="4629019" cy="242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83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135" y="30896"/>
            <a:ext cx="7578204" cy="8967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데이터</a:t>
            </a:r>
          </a:p>
        </p:txBody>
      </p:sp>
      <p:pic>
        <p:nvPicPr>
          <p:cNvPr id="5" name="그림 4" descr="모니터, 화면, 시계, 사진이(가) 표시된 사진&#10;&#10;자동 생성된 설명">
            <a:extLst>
              <a:ext uri="{FF2B5EF4-FFF2-40B4-BE49-F238E27FC236}">
                <a16:creationId xmlns:a16="http://schemas.microsoft.com/office/drawing/2014/main" id="{89F31F25-B78C-45C9-88A7-F9C737F8D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8030"/>
            <a:ext cx="9906000" cy="49858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34E2AF-6238-470F-AA3F-305A570E0E4C}"/>
              </a:ext>
            </a:extLst>
          </p:cNvPr>
          <p:cNvSpPr txBox="1"/>
          <p:nvPr/>
        </p:nvSpPr>
        <p:spPr>
          <a:xfrm>
            <a:off x="8470233" y="1078030"/>
            <a:ext cx="1435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Standing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0C24E3-9306-4862-8AFC-968D0D77DE17}"/>
              </a:ext>
            </a:extLst>
          </p:cNvPr>
          <p:cNvSpPr txBox="1"/>
          <p:nvPr/>
        </p:nvSpPr>
        <p:spPr>
          <a:xfrm>
            <a:off x="8470232" y="2808973"/>
            <a:ext cx="1435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Walking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A0048-3665-49B0-B4B7-66DBCEF7A173}"/>
              </a:ext>
            </a:extLst>
          </p:cNvPr>
          <p:cNvSpPr txBox="1"/>
          <p:nvPr/>
        </p:nvSpPr>
        <p:spPr>
          <a:xfrm>
            <a:off x="7036067" y="4539916"/>
            <a:ext cx="2869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latin typeface="HY견고딕" panose="02030600000101010101" pitchFamily="18" charset="-127"/>
                <a:ea typeface="HY견고딕" panose="02030600000101010101" pitchFamily="18" charset="-127"/>
              </a:rPr>
              <a:t>Walking downstairs</a:t>
            </a:r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84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679366-B580-F043-9550-A3B68D80F172}"/>
              </a:ext>
            </a:extLst>
          </p:cNvPr>
          <p:cNvSpPr txBox="1"/>
          <p:nvPr/>
        </p:nvSpPr>
        <p:spPr>
          <a:xfrm>
            <a:off x="373373" y="281354"/>
            <a:ext cx="6551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추후 과제 및 처리 필요사항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E64E9-FCF9-2B47-9A5D-D5FB8CA09DE6}"/>
              </a:ext>
            </a:extLst>
          </p:cNvPr>
          <p:cNvSpPr txBox="1"/>
          <p:nvPr/>
        </p:nvSpPr>
        <p:spPr>
          <a:xfrm>
            <a:off x="480645" y="1674674"/>
            <a:ext cx="91088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운동 상태를 측정하는 방법과 그리고 그 상태를 어떻게 </a:t>
            </a:r>
            <a:r>
              <a:rPr lang="en-US" altLang="ko-KR" dirty="0"/>
              <a:t>label</a:t>
            </a:r>
            <a:r>
              <a:rPr lang="ko-KR" altLang="en-US" dirty="0"/>
              <a:t> 할</a:t>
            </a:r>
            <a:r>
              <a:rPr lang="en-US" altLang="ko-KR" dirty="0"/>
              <a:t> </a:t>
            </a:r>
            <a:r>
              <a:rPr lang="ko-KR" altLang="en-US" dirty="0"/>
              <a:t>것인가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운동 상태를 측정하고 그 상태가 얼마나 지속되는지를 어떻게 기록</a:t>
            </a:r>
            <a:r>
              <a:rPr lang="en-US" altLang="ko-KR" dirty="0"/>
              <a:t> </a:t>
            </a:r>
            <a:r>
              <a:rPr lang="ko-KR" altLang="en-US" dirty="0"/>
              <a:t>할</a:t>
            </a:r>
            <a:r>
              <a:rPr lang="en-US" altLang="ko-KR" dirty="0"/>
              <a:t> </a:t>
            </a:r>
            <a:r>
              <a:rPr lang="ko-KR" altLang="en-US" dirty="0"/>
              <a:t>것인가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br>
              <a:rPr lang="ko-KR" altLang="en-US" dirty="0"/>
            </a:br>
            <a:endParaRPr lang="ko-KR" altLang="en-US" dirty="0"/>
          </a:p>
          <a:p>
            <a:r>
              <a:rPr lang="en-US" altLang="ko-KR" dirty="0"/>
              <a:t>-</a:t>
            </a:r>
            <a:r>
              <a:rPr lang="ko-KR" altLang="en-US" dirty="0"/>
              <a:t> 미</a:t>
            </a:r>
            <a:r>
              <a:rPr lang="en-US" altLang="ko-KR" dirty="0"/>
              <a:t> </a:t>
            </a:r>
            <a:r>
              <a:rPr lang="ko-KR" altLang="en-US" dirty="0"/>
              <a:t>스케일을 사용해서 데이터를 추출하는데 시연 상황에서는 실시간으로 처리하는 것이 불가능하다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데이터를 받아서</a:t>
            </a:r>
            <a:r>
              <a:rPr lang="en-US" altLang="ko-KR" dirty="0"/>
              <a:t> </a:t>
            </a:r>
            <a:r>
              <a:rPr lang="ko-KR" altLang="en-US" dirty="0"/>
              <a:t>특정 위치에 정리하고 어떤 방향으로 학습하는 것을 구현할 것인가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     </a:t>
            </a:r>
            <a:r>
              <a:rPr lang="en-US" altLang="ko-KR" dirty="0"/>
              <a:t>(ex. Spark)</a:t>
            </a:r>
          </a:p>
          <a:p>
            <a:endParaRPr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학습 모델을 실시간으로 재 학습 시킬지 아니면 학습 모델을 고정할 것인가</a:t>
            </a:r>
            <a:r>
              <a:rPr kumimoji="1"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6518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500" y="4628465"/>
            <a:ext cx="897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심박수</a:t>
            </a:r>
            <a:r>
              <a:rPr lang="ko-KR" altLang="en-US" dirty="0"/>
              <a:t> 계측은 크게 </a:t>
            </a:r>
            <a:r>
              <a:rPr lang="en-US" altLang="ko-KR" dirty="0"/>
              <a:t>4</a:t>
            </a:r>
            <a:r>
              <a:rPr lang="ko-KR" altLang="en-US" dirty="0"/>
              <a:t>가지 방법</a:t>
            </a:r>
            <a:r>
              <a:rPr lang="en-US" altLang="ko-KR" dirty="0"/>
              <a:t>(</a:t>
            </a:r>
            <a:r>
              <a:rPr lang="ko-KR" altLang="en-US" dirty="0"/>
              <a:t>심전도</a:t>
            </a:r>
            <a:r>
              <a:rPr lang="en-US" altLang="ko-KR" dirty="0"/>
              <a:t>, </a:t>
            </a:r>
            <a:r>
              <a:rPr lang="ko-KR" altLang="en-US" dirty="0" err="1"/>
              <a:t>광전맥파</a:t>
            </a:r>
            <a:r>
              <a:rPr lang="en-US" altLang="ko-KR" dirty="0"/>
              <a:t>, </a:t>
            </a:r>
            <a:r>
              <a:rPr lang="ko-KR" altLang="en-US" dirty="0"/>
              <a:t>혈압계측</a:t>
            </a:r>
            <a:r>
              <a:rPr lang="en-US" altLang="ko-KR" dirty="0"/>
              <a:t>, </a:t>
            </a:r>
            <a:r>
              <a:rPr lang="ko-KR" altLang="en-US" dirty="0" err="1"/>
              <a:t>심음도법</a:t>
            </a:r>
            <a:r>
              <a:rPr lang="en-US" altLang="ko-KR" dirty="0"/>
              <a:t>)</a:t>
            </a:r>
            <a:r>
              <a:rPr lang="ko-KR" altLang="en-US" dirty="0"/>
              <a:t>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중 </a:t>
            </a:r>
            <a:r>
              <a:rPr lang="ko-KR" altLang="en-US" b="1" dirty="0" err="1"/>
              <a:t>광전</a:t>
            </a:r>
            <a:r>
              <a:rPr lang="ko-KR" altLang="en-US" b="1" dirty="0"/>
              <a:t> </a:t>
            </a:r>
            <a:r>
              <a:rPr lang="ko-KR" altLang="en-US" b="1" dirty="0" err="1"/>
              <a:t>맥파법</a:t>
            </a:r>
            <a:r>
              <a:rPr lang="ko-KR" altLang="en-US" dirty="0" err="1"/>
              <a:t>에서는</a:t>
            </a:r>
            <a:r>
              <a:rPr lang="ko-KR" altLang="en-US" dirty="0"/>
              <a:t> </a:t>
            </a:r>
            <a:r>
              <a:rPr lang="ko-KR" altLang="en-US" dirty="0" err="1"/>
              <a:t>투과형</a:t>
            </a:r>
            <a:r>
              <a:rPr lang="ko-KR" altLang="en-US" dirty="0"/>
              <a:t> 측정법과 </a:t>
            </a:r>
            <a:r>
              <a:rPr lang="ko-KR" altLang="en-US" dirty="0" err="1"/>
              <a:t>반사형</a:t>
            </a:r>
            <a:r>
              <a:rPr lang="ko-KR" altLang="en-US" dirty="0"/>
              <a:t> 측정법이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투과형은</a:t>
            </a:r>
            <a:r>
              <a:rPr lang="ko-KR" altLang="en-US" dirty="0"/>
              <a:t> 인체의 표면에서 적외선 및 </a:t>
            </a:r>
            <a:r>
              <a:rPr lang="ko-KR" altLang="en-US" dirty="0" err="1"/>
              <a:t>적광색을</a:t>
            </a:r>
            <a:r>
              <a:rPr lang="ko-KR" altLang="en-US" dirty="0"/>
              <a:t> 조사하여</a:t>
            </a:r>
            <a:r>
              <a:rPr lang="en-US" altLang="ko-KR" dirty="0"/>
              <a:t>, </a:t>
            </a:r>
            <a:r>
              <a:rPr lang="ko-KR" altLang="en-US" dirty="0"/>
              <a:t>심장의 맥동에 따라 변화하는 </a:t>
            </a:r>
            <a:r>
              <a:rPr lang="ko-KR" altLang="en-US" dirty="0" err="1"/>
              <a:t>혈류량의</a:t>
            </a:r>
            <a:r>
              <a:rPr lang="ko-KR" altLang="en-US" dirty="0"/>
              <a:t> 변화를 체내를 투과하는 빛의 </a:t>
            </a:r>
            <a:r>
              <a:rPr lang="ko-KR" altLang="en-US" dirty="0" err="1"/>
              <a:t>변화량으로</a:t>
            </a:r>
            <a:r>
              <a:rPr lang="ko-KR" altLang="en-US" dirty="0"/>
              <a:t> 계측함으로써 </a:t>
            </a:r>
            <a:r>
              <a:rPr lang="ko-KR" altLang="en-US" dirty="0" err="1"/>
              <a:t>맥파를</a:t>
            </a:r>
            <a:r>
              <a:rPr lang="ko-KR" altLang="en-US" dirty="0"/>
              <a:t> 측정한다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739" y="557"/>
            <a:ext cx="7898286" cy="8967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 err="1">
                <a:solidFill>
                  <a:schemeClr val="bg1"/>
                </a:solidFill>
                <a:latin typeface="+mj-ea"/>
                <a:ea typeface="+mj-ea"/>
              </a:rPr>
              <a:t>심박수</a:t>
            </a:r>
            <a:r>
              <a:rPr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 계측 방법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7" b="27079"/>
          <a:stretch/>
        </p:blipFill>
        <p:spPr bwMode="auto">
          <a:xfrm>
            <a:off x="1390650" y="1562100"/>
            <a:ext cx="71437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650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88"/>
          <a:stretch/>
        </p:blipFill>
        <p:spPr bwMode="auto">
          <a:xfrm>
            <a:off x="865450" y="1346200"/>
            <a:ext cx="8337023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95337" y="5066615"/>
            <a:ext cx="8477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적외선 및 </a:t>
            </a:r>
            <a:r>
              <a:rPr lang="ko-KR" altLang="en-US" dirty="0" err="1"/>
              <a:t>적색광을</a:t>
            </a:r>
            <a:r>
              <a:rPr lang="ko-KR" altLang="en-US" dirty="0"/>
              <a:t> 사용하여 </a:t>
            </a:r>
            <a:r>
              <a:rPr lang="ko-KR" altLang="en-US" dirty="0" err="1"/>
              <a:t>맥파를</a:t>
            </a:r>
            <a:r>
              <a:rPr lang="ko-KR" altLang="en-US" dirty="0"/>
              <a:t> 계측하는 경우</a:t>
            </a:r>
            <a:r>
              <a:rPr lang="en-US" altLang="ko-KR" dirty="0"/>
              <a:t>, </a:t>
            </a:r>
            <a:r>
              <a:rPr lang="ko-KR" altLang="en-US" dirty="0"/>
              <a:t>태양광에 영향을 많이 받는다</a:t>
            </a:r>
            <a:r>
              <a:rPr lang="en-US" altLang="ko-KR" dirty="0"/>
              <a:t>. </a:t>
            </a:r>
            <a:r>
              <a:rPr lang="ko-KR" altLang="en-US" dirty="0"/>
              <a:t>따라서 실외에서 사용할 경우</a:t>
            </a:r>
            <a:r>
              <a:rPr lang="en-US" altLang="ko-KR" dirty="0"/>
              <a:t>, </a:t>
            </a:r>
            <a:r>
              <a:rPr lang="ko-KR" altLang="en-US" dirty="0" err="1"/>
              <a:t>외란광의</a:t>
            </a:r>
            <a:r>
              <a:rPr lang="ko-KR" altLang="en-US" dirty="0"/>
              <a:t> 영향이 적은 녹색광원이 적합하다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739" y="-58914"/>
            <a:ext cx="789828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 err="1">
                <a:solidFill>
                  <a:schemeClr val="bg1"/>
                </a:solidFill>
                <a:latin typeface="+mj-ea"/>
                <a:ea typeface="+mj-ea"/>
              </a:rPr>
              <a:t>맥파</a:t>
            </a:r>
            <a:r>
              <a:rPr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 센서 원리</a:t>
            </a:r>
          </a:p>
        </p:txBody>
      </p:sp>
    </p:spTree>
    <p:extLst>
      <p:ext uri="{BB962C8B-B14F-4D97-AF65-F5344CB8AC3E}">
        <p14:creationId xmlns:p14="http://schemas.microsoft.com/office/powerpoint/2010/main" val="241745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78"/>
          <a:stretch/>
        </p:blipFill>
        <p:spPr bwMode="auto">
          <a:xfrm>
            <a:off x="1506537" y="1219199"/>
            <a:ext cx="6775450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95337" y="3949700"/>
            <a:ext cx="8477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맥박 센서의 측정에서 얻어지는 파형을 통해</a:t>
            </a:r>
            <a:r>
              <a:rPr lang="en-US" altLang="ko-KR" dirty="0"/>
              <a:t>, </a:t>
            </a:r>
            <a:r>
              <a:rPr lang="ko-KR" altLang="en-US" dirty="0"/>
              <a:t>변동의 주기를 </a:t>
            </a:r>
            <a:r>
              <a:rPr lang="ko-KR" altLang="en-US" dirty="0" err="1"/>
              <a:t>모니터링하여</a:t>
            </a:r>
            <a:r>
              <a:rPr lang="ko-KR" altLang="en-US" dirty="0"/>
              <a:t> </a:t>
            </a:r>
            <a:r>
              <a:rPr lang="ko-KR" altLang="en-US" dirty="0" err="1"/>
              <a:t>심박수</a:t>
            </a:r>
            <a:r>
              <a:rPr lang="en-US" altLang="ko-KR" dirty="0"/>
              <a:t>(</a:t>
            </a:r>
            <a:r>
              <a:rPr lang="ko-KR" altLang="en-US" dirty="0"/>
              <a:t>맥박수</a:t>
            </a:r>
            <a:r>
              <a:rPr lang="en-US" altLang="ko-KR" dirty="0"/>
              <a:t>)</a:t>
            </a:r>
            <a:r>
              <a:rPr lang="ko-KR" altLang="en-US" dirty="0"/>
              <a:t>를 계측한다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적외선</a:t>
            </a:r>
            <a:r>
              <a:rPr lang="en-US" altLang="ko-KR" dirty="0"/>
              <a:t>/</a:t>
            </a:r>
            <a:r>
              <a:rPr lang="ko-KR" altLang="en-US" dirty="0" err="1"/>
              <a:t>적색광을</a:t>
            </a:r>
            <a:r>
              <a:rPr lang="ko-KR" altLang="en-US" dirty="0"/>
              <a:t> 이용해 동맥의 </a:t>
            </a:r>
            <a:r>
              <a:rPr lang="ko-KR" altLang="en-US" dirty="0" err="1"/>
              <a:t>혈중산소포화도를</a:t>
            </a:r>
            <a:r>
              <a:rPr lang="ko-KR" altLang="en-US" dirty="0"/>
              <a:t> 계측할 수 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심박변이도의</a:t>
            </a:r>
            <a:r>
              <a:rPr lang="ko-KR" altLang="en-US" dirty="0"/>
              <a:t> </a:t>
            </a:r>
            <a:r>
              <a:rPr lang="en-US" altLang="ko-KR" dirty="0"/>
              <a:t>HF(</a:t>
            </a:r>
            <a:r>
              <a:rPr lang="en-US" altLang="ko-KR" dirty="0" err="1"/>
              <a:t>HighFrequency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LF(</a:t>
            </a:r>
            <a:r>
              <a:rPr lang="en-US" altLang="ko-KR" dirty="0" err="1"/>
              <a:t>LowFrequency</a:t>
            </a:r>
            <a:r>
              <a:rPr lang="en-US" altLang="ko-KR" dirty="0"/>
              <a:t>)</a:t>
            </a:r>
            <a:r>
              <a:rPr lang="ko-KR" altLang="en-US" dirty="0"/>
              <a:t>의  </a:t>
            </a:r>
            <a:r>
              <a:rPr lang="en-US" altLang="ko-KR" dirty="0"/>
              <a:t>Rate</a:t>
            </a:r>
            <a:r>
              <a:rPr lang="ko-KR" altLang="en-US" dirty="0"/>
              <a:t>를 이용해 스트레스 지수를 파악한다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추후</a:t>
            </a:r>
            <a:r>
              <a:rPr lang="en-US" altLang="ko-KR" dirty="0"/>
              <a:t>, </a:t>
            </a:r>
            <a:r>
              <a:rPr lang="ko-KR" altLang="en-US" dirty="0"/>
              <a:t>주파수 분석을 통해 혈관 </a:t>
            </a:r>
            <a:r>
              <a:rPr lang="ko-KR" altLang="en-US" dirty="0" err="1"/>
              <a:t>건강도까지</a:t>
            </a:r>
            <a:r>
              <a:rPr lang="ko-KR" altLang="en-US" dirty="0"/>
              <a:t> 측정할 것을 기대하고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739" y="-58914"/>
            <a:ext cx="789828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 err="1">
                <a:solidFill>
                  <a:schemeClr val="bg1"/>
                </a:solidFill>
                <a:latin typeface="+mj-ea"/>
                <a:ea typeface="+mj-ea"/>
              </a:rPr>
              <a:t>맥파</a:t>
            </a:r>
            <a:r>
              <a:rPr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 센서 응용</a:t>
            </a:r>
          </a:p>
        </p:txBody>
      </p:sp>
    </p:spTree>
    <p:extLst>
      <p:ext uri="{BB962C8B-B14F-4D97-AF65-F5344CB8AC3E}">
        <p14:creationId xmlns:p14="http://schemas.microsoft.com/office/powerpoint/2010/main" val="135000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739" y="-58914"/>
            <a:ext cx="942228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 err="1">
                <a:solidFill>
                  <a:schemeClr val="bg1"/>
                </a:solidFill>
                <a:latin typeface="+mj-ea"/>
                <a:ea typeface="+mj-ea"/>
              </a:rPr>
              <a:t>맥파</a:t>
            </a:r>
            <a:r>
              <a:rPr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 데이터를 이용한 심전도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034B8C-5641-453C-8C1B-BDA6737FD5F1}"/>
              </a:ext>
            </a:extLst>
          </p:cNvPr>
          <p:cNvSpPr txBox="1"/>
          <p:nvPr/>
        </p:nvSpPr>
        <p:spPr>
          <a:xfrm>
            <a:off x="10744200" y="3667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8"/>
          <a:stretch/>
        </p:blipFill>
        <p:spPr bwMode="auto">
          <a:xfrm>
            <a:off x="4449683" y="1502038"/>
            <a:ext cx="5456317" cy="4330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9" y="1477468"/>
            <a:ext cx="5084384" cy="2189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86" b="19302"/>
          <a:stretch/>
        </p:blipFill>
        <p:spPr bwMode="auto">
          <a:xfrm>
            <a:off x="122842" y="3967546"/>
            <a:ext cx="5068301" cy="1499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923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6AB4CE-E940-4815-9C61-E0F369DA0DC6}"/>
              </a:ext>
            </a:extLst>
          </p:cNvPr>
          <p:cNvSpPr txBox="1"/>
          <p:nvPr/>
        </p:nvSpPr>
        <p:spPr>
          <a:xfrm>
            <a:off x="710208" y="1050786"/>
            <a:ext cx="8485584" cy="664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275" dirty="0"/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심전도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275" dirty="0"/>
          </a:p>
          <a:p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심장의 활동 상태를 반영하는 미약한 전기적 신호를 신체표면에서 측정한 것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이를 측정할 때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 err="1">
                <a:latin typeface="+mn-ea"/>
              </a:rPr>
              <a:t>심박의</a:t>
            </a:r>
            <a:r>
              <a:rPr lang="ko-KR" altLang="en-US" sz="2000" dirty="0">
                <a:latin typeface="+mn-ea"/>
              </a:rPr>
              <a:t> 파형에 </a:t>
            </a:r>
            <a:r>
              <a:rPr lang="en-US" altLang="ko-KR" sz="2000" dirty="0">
                <a:latin typeface="+mn-ea"/>
              </a:rPr>
              <a:t>P-Q-R-S-T peak</a:t>
            </a:r>
            <a:r>
              <a:rPr lang="ko-KR" altLang="en-US" sz="2000" dirty="0">
                <a:latin typeface="+mn-ea"/>
              </a:rPr>
              <a:t>가 나오는데 </a:t>
            </a:r>
            <a:r>
              <a:rPr lang="en-US" altLang="ko-KR" sz="2000" dirty="0">
                <a:latin typeface="+mn-ea"/>
              </a:rPr>
              <a:t>R</a:t>
            </a:r>
            <a:r>
              <a:rPr lang="ko-KR" altLang="en-US" sz="2000" dirty="0">
                <a:latin typeface="+mn-ea"/>
              </a:rPr>
              <a:t>과 </a:t>
            </a:r>
            <a:r>
              <a:rPr lang="en-US" altLang="ko-KR" sz="2000" dirty="0">
                <a:latin typeface="+mn-ea"/>
              </a:rPr>
              <a:t>R</a:t>
            </a:r>
            <a:r>
              <a:rPr lang="ko-KR" altLang="en-US" sz="2000" dirty="0">
                <a:latin typeface="+mn-ea"/>
              </a:rPr>
              <a:t>사이의 간격을 분당 심박수로 환산해서 연속 표시한 것을 </a:t>
            </a:r>
            <a:r>
              <a:rPr lang="ko-KR" altLang="en-US" sz="2000" dirty="0" err="1">
                <a:latin typeface="+mn-ea"/>
              </a:rPr>
              <a:t>심박변이도</a:t>
            </a:r>
            <a:r>
              <a:rPr lang="en-US" altLang="ko-KR" sz="2000" dirty="0">
                <a:latin typeface="+mn-ea"/>
              </a:rPr>
              <a:t>(HRV)</a:t>
            </a:r>
            <a:r>
              <a:rPr lang="ko-KR" altLang="en-US" sz="2000" dirty="0">
                <a:latin typeface="+mn-ea"/>
              </a:rPr>
              <a:t>라고 한다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2) HRV(Heart Rate </a:t>
            </a:r>
            <a:r>
              <a:rPr lang="en-US" altLang="ko-KR" sz="2000" dirty="0" err="1">
                <a:latin typeface="+mn-ea"/>
              </a:rPr>
              <a:t>Variablility</a:t>
            </a:r>
            <a:r>
              <a:rPr lang="en-US" altLang="ko-KR" sz="2000" dirty="0">
                <a:latin typeface="+mn-ea"/>
              </a:rPr>
              <a:t>)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:</a:t>
            </a:r>
            <a:r>
              <a:rPr lang="ko-KR" altLang="en-US" sz="2000" dirty="0">
                <a:latin typeface="+mn-ea"/>
              </a:rPr>
              <a:t>하나의 심장주기로부터 다음 심장주기 사이의 미세한 변이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건강한 사람의 경우는 </a:t>
            </a:r>
            <a:r>
              <a:rPr lang="ko-KR" altLang="en-US" sz="2000" dirty="0" err="1">
                <a:latin typeface="+mn-ea"/>
              </a:rPr>
              <a:t>심박의</a:t>
            </a:r>
            <a:r>
              <a:rPr lang="ko-KR" altLang="en-US" sz="2000" dirty="0">
                <a:latin typeface="+mn-ea"/>
              </a:rPr>
              <a:t> 변화가 크고 복잡하게 나타나지만 질병이나 스트레스 상태에서는 복잡도가 현저히 감소</a:t>
            </a:r>
            <a:r>
              <a:rPr lang="en-US" altLang="ko-KR" sz="2000" dirty="0">
                <a:latin typeface="+mn-ea"/>
              </a:rPr>
              <a:t>.</a:t>
            </a: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EABD47-5ED1-4B0F-AADE-82FA4C6D60F5}"/>
              </a:ext>
            </a:extLst>
          </p:cNvPr>
          <p:cNvSpPr txBox="1"/>
          <p:nvPr/>
        </p:nvSpPr>
        <p:spPr>
          <a:xfrm>
            <a:off x="495300" y="342900"/>
            <a:ext cx="3295650" cy="619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7F9BE-FC3A-40A4-9BBB-5B49797332A4}"/>
              </a:ext>
            </a:extLst>
          </p:cNvPr>
          <p:cNvSpPr txBox="1"/>
          <p:nvPr/>
        </p:nvSpPr>
        <p:spPr>
          <a:xfrm>
            <a:off x="495300" y="342900"/>
            <a:ext cx="4705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HRV</a:t>
            </a:r>
            <a:r>
              <a:rPr lang="ko-KR" altLang="en-US" sz="40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8339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6AB4CE-E940-4815-9C61-E0F369DA0DC6}"/>
              </a:ext>
            </a:extLst>
          </p:cNvPr>
          <p:cNvSpPr txBox="1"/>
          <p:nvPr/>
        </p:nvSpPr>
        <p:spPr>
          <a:xfrm>
            <a:off x="710208" y="1050786"/>
            <a:ext cx="8485584" cy="536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275" dirty="0"/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Decrease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HRV</a:t>
            </a:r>
          </a:p>
          <a:p>
            <a:endParaRPr lang="en-US" altLang="ko-KR" sz="20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+mn-ea"/>
              </a:rPr>
              <a:t>심박동의 역동성과 변화의 복잡성이 감소되었음을 뜻하며 이는 끊임 없이 변화하는 환경에 대한 체내 적응능력의 감소를 의미함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err="1">
                <a:latin typeface="+mn-ea"/>
              </a:rPr>
              <a:t>박동간의</a:t>
            </a:r>
            <a:r>
              <a:rPr lang="ko-KR" altLang="en-US" sz="2000" dirty="0">
                <a:latin typeface="+mn-ea"/>
              </a:rPr>
              <a:t> 미세한 변화로부터 자율신경계의 체내 항상성조절 메커니즘 추정할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수 있음</a:t>
            </a:r>
            <a:r>
              <a:rPr lang="en-US" altLang="ko-KR" sz="2000" dirty="0">
                <a:latin typeface="+mn-ea"/>
              </a:rPr>
              <a:t> -&gt; </a:t>
            </a:r>
            <a:r>
              <a:rPr lang="ko-KR" altLang="en-US" sz="2000" dirty="0">
                <a:latin typeface="+mn-ea"/>
              </a:rPr>
              <a:t>건강한 사람은 혈중 산소농도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체온 혈압 등에 민감하게 반응하여 빠른 시간 내에 생리적인 균형상태에 이를 수 있지만 질병 상태에 있는 경우에는 그렇지 못하다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EABD47-5ED1-4B0F-AADE-82FA4C6D60F5}"/>
              </a:ext>
            </a:extLst>
          </p:cNvPr>
          <p:cNvSpPr txBox="1"/>
          <p:nvPr/>
        </p:nvSpPr>
        <p:spPr>
          <a:xfrm>
            <a:off x="495300" y="342900"/>
            <a:ext cx="3295650" cy="619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7F9BE-FC3A-40A4-9BBB-5B49797332A4}"/>
              </a:ext>
            </a:extLst>
          </p:cNvPr>
          <p:cNvSpPr txBox="1"/>
          <p:nvPr/>
        </p:nvSpPr>
        <p:spPr>
          <a:xfrm>
            <a:off x="495300" y="342900"/>
            <a:ext cx="4705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HRV</a:t>
            </a:r>
            <a:r>
              <a:rPr lang="ko-KR" altLang="en-US" sz="40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437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739" y="-40561"/>
            <a:ext cx="7898286" cy="21015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Time</a:t>
            </a:r>
            <a:r>
              <a:rPr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domain method</a:t>
            </a:r>
            <a:r>
              <a:rPr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ko-KR" altLang="en-US" sz="4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en-US" sz="5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F6D547-6F80-4DE9-BEDC-360657212096}"/>
              </a:ext>
            </a:extLst>
          </p:cNvPr>
          <p:cNvSpPr txBox="1"/>
          <p:nvPr/>
        </p:nvSpPr>
        <p:spPr>
          <a:xfrm>
            <a:off x="177248" y="1230796"/>
            <a:ext cx="89800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1) Time domain method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+mn-ea"/>
              </a:rPr>
              <a:t>가장 쉬운 </a:t>
            </a:r>
            <a:r>
              <a:rPr lang="en-US" altLang="ko-KR" sz="2000" dirty="0">
                <a:latin typeface="+mn-ea"/>
              </a:rPr>
              <a:t>HRV</a:t>
            </a:r>
            <a:r>
              <a:rPr lang="ko-KR" altLang="en-US" sz="2000" dirty="0">
                <a:latin typeface="+mn-ea"/>
              </a:rPr>
              <a:t> 측정법</a:t>
            </a:r>
            <a:endParaRPr lang="en-US" altLang="ko-KR" sz="20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+mn-ea"/>
              </a:rPr>
              <a:t>그 값이 작을수록 심장이 외부의 스트레스에 대처할 수 있는 능력이 떨어지는 것으로 해석할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수 있음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2) Variables</a:t>
            </a:r>
          </a:p>
          <a:p>
            <a:r>
              <a:rPr lang="en-US" altLang="ko-KR" sz="2000" dirty="0">
                <a:latin typeface="+mn-ea"/>
              </a:rPr>
              <a:t>: </a:t>
            </a:r>
            <a:r>
              <a:rPr lang="en-US" altLang="ko-KR" sz="2000" dirty="0"/>
              <a:t> the mean NN interval, the mean heart rate, the difference between the longest and shortest NN interval, the difference between night and day heart rate, etc.</a:t>
            </a:r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 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034B8C-5641-453C-8C1B-BDA6737FD5F1}"/>
              </a:ext>
            </a:extLst>
          </p:cNvPr>
          <p:cNvSpPr txBox="1"/>
          <p:nvPr/>
        </p:nvSpPr>
        <p:spPr>
          <a:xfrm>
            <a:off x="10744200" y="3667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1799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739" y="-40561"/>
            <a:ext cx="7898286" cy="21015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Time</a:t>
            </a:r>
            <a:r>
              <a:rPr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domain method</a:t>
            </a:r>
            <a:r>
              <a:rPr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ko-KR" altLang="en-US" sz="4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en-US" sz="5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F6D547-6F80-4DE9-BEDC-360657212096}"/>
              </a:ext>
            </a:extLst>
          </p:cNvPr>
          <p:cNvSpPr txBox="1"/>
          <p:nvPr/>
        </p:nvSpPr>
        <p:spPr>
          <a:xfrm>
            <a:off x="177248" y="1230796"/>
            <a:ext cx="89800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3) Statistical measures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 </a:t>
            </a:r>
          </a:p>
          <a:p>
            <a:r>
              <a:rPr lang="en-US" altLang="ko-KR" dirty="0"/>
              <a:t>- SDNN: </a:t>
            </a:r>
            <a:r>
              <a:rPr lang="ko-KR" altLang="en-US" dirty="0">
                <a:latin typeface="+mn-ea"/>
              </a:rPr>
              <a:t>그 값이 작을수록 심장이 외부의 스트레스에 대처할 수 있는 능력이 떨어지는 것으로 해석할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수 있음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034B8C-5641-453C-8C1B-BDA6737FD5F1}"/>
              </a:ext>
            </a:extLst>
          </p:cNvPr>
          <p:cNvSpPr txBox="1"/>
          <p:nvPr/>
        </p:nvSpPr>
        <p:spPr>
          <a:xfrm>
            <a:off x="10744200" y="3667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EC9D4A-4DA0-43E8-9350-9A688646B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39" y="2051220"/>
            <a:ext cx="90392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05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02E8B0C6BA2294DA2209A7622C098EB" ma:contentTypeVersion="8" ma:contentTypeDescription="새 문서를 만듭니다." ma:contentTypeScope="" ma:versionID="4aa15b388e24ad8a8f424e9f983efd46">
  <xsd:schema xmlns:xsd="http://www.w3.org/2001/XMLSchema" xmlns:xs="http://www.w3.org/2001/XMLSchema" xmlns:p="http://schemas.microsoft.com/office/2006/metadata/properties" xmlns:ns2="543d2486-2a04-4acb-ba77-2b2b55631bfc" targetNamespace="http://schemas.microsoft.com/office/2006/metadata/properties" ma:root="true" ma:fieldsID="15e4fc486bc32e84357610f4ac3af908" ns2:_="">
    <xsd:import namespace="543d2486-2a04-4acb-ba77-2b2b55631b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3d2486-2a04-4acb-ba77-2b2b55631b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31A742-AA88-4850-B3C8-AAA59BF03C26}"/>
</file>

<file path=customXml/itemProps2.xml><?xml version="1.0" encoding="utf-8"?>
<ds:datastoreItem xmlns:ds="http://schemas.openxmlformats.org/officeDocument/2006/customXml" ds:itemID="{E2EEF319-1757-40C8-B547-FDE331D427DE}"/>
</file>

<file path=customXml/itemProps3.xml><?xml version="1.0" encoding="utf-8"?>
<ds:datastoreItem xmlns:ds="http://schemas.openxmlformats.org/officeDocument/2006/customXml" ds:itemID="{343AE20A-651F-4443-862D-AB6F49990FBA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951</TotalTime>
  <Words>751</Words>
  <Application>Microsoft Macintosh PowerPoint</Application>
  <PresentationFormat>A4 용지(210x297mm)</PresentationFormat>
  <Paragraphs>129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HY견고딕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강용호</cp:lastModifiedBy>
  <cp:revision>95</cp:revision>
  <cp:lastPrinted>2018-06-12T02:50:10Z</cp:lastPrinted>
  <dcterms:created xsi:type="dcterms:W3CDTF">2017-07-21T08:12:50Z</dcterms:created>
  <dcterms:modified xsi:type="dcterms:W3CDTF">2019-11-03T14:23:50Z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0x010100802E8B0C6BA2294DA2209A7622C098EB</vt:lpwstr>
  </property>
</Properties>
</file>