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4" r:id="rId4"/>
  </p:sldMasterIdLst>
  <p:notesMasterIdLst>
    <p:notesMasterId r:id="rId19"/>
  </p:notesMasterIdLst>
  <p:sldIdLst>
    <p:sldId id="256" r:id="rId5"/>
    <p:sldId id="289" r:id="rId6"/>
    <p:sldId id="296" r:id="rId7"/>
    <p:sldId id="286" r:id="rId8"/>
    <p:sldId id="257" r:id="rId9"/>
    <p:sldId id="282" r:id="rId10"/>
    <p:sldId id="290" r:id="rId11"/>
    <p:sldId id="291" r:id="rId12"/>
    <p:sldId id="287" r:id="rId13"/>
    <p:sldId id="261" r:id="rId14"/>
    <p:sldId id="284" r:id="rId15"/>
    <p:sldId id="288" r:id="rId16"/>
    <p:sldId id="294" r:id="rId17"/>
    <p:sldId id="295" r:id="rId18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9DDA"/>
    <a:srgbClr val="1776A4"/>
    <a:srgbClr val="0D598A"/>
    <a:srgbClr val="070721"/>
    <a:srgbClr val="000000"/>
    <a:srgbClr val="0509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3C5C3-9D80-4615-8EC6-0C25E83F55A9}" v="22" dt="2019-11-01T12:28:03.982"/>
    <p1510:client id="{A74EDE1D-2924-4EC9-BA66-9F26D4E49653}" v="8" dt="2019-11-01T12:35:43.978"/>
    <p1510:client id="{C9A9BCEC-07E6-462C-B21C-8894B75B6072}" v="5" dt="2019-11-01T12:28:52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12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eayong19@gmail.com" userId="S::koreayong19_gmail.com#ext#@postechackr.onmicrosoft.com::37205beb-e245-45b6-8d2b-70b82778c7ff" providerId="AD" clId="Web-{1B33C5C3-9D80-4615-8EC6-0C25E83F55A9}"/>
    <pc:docChg chg="modSld">
      <pc:chgData name="koreayong19@gmail.com" userId="S::koreayong19_gmail.com#ext#@postechackr.onmicrosoft.com::37205beb-e245-45b6-8d2b-70b82778c7ff" providerId="AD" clId="Web-{1B33C5C3-9D80-4615-8EC6-0C25E83F55A9}" dt="2019-11-01T12:28:01.638" v="19" actId="20577"/>
      <pc:docMkLst>
        <pc:docMk/>
      </pc:docMkLst>
      <pc:sldChg chg="modSp">
        <pc:chgData name="koreayong19@gmail.com" userId="S::koreayong19_gmail.com#ext#@postechackr.onmicrosoft.com::37205beb-e245-45b6-8d2b-70b82778c7ff" providerId="AD" clId="Web-{1B33C5C3-9D80-4615-8EC6-0C25E83F55A9}" dt="2019-11-01T12:28:01.638" v="18" actId="20577"/>
        <pc:sldMkLst>
          <pc:docMk/>
          <pc:sldMk cId="1817547173" sldId="256"/>
        </pc:sldMkLst>
        <pc:spChg chg="mod">
          <ac:chgData name="koreayong19@gmail.com" userId="S::koreayong19_gmail.com#ext#@postechackr.onmicrosoft.com::37205beb-e245-45b6-8d2b-70b82778c7ff" providerId="AD" clId="Web-{1B33C5C3-9D80-4615-8EC6-0C25E83F55A9}" dt="2019-11-01T12:28:01.638" v="18" actId="20577"/>
          <ac:spMkLst>
            <pc:docMk/>
            <pc:sldMk cId="1817547173" sldId="256"/>
            <ac:spMk id="28" creationId="{00000000-0000-0000-0000-000000000000}"/>
          </ac:spMkLst>
        </pc:spChg>
      </pc:sldChg>
    </pc:docChg>
  </pc:docChgLst>
  <pc:docChgLst>
    <pc:chgData name="koreayong19@gmail.com" userId="S::koreayong19_gmail.com#ext#@postechackr.onmicrosoft.com::37205beb-e245-45b6-8d2b-70b82778c7ff" providerId="AD" clId="Web-{A74EDE1D-2924-4EC9-BA66-9F26D4E49653}"/>
    <pc:docChg chg="modSld">
      <pc:chgData name="koreayong19@gmail.com" userId="S::koreayong19_gmail.com#ext#@postechackr.onmicrosoft.com::37205beb-e245-45b6-8d2b-70b82778c7ff" providerId="AD" clId="Web-{A74EDE1D-2924-4EC9-BA66-9F26D4E49653}" dt="2019-11-01T12:35:43.978" v="7" actId="20577"/>
      <pc:docMkLst>
        <pc:docMk/>
      </pc:docMkLst>
      <pc:sldChg chg="modSp">
        <pc:chgData name="koreayong19@gmail.com" userId="S::koreayong19_gmail.com#ext#@postechackr.onmicrosoft.com::37205beb-e245-45b6-8d2b-70b82778c7ff" providerId="AD" clId="Web-{A74EDE1D-2924-4EC9-BA66-9F26D4E49653}" dt="2019-11-01T12:35:43.978" v="6" actId="20577"/>
        <pc:sldMkLst>
          <pc:docMk/>
          <pc:sldMk cId="1817547173" sldId="256"/>
        </pc:sldMkLst>
        <pc:spChg chg="mod">
          <ac:chgData name="koreayong19@gmail.com" userId="S::koreayong19_gmail.com#ext#@postechackr.onmicrosoft.com::37205beb-e245-45b6-8d2b-70b82778c7ff" providerId="AD" clId="Web-{A74EDE1D-2924-4EC9-BA66-9F26D4E49653}" dt="2019-11-01T12:35:43.978" v="6" actId="20577"/>
          <ac:spMkLst>
            <pc:docMk/>
            <pc:sldMk cId="1817547173" sldId="256"/>
            <ac:spMk id="28" creationId="{00000000-0000-0000-0000-000000000000}"/>
          </ac:spMkLst>
        </pc:spChg>
      </pc:sldChg>
    </pc:docChg>
  </pc:docChgLst>
  <pc:docChgLst>
    <pc:chgData name="koreayong19@gmail.com" userId="S::koreayong19_gmail.com#ext#@postechackr.onmicrosoft.com::37205beb-e245-45b6-8d2b-70b82778c7ff" providerId="AD" clId="Web-{C9A9BCEC-07E6-462C-B21C-8894B75B6072}"/>
    <pc:docChg chg="modSld">
      <pc:chgData name="koreayong19@gmail.com" userId="S::koreayong19_gmail.com#ext#@postechackr.onmicrosoft.com::37205beb-e245-45b6-8d2b-70b82778c7ff" providerId="AD" clId="Web-{C9A9BCEC-07E6-462C-B21C-8894B75B6072}" dt="2019-11-01T12:28:52.346" v="4" actId="1076"/>
      <pc:docMkLst>
        <pc:docMk/>
      </pc:docMkLst>
      <pc:sldChg chg="modSp">
        <pc:chgData name="koreayong19@gmail.com" userId="S::koreayong19_gmail.com#ext#@postechackr.onmicrosoft.com::37205beb-e245-45b6-8d2b-70b82778c7ff" providerId="AD" clId="Web-{C9A9BCEC-07E6-462C-B21C-8894B75B6072}" dt="2019-11-01T12:28:52.346" v="4" actId="1076"/>
        <pc:sldMkLst>
          <pc:docMk/>
          <pc:sldMk cId="1817547173" sldId="256"/>
        </pc:sldMkLst>
        <pc:spChg chg="mod">
          <ac:chgData name="koreayong19@gmail.com" userId="S::koreayong19_gmail.com#ext#@postechackr.onmicrosoft.com::37205beb-e245-45b6-8d2b-70b82778c7ff" providerId="AD" clId="Web-{C9A9BCEC-07E6-462C-B21C-8894B75B6072}" dt="2019-11-01T12:28:45.784" v="2" actId="20577"/>
          <ac:spMkLst>
            <pc:docMk/>
            <pc:sldMk cId="1817547173" sldId="256"/>
            <ac:spMk id="28" creationId="{00000000-0000-0000-0000-000000000000}"/>
          </ac:spMkLst>
        </pc:spChg>
        <pc:spChg chg="mod">
          <ac:chgData name="koreayong19@gmail.com" userId="S::koreayong19_gmail.com#ext#@postechackr.onmicrosoft.com::37205beb-e245-45b6-8d2b-70b82778c7ff" providerId="AD" clId="Web-{C9A9BCEC-07E6-462C-B21C-8894B75B6072}" dt="2019-11-01T12:28:52.346" v="4" actId="1076"/>
          <ac:spMkLst>
            <pc:docMk/>
            <pc:sldMk cId="1817547173" sldId="256"/>
            <ac:spMk id="2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0C00F-67F5-4687-97D7-CE2A55FF1099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3013"/>
            <a:ext cx="4846637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3537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57EBA-DF1B-46C9-90E3-FDA143EBC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83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49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18" y="6303908"/>
            <a:ext cx="1547396" cy="48324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0" y="6092361"/>
            <a:ext cx="1863705" cy="694793"/>
          </a:xfrm>
          <a:prstGeom prst="rect">
            <a:avLst/>
          </a:prstGeom>
        </p:spPr>
      </p:pic>
      <p:sp>
        <p:nvSpPr>
          <p:cNvPr id="20" name="타원 19"/>
          <p:cNvSpPr/>
          <p:nvPr userDrawn="1"/>
        </p:nvSpPr>
        <p:spPr>
          <a:xfrm>
            <a:off x="4783750" y="6452483"/>
            <a:ext cx="338492" cy="338492"/>
          </a:xfrm>
          <a:prstGeom prst="ellipse">
            <a:avLst/>
          </a:prstGeom>
          <a:noFill/>
          <a:ln w="12700">
            <a:solidFill>
              <a:srgbClr val="1776A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8" name="Picture 2" descr="B3"/>
          <p:cNvPicPr>
            <a:picLocks noChangeAspect="1" noChangeArrowheads="1"/>
          </p:cNvPicPr>
          <p:nvPr userDrawn="1"/>
        </p:nvPicPr>
        <p:blipFill>
          <a:blip r:embed="rId4" cstate="print"/>
          <a:srcRect t="88751"/>
          <a:stretch>
            <a:fillRect/>
          </a:stretch>
        </p:blipFill>
        <p:spPr bwMode="auto">
          <a:xfrm>
            <a:off x="-8709" y="0"/>
            <a:ext cx="9914709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 userDrawn="1"/>
        </p:nvSpPr>
        <p:spPr>
          <a:xfrm>
            <a:off x="4268170" y="6458807"/>
            <a:ext cx="1362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0732DB-D609-4822-A2DE-BE67FFDF393A}" type="slidenum">
              <a:rPr lang="ko-KR" altLang="en-US" sz="1400" smtClean="0">
                <a:solidFill>
                  <a:srgbClr val="119DD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pPr algn="ctr"/>
              <a:t>‹#›</a:t>
            </a:fld>
            <a:r>
              <a:rPr lang="ko-KR" altLang="en-US" sz="1400">
                <a:solidFill>
                  <a:srgbClr val="119DD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149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633A6-6B55-4987-ADE0-A5EF0ECD88AD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732DB-D609-4822-A2DE-BE67FFDF3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7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diz.kr/web/campaign/detail/1488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30" y="6147406"/>
            <a:ext cx="1464095" cy="54581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276" y="6280840"/>
            <a:ext cx="1273541" cy="3977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961" y="6416899"/>
            <a:ext cx="1001484" cy="26166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0" y="1080655"/>
            <a:ext cx="9906001" cy="3707245"/>
          </a:xfrm>
          <a:prstGeom prst="rect">
            <a:avLst/>
          </a:prstGeom>
          <a:gradFill flip="none" rotWithShape="1">
            <a:gsLst>
              <a:gs pos="0">
                <a:srgbClr val="119DDA"/>
              </a:gs>
              <a:gs pos="100000">
                <a:srgbClr val="0D598A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0" y="1070634"/>
            <a:ext cx="9812190" cy="28937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>
                <a:solidFill>
                  <a:schemeClr val="bg1"/>
                </a:solidFill>
                <a:latin typeface="맑은 고딕"/>
                <a:ea typeface="맑은 고딕"/>
              </a:rPr>
              <a:t>     </a:t>
            </a:r>
            <a:r>
              <a:rPr lang="ko-KR" altLang="en-US" sz="2800" b="1">
                <a:solidFill>
                  <a:schemeClr val="bg1"/>
                </a:solidFill>
                <a:latin typeface="맑은 고딕"/>
                <a:ea typeface="맑은 고딕"/>
              </a:rPr>
              <a:t>청년 </a:t>
            </a:r>
            <a:r>
              <a:rPr lang="en-US" altLang="ko-KR" sz="2800" b="1">
                <a:solidFill>
                  <a:schemeClr val="bg1"/>
                </a:solidFill>
                <a:latin typeface="맑은 고딕"/>
                <a:ea typeface="맑은 고딕"/>
              </a:rPr>
              <a:t>AI · Big data </a:t>
            </a:r>
            <a:r>
              <a:rPr lang="ko-KR" altLang="en-US" sz="2800" b="1">
                <a:solidFill>
                  <a:schemeClr val="bg1"/>
                </a:solidFill>
                <a:latin typeface="맑은 고딕"/>
                <a:ea typeface="맑은 고딕"/>
              </a:rPr>
              <a:t>아카데미 </a:t>
            </a:r>
            <a:r>
              <a:rPr lang="en-US" altLang="ko-KR" sz="2800" b="1">
                <a:solidFill>
                  <a:schemeClr val="bg1"/>
                </a:solidFill>
                <a:latin typeface="맑은 고딕"/>
                <a:ea typeface="맑은 고딕"/>
              </a:rPr>
              <a:t>8</a:t>
            </a:r>
            <a:r>
              <a:rPr lang="ko-KR" altLang="en-US" sz="2800" b="1">
                <a:solidFill>
                  <a:schemeClr val="bg1"/>
                </a:solidFill>
                <a:latin typeface="맑은 고딕"/>
                <a:ea typeface="맑은 고딕"/>
              </a:rPr>
              <a:t>기  </a:t>
            </a:r>
            <a:endParaRPr lang="en-US" altLang="ko-KR" sz="3600" b="1">
              <a:solidFill>
                <a:schemeClr val="bg1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5400" b="1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en-US" altLang="ko-KR" sz="5400" b="1" err="1">
                <a:solidFill>
                  <a:schemeClr val="bg1"/>
                </a:solidFill>
                <a:latin typeface="맑은 고딕"/>
                <a:ea typeface="맑은 고딕"/>
              </a:rPr>
              <a:t>BIoT</a:t>
            </a:r>
            <a:endParaRPr lang="en-US" altLang="ko-KR" sz="3800" b="1" err="1">
              <a:solidFill>
                <a:schemeClr val="bg1"/>
              </a:solidFill>
              <a:latin typeface="맑은 고딕"/>
              <a:ea typeface="맑은 고딕"/>
            </a:endParaRPr>
          </a:p>
          <a:p>
            <a:pPr lvl="1">
              <a:lnSpc>
                <a:spcPct val="150000"/>
              </a:lnSpc>
            </a:pPr>
            <a:r>
              <a:rPr lang="ko-KR" altLang="en-US" sz="3600" b="1">
                <a:solidFill>
                  <a:schemeClr val="bg1"/>
                </a:solidFill>
                <a:latin typeface="맑은 고딕"/>
                <a:ea typeface="맑은 고딕"/>
              </a:rPr>
              <a:t>생체 데이터를 활용한 개인맞춤형 헬스케어</a:t>
            </a:r>
            <a:endParaRPr lang="en-US" altLang="ko-KR" sz="36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86848" y="3685313"/>
            <a:ext cx="2624855" cy="94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4800" b="1">
                <a:solidFill>
                  <a:schemeClr val="bg1"/>
                </a:solidFill>
                <a:latin typeface="+mj-ea"/>
                <a:ea typeface="+mj-ea"/>
              </a:rPr>
              <a:t>A</a:t>
            </a:r>
            <a:r>
              <a:rPr lang="ko-KR" altLang="en-US" sz="4800" b="1">
                <a:solidFill>
                  <a:schemeClr val="bg1"/>
                </a:solidFill>
                <a:latin typeface="+mj-ea"/>
                <a:ea typeface="+mj-ea"/>
              </a:rPr>
              <a:t>반</a:t>
            </a:r>
            <a:r>
              <a:rPr lang="en-US" altLang="ko-KR" sz="4800" b="1">
                <a:solidFill>
                  <a:schemeClr val="bg1"/>
                </a:solidFill>
                <a:latin typeface="+mj-ea"/>
                <a:ea typeface="+mj-ea"/>
              </a:rPr>
              <a:t>/2</a:t>
            </a:r>
            <a:r>
              <a:rPr lang="ko-KR" altLang="en-US" sz="4800" b="1">
                <a:solidFill>
                  <a:schemeClr val="bg1"/>
                </a:solidFill>
                <a:latin typeface="+mj-ea"/>
                <a:ea typeface="+mj-ea"/>
              </a:rPr>
              <a:t>조</a:t>
            </a:r>
            <a:r>
              <a:rPr lang="en-US" altLang="ko-KR" sz="48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  <p:pic>
        <p:nvPicPr>
          <p:cNvPr id="11" name="그림 10" descr="C:\Users\HJKIM\AppData\Local\Temp\BNZ.5c4eb077c805a0\POSTECH로고+가치창출대학_02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70" y="6416899"/>
            <a:ext cx="1696657" cy="2602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7547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135" y="125313"/>
            <a:ext cx="731832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ko-KR" altLang="en-US" sz="4000" b="1">
                <a:solidFill>
                  <a:schemeClr val="bg1"/>
                </a:solidFill>
              </a:rPr>
              <a:t>프로젝트 필요 물품 구매 계획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8051" y="1234632"/>
            <a:ext cx="7102971" cy="446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err="1">
                <a:latin typeface="+mn-ea"/>
              </a:rPr>
              <a:t>아두이노</a:t>
            </a:r>
            <a:endParaRPr lang="en-US" altLang="ko-KR" sz="2000" b="1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latin typeface="+mn-ea"/>
              </a:rPr>
              <a:t>오픈 소스를 기반으로 한 단일 보드 마이크로 컨트롤러로 완성된 보드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latin typeface="+mn-ea"/>
              </a:rPr>
              <a:t>현재 필요한 개수는 두 개로</a:t>
            </a:r>
            <a:r>
              <a:rPr lang="en-US" altLang="ko-KR" sz="1600">
                <a:latin typeface="+mn-ea"/>
              </a:rPr>
              <a:t>, </a:t>
            </a:r>
            <a:r>
              <a:rPr lang="ko-KR" altLang="en-US" sz="1600">
                <a:latin typeface="+mn-ea"/>
              </a:rPr>
              <a:t>한 개는 센서를 통해 측정된 데이터를</a:t>
            </a:r>
            <a:endParaRPr lang="en-US" altLang="ko-KR" sz="16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+mn-ea"/>
              </a:rPr>
              <a:t>    </a:t>
            </a:r>
            <a:r>
              <a:rPr lang="ko-KR" altLang="en-US" sz="1600" err="1">
                <a:latin typeface="+mn-ea"/>
              </a:rPr>
              <a:t>라즈베리파이로</a:t>
            </a:r>
            <a:r>
              <a:rPr lang="ko-KR" altLang="en-US" sz="1600">
                <a:latin typeface="+mn-ea"/>
              </a:rPr>
              <a:t> 보내는 역할을</a:t>
            </a:r>
            <a:r>
              <a:rPr lang="en-US" altLang="ko-KR" sz="1600">
                <a:latin typeface="+mn-ea"/>
              </a:rPr>
              <a:t>,</a:t>
            </a:r>
            <a:r>
              <a:rPr lang="ko-KR" altLang="en-US" sz="1600">
                <a:latin typeface="+mn-ea"/>
              </a:rPr>
              <a:t> 나머지 한 개는 </a:t>
            </a:r>
            <a:r>
              <a:rPr lang="en-US" altLang="ko-KR" sz="1600">
                <a:latin typeface="+mn-ea"/>
              </a:rPr>
              <a:t>IoT</a:t>
            </a:r>
            <a:r>
              <a:rPr lang="ko-KR" altLang="en-US" sz="1600">
                <a:latin typeface="+mn-ea"/>
              </a:rPr>
              <a:t>에 연결된 사물을</a:t>
            </a:r>
            <a:endParaRPr lang="en-US" altLang="ko-KR" sz="16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+mn-ea"/>
              </a:rPr>
              <a:t>    </a:t>
            </a:r>
            <a:r>
              <a:rPr lang="ko-KR" altLang="en-US" sz="1600">
                <a:latin typeface="+mn-ea"/>
              </a:rPr>
              <a:t>작동시키는 신호를 보내는 역할을 한다</a:t>
            </a:r>
            <a:r>
              <a:rPr lang="en-US" altLang="ko-KR" sz="160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0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err="1">
                <a:latin typeface="+mn-ea"/>
              </a:rPr>
              <a:t>라즈베리파이</a:t>
            </a:r>
            <a:endParaRPr lang="en-US" altLang="ko-KR" sz="2000" b="1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latin typeface="+mn-ea"/>
              </a:rPr>
              <a:t>라즈베리 파이 재단에서 제작한 소형 컴퓨터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latin typeface="+mn-ea"/>
              </a:rPr>
              <a:t>현재 필요한 개수는 한 개로</a:t>
            </a:r>
            <a:r>
              <a:rPr lang="en-US" altLang="ko-KR" sz="1600">
                <a:latin typeface="+mn-ea"/>
              </a:rPr>
              <a:t>, </a:t>
            </a:r>
            <a:r>
              <a:rPr lang="ko-KR" altLang="en-US" sz="1600" err="1">
                <a:latin typeface="+mn-ea"/>
              </a:rPr>
              <a:t>아두이노로부터</a:t>
            </a:r>
            <a:r>
              <a:rPr lang="ko-KR" altLang="en-US" sz="1600">
                <a:latin typeface="+mn-ea"/>
              </a:rPr>
              <a:t> 데이터를 </a:t>
            </a:r>
            <a:r>
              <a:rPr lang="ko-KR" altLang="en-US" sz="1600" err="1">
                <a:latin typeface="+mn-ea"/>
              </a:rPr>
              <a:t>수신받아</a:t>
            </a:r>
            <a:r>
              <a:rPr lang="en-US" altLang="ko-KR" sz="1600">
                <a:latin typeface="+mn-ea"/>
              </a:rPr>
              <a:t> </a:t>
            </a:r>
            <a:r>
              <a:rPr lang="ko-KR" altLang="en-US" sz="1600">
                <a:latin typeface="+mn-ea"/>
              </a:rPr>
              <a:t>컴퓨터로 송신하는 역할을 한다</a:t>
            </a:r>
            <a:r>
              <a:rPr lang="en-US" altLang="ko-KR" sz="1600">
                <a:latin typeface="+mn-ea"/>
              </a:rPr>
              <a:t>. </a:t>
            </a:r>
          </a:p>
        </p:txBody>
      </p:sp>
      <p:pic>
        <p:nvPicPr>
          <p:cNvPr id="3" name="그림 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1A86098D-6DAB-4C21-8D8A-19D94D74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4" y="4185563"/>
            <a:ext cx="2173075" cy="1603247"/>
          </a:xfrm>
          <a:prstGeom prst="rect">
            <a:avLst/>
          </a:prstGeom>
        </p:spPr>
      </p:pic>
      <p:pic>
        <p:nvPicPr>
          <p:cNvPr id="7" name="그림 6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252D02A6-464E-423B-B502-6F15D22C1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5" y="1234632"/>
            <a:ext cx="2173075" cy="217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55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135" y="125313"/>
            <a:ext cx="763595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ko-KR" altLang="en-US" sz="4000" b="1">
                <a:solidFill>
                  <a:schemeClr val="bg1"/>
                </a:solidFill>
              </a:rPr>
              <a:t>프로젝트 필요 물품 구매 계획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8051" y="1234632"/>
            <a:ext cx="71029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>
                <a:latin typeface="+mn-ea"/>
              </a:rPr>
              <a:t>릴레이 모듈</a:t>
            </a:r>
            <a:endParaRPr lang="en-US" altLang="ko-KR" sz="2000" b="1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+mn-ea"/>
              </a:rPr>
              <a:t>전기 신호를 이용해서 스위치처럼 다른 전기를 제어하는 기능을 가진 제품이다</a:t>
            </a:r>
            <a:r>
              <a:rPr lang="en-US" altLang="ko-KR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err="1">
                <a:latin typeface="+mn-ea"/>
              </a:rPr>
              <a:t>아두이노를</a:t>
            </a:r>
            <a:r>
              <a:rPr lang="ko-KR" altLang="en-US">
                <a:latin typeface="+mn-ea"/>
              </a:rPr>
              <a:t> 제어하는 역할을 하며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인터넷에 연결하면 다른 기기로 신호 전달이 가능하다</a:t>
            </a:r>
            <a:r>
              <a:rPr lang="en-US" altLang="ko-KR">
                <a:latin typeface="+mn-ea"/>
              </a:rPr>
              <a:t>.</a:t>
            </a:r>
            <a:endParaRPr lang="en-US" altLang="ko-KR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0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>
                <a:latin typeface="+mn-ea"/>
              </a:rPr>
              <a:t>통신 모듈</a:t>
            </a:r>
            <a:r>
              <a:rPr lang="en-US" altLang="ko-KR" sz="2000" b="1">
                <a:latin typeface="+mn-ea"/>
              </a:rPr>
              <a:t>(esp8266)</a:t>
            </a:r>
            <a:r>
              <a:rPr lang="ko-KR" altLang="en-US" sz="2000" b="1">
                <a:latin typeface="+mn-ea"/>
              </a:rPr>
              <a:t> </a:t>
            </a:r>
            <a:endParaRPr lang="en-US" altLang="ko-KR" sz="2000" b="1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err="1">
                <a:latin typeface="+mn-ea"/>
              </a:rPr>
              <a:t>아두이노에</a:t>
            </a:r>
            <a:r>
              <a:rPr lang="ko-KR" altLang="en-US">
                <a:latin typeface="+mn-ea"/>
              </a:rPr>
              <a:t> 연결된 센서를 통해 입력 받은 데이터를 </a:t>
            </a:r>
            <a:r>
              <a:rPr lang="ko-KR" altLang="en-US" err="1">
                <a:latin typeface="+mn-ea"/>
              </a:rPr>
              <a:t>라즈베리파이로</a:t>
            </a:r>
            <a:r>
              <a:rPr lang="ko-KR" altLang="en-US">
                <a:latin typeface="+mn-ea"/>
              </a:rPr>
              <a:t> 전달하는 역할을 한다</a:t>
            </a:r>
            <a:r>
              <a:rPr lang="en-US" altLang="ko-KR">
                <a:latin typeface="+mn-ea"/>
              </a:rPr>
              <a:t>.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+mn-ea"/>
              </a:rPr>
              <a:t>예를 들어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실내온도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습도 등을 센서로 받아 실시간으로 서버에 전송이 가능하다</a:t>
            </a:r>
            <a:r>
              <a:rPr lang="en-US" altLang="ko-KR">
                <a:latin typeface="+mn-ea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77467E-EF90-4771-8F6A-F265B148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364"/>
            <a:ext cx="2489014" cy="19641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6ABFC2-1959-4EE8-A77E-B76B9C591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9205"/>
            <a:ext cx="2488051" cy="226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8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056" y="45829"/>
            <a:ext cx="6137852" cy="11782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056" y="3313688"/>
            <a:ext cx="9436150" cy="2790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 웨어러블 디바이스로부터 생체 데이터 측정 주기 논의</a:t>
            </a:r>
            <a:endParaRPr lang="en-US" altLang="ko-KR" sz="20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    →</a:t>
            </a: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err="1">
                <a:latin typeface="HY견고딕" panose="02030600000101010101" pitchFamily="18" charset="-127"/>
                <a:ea typeface="HY견고딕" panose="02030600000101010101" pitchFamily="18" charset="-127"/>
              </a:rPr>
              <a:t>미밴드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 매 초마다 기록을 측정</a:t>
            </a: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월요일 </a:t>
            </a: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09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시부터 </a:t>
            </a: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12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시 까지 충전</a:t>
            </a: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20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    → </a:t>
            </a:r>
            <a:r>
              <a:rPr lang="ko-KR" altLang="en-US" sz="2000" err="1">
                <a:latin typeface="HY견고딕" panose="02030600000101010101" pitchFamily="18" charset="-127"/>
                <a:ea typeface="HY견고딕" panose="02030600000101010101" pitchFamily="18" charset="-127"/>
              </a:rPr>
              <a:t>미스케일</a:t>
            </a: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 산소포화도 측정기 </a:t>
            </a: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매 시간마다 기록 측정</a:t>
            </a:r>
            <a:endParaRPr lang="en-US" altLang="ko-KR" sz="20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000" err="1">
                <a:latin typeface="HY견고딕" panose="02030600000101010101" pitchFamily="18" charset="-127"/>
                <a:ea typeface="HY견고딕" panose="02030600000101010101" pitchFamily="18" charset="-127"/>
              </a:rPr>
              <a:t>아두이노에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 연결된 센서를 통해 측정하려는 생체 데이터 논의</a:t>
            </a:r>
            <a:endParaRPr lang="en-US" altLang="ko-KR" sz="20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     → </a:t>
            </a:r>
            <a:r>
              <a:rPr lang="ko-KR" altLang="en-US" sz="2000" err="1">
                <a:latin typeface="HY견고딕" panose="02030600000101010101" pitchFamily="18" charset="-127"/>
                <a:ea typeface="HY견고딕" panose="02030600000101010101" pitchFamily="18" charset="-127"/>
              </a:rPr>
              <a:t>심박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 센서</a:t>
            </a: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 산소포화도 센서</a:t>
            </a: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 심전도 센서</a:t>
            </a:r>
            <a:endParaRPr lang="en-US" altLang="ko-KR" sz="20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117545-21FB-BC47-B9C9-7DE93ED81BC4}"/>
              </a:ext>
            </a:extLst>
          </p:cNvPr>
          <p:cNvSpPr txBox="1"/>
          <p:nvPr/>
        </p:nvSpPr>
        <p:spPr>
          <a:xfrm>
            <a:off x="276225" y="153755"/>
            <a:ext cx="8310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bg1"/>
                </a:solidFill>
                <a:latin typeface="+mj-ea"/>
                <a:ea typeface="+mj-ea"/>
              </a:rPr>
              <a:t>지난 주 목표 달성 내역</a:t>
            </a:r>
          </a:p>
        </p:txBody>
      </p:sp>
      <p:pic>
        <p:nvPicPr>
          <p:cNvPr id="8" name="그래픽 7" descr="사람들과 순환">
            <a:extLst>
              <a:ext uri="{FF2B5EF4-FFF2-40B4-BE49-F238E27FC236}">
                <a16:creationId xmlns:a16="http://schemas.microsoft.com/office/drawing/2014/main" id="{9A6456F0-0C63-4CED-A5F7-48CBD8491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31" y="1018893"/>
            <a:ext cx="2248762" cy="2248762"/>
          </a:xfrm>
          <a:prstGeom prst="rect">
            <a:avLst/>
          </a:prstGeom>
        </p:spPr>
      </p:pic>
      <p:pic>
        <p:nvPicPr>
          <p:cNvPr id="14" name="그래픽 13" descr="전구 및 기어">
            <a:extLst>
              <a:ext uri="{FF2B5EF4-FFF2-40B4-BE49-F238E27FC236}">
                <a16:creationId xmlns:a16="http://schemas.microsoft.com/office/drawing/2014/main" id="{00E4B945-5E31-4F7F-8165-CE046DCF8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08" y="1077240"/>
            <a:ext cx="2144382" cy="2144382"/>
          </a:xfrm>
          <a:prstGeom prst="rect">
            <a:avLst/>
          </a:prstGeom>
        </p:spPr>
      </p:pic>
      <p:pic>
        <p:nvPicPr>
          <p:cNvPr id="16" name="그래픽 15" descr="조금 굽은 화살표">
            <a:extLst>
              <a:ext uri="{FF2B5EF4-FFF2-40B4-BE49-F238E27FC236}">
                <a16:creationId xmlns:a16="http://schemas.microsoft.com/office/drawing/2014/main" id="{4F9C9A62-5F74-4C40-8DC5-7B7D03CC1A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8192" y="1421677"/>
            <a:ext cx="1529615" cy="152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74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FE77EE-A327-3643-B479-BD2B06DB8933}"/>
              </a:ext>
            </a:extLst>
          </p:cNvPr>
          <p:cNvSpPr/>
          <p:nvPr/>
        </p:nvSpPr>
        <p:spPr>
          <a:xfrm>
            <a:off x="400782" y="3972640"/>
            <a:ext cx="8830789" cy="16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웨어러블 디바이스로부터 측정된 생체 데이터를 활용한 서비스 제공 방법 논의</a:t>
            </a:r>
            <a:endParaRPr lang="en-US" altLang="ko-KR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생체 데이터와 신체 상태의 상관 관계에 관련된 논문 공부</a:t>
            </a:r>
            <a:endParaRPr lang="en-US" altLang="ko-KR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생체 데이터 활용 방안에 따라 필요한 기술 공부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err="1"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딥러닝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, IoT 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등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수집이 어려운 심전도 데이터셋 찾기</a:t>
            </a:r>
            <a:endParaRPr lang="en-US" altLang="ko-KR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0FEF3F-1E33-1748-A28E-7AF9ED49D5FB}"/>
              </a:ext>
            </a:extLst>
          </p:cNvPr>
          <p:cNvSpPr txBox="1"/>
          <p:nvPr/>
        </p:nvSpPr>
        <p:spPr>
          <a:xfrm>
            <a:off x="276225" y="153755"/>
            <a:ext cx="8310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bg1"/>
                </a:solidFill>
                <a:latin typeface="+mj-ea"/>
                <a:ea typeface="+mj-ea"/>
              </a:rPr>
              <a:t>향후 계획</a:t>
            </a:r>
          </a:p>
        </p:txBody>
      </p:sp>
      <p:pic>
        <p:nvPicPr>
          <p:cNvPr id="4" name="그래픽 3" descr="회의실">
            <a:extLst>
              <a:ext uri="{FF2B5EF4-FFF2-40B4-BE49-F238E27FC236}">
                <a16:creationId xmlns:a16="http://schemas.microsoft.com/office/drawing/2014/main" id="{C594162F-87A2-7C41-A898-007EBFB1B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6177" y="909124"/>
            <a:ext cx="3888636" cy="3063516"/>
          </a:xfrm>
          <a:prstGeom prst="rect">
            <a:avLst/>
          </a:prstGeom>
        </p:spPr>
      </p:pic>
      <p:pic>
        <p:nvPicPr>
          <p:cNvPr id="5" name="그래픽 4" descr="조직도가 있는 프레젠테이션">
            <a:extLst>
              <a:ext uri="{FF2B5EF4-FFF2-40B4-BE49-F238E27FC236}">
                <a16:creationId xmlns:a16="http://schemas.microsoft.com/office/drawing/2014/main" id="{DD93FB66-698E-4B89-9648-4BDCE2E95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6571" y="938973"/>
            <a:ext cx="3003818" cy="30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2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30" y="6147406"/>
            <a:ext cx="1464095" cy="54581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276" y="6280840"/>
            <a:ext cx="1273541" cy="3977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961" y="6416899"/>
            <a:ext cx="1001484" cy="26166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0" y="1080655"/>
            <a:ext cx="9906001" cy="3707245"/>
          </a:xfrm>
          <a:prstGeom prst="rect">
            <a:avLst/>
          </a:prstGeom>
          <a:gradFill flip="none" rotWithShape="1">
            <a:gsLst>
              <a:gs pos="0">
                <a:srgbClr val="119DDA"/>
              </a:gs>
              <a:gs pos="100000">
                <a:srgbClr val="0D598A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600200" y="1538510"/>
            <a:ext cx="6715125" cy="279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5400" b="1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ko-KR" sz="5400" b="1">
                <a:solidFill>
                  <a:schemeClr val="bg1"/>
                </a:solidFill>
                <a:latin typeface="+mj-ea"/>
              </a:rPr>
              <a:t>A</a:t>
            </a:r>
            <a:r>
              <a:rPr lang="ko-KR" altLang="en-US" sz="5400" b="1">
                <a:solidFill>
                  <a:schemeClr val="bg1"/>
                </a:solidFill>
                <a:latin typeface="+mj-ea"/>
              </a:rPr>
              <a:t>반</a:t>
            </a:r>
            <a:r>
              <a:rPr lang="en-US" altLang="ko-KR" sz="5400" b="1">
                <a:solidFill>
                  <a:schemeClr val="bg1"/>
                </a:solidFill>
                <a:latin typeface="+mj-ea"/>
              </a:rPr>
              <a:t> 2</a:t>
            </a:r>
            <a:r>
              <a:rPr lang="ko-KR" altLang="en-US" sz="5400" b="1">
                <a:solidFill>
                  <a:schemeClr val="bg1"/>
                </a:solidFill>
                <a:latin typeface="+mj-ea"/>
              </a:rPr>
              <a:t>조</a:t>
            </a:r>
            <a:r>
              <a:rPr lang="en-US" altLang="ko-KR" sz="5400" b="1">
                <a:solidFill>
                  <a:schemeClr val="bg1"/>
                </a:solidFill>
                <a:latin typeface="+mj-ea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ko-KR" sz="4400" b="1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ko-KR" sz="4400" b="1" err="1">
                <a:solidFill>
                  <a:schemeClr val="bg1"/>
                </a:solidFill>
                <a:latin typeface="+mj-ea"/>
                <a:ea typeface="+mj-ea"/>
              </a:rPr>
              <a:t>BIoT</a:t>
            </a:r>
            <a:endParaRPr lang="en-US" altLang="ko-KR" sz="4400" b="1">
              <a:solidFill>
                <a:schemeClr val="bg1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sz="3200" b="1">
                <a:solidFill>
                  <a:schemeClr val="bg1"/>
                </a:solidFill>
                <a:latin typeface="+mj-ea"/>
                <a:ea typeface="+mj-ea"/>
              </a:rPr>
              <a:t>생체 데이터를 이용한 </a:t>
            </a:r>
            <a:r>
              <a:rPr lang="en-US" altLang="ko-KR" sz="3200" b="1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endParaRPr lang="en-US" altLang="ko-KR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그림 10" descr="C:\Users\HJKIM\AppData\Local\Temp\BNZ.5c4eb077c805a0\POSTECH로고+가치창출대학_02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70" y="6416899"/>
            <a:ext cx="1696657" cy="2602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324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E925059-83C2-4743-8F59-D00A5DF90A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5729"/>
            <a:ext cx="3458468" cy="41065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6E64E9-FCF9-2B47-9A5D-D5FB8CA09DE6}"/>
              </a:ext>
            </a:extLst>
          </p:cNvPr>
          <p:cNvSpPr txBox="1"/>
          <p:nvPr/>
        </p:nvSpPr>
        <p:spPr>
          <a:xfrm>
            <a:off x="3570973" y="1582335"/>
            <a:ext cx="64220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/>
              <a:t>목표</a:t>
            </a:r>
            <a:r>
              <a:rPr kumimoji="1" lang="en-US" altLang="ko-KR" b="1"/>
              <a:t>: </a:t>
            </a:r>
          </a:p>
          <a:p>
            <a:r>
              <a:rPr kumimoji="1" lang="ko-KR" altLang="en-US" b="1" err="1"/>
              <a:t>웨어러블</a:t>
            </a:r>
            <a:r>
              <a:rPr kumimoji="1" lang="ko-KR" altLang="en-US" b="1"/>
              <a:t> 디바이스를 통해 수집된 생체 정보 데이터를 분석하여 디바이스 사용자에게 적절한 </a:t>
            </a:r>
            <a:r>
              <a:rPr kumimoji="1" lang="en-US" altLang="ko-KR" b="1" err="1"/>
              <a:t>IoT</a:t>
            </a:r>
            <a:r>
              <a:rPr kumimoji="1" lang="en-US" altLang="ko-KR" b="1"/>
              <a:t> </a:t>
            </a:r>
            <a:r>
              <a:rPr kumimoji="1" lang="ko-KR" altLang="en-US" b="1"/>
              <a:t>기술을 제공하는 것</a:t>
            </a:r>
            <a:endParaRPr kumimoji="1" lang="en-US" altLang="ko-KR" b="1"/>
          </a:p>
          <a:p>
            <a:endParaRPr kumimoji="1" lang="en-US" altLang="ko-KR"/>
          </a:p>
          <a:p>
            <a:endParaRPr kumimoji="1" lang="en-US" altLang="ko-KR"/>
          </a:p>
          <a:p>
            <a:r>
              <a:rPr kumimoji="1" lang="en-US" altLang="ko-KR"/>
              <a:t>- </a:t>
            </a:r>
            <a:r>
              <a:rPr kumimoji="1" lang="en-US" altLang="ko-KR" err="1"/>
              <a:t>IoB</a:t>
            </a:r>
            <a:r>
              <a:rPr kumimoji="1" lang="en-US" altLang="ko-KR"/>
              <a:t>(Internet of Bio-signal)</a:t>
            </a:r>
            <a:r>
              <a:rPr kumimoji="1" lang="ko-KR" altLang="en-US"/>
              <a:t>은 몸에 착용 가능한 다양한 기기를 통해  생체 정보 데이터를 실시간으로 감지해서 분석결과를 스마트기기로 전송한다</a:t>
            </a:r>
            <a:r>
              <a:rPr kumimoji="1" lang="en-US" altLang="ko-KR"/>
              <a:t>.</a:t>
            </a:r>
          </a:p>
          <a:p>
            <a:endParaRPr kumimoji="1" lang="en-US" altLang="ko-KR"/>
          </a:p>
          <a:p>
            <a:r>
              <a:rPr kumimoji="1" lang="en-US" altLang="ko-KR"/>
              <a:t>- </a:t>
            </a:r>
            <a:r>
              <a:rPr kumimoji="1" lang="ko-KR" altLang="en-US"/>
              <a:t>생체 정보 데이터에는 혈당</a:t>
            </a:r>
            <a:r>
              <a:rPr kumimoji="1" lang="en-US" altLang="ko-KR"/>
              <a:t>, </a:t>
            </a:r>
            <a:r>
              <a:rPr kumimoji="1" lang="ko-KR" altLang="en-US"/>
              <a:t>심박수</a:t>
            </a:r>
            <a:r>
              <a:rPr kumimoji="1" lang="en-US" altLang="ko-KR"/>
              <a:t>, </a:t>
            </a:r>
            <a:r>
              <a:rPr kumimoji="1" lang="ko-KR" altLang="en-US"/>
              <a:t>심전도</a:t>
            </a:r>
            <a:r>
              <a:rPr kumimoji="1" lang="en-US" altLang="ko-KR"/>
              <a:t>, </a:t>
            </a:r>
            <a:r>
              <a:rPr kumimoji="1" lang="ko-KR" altLang="en-US"/>
              <a:t>체내 수분량</a:t>
            </a:r>
            <a:r>
              <a:rPr kumimoji="1" lang="en-US" altLang="ko-KR"/>
              <a:t>, </a:t>
            </a:r>
            <a:r>
              <a:rPr kumimoji="1" lang="ko-KR" altLang="en-US"/>
              <a:t>호흡 수</a:t>
            </a:r>
            <a:r>
              <a:rPr kumimoji="1" lang="en-US" altLang="ko-KR"/>
              <a:t>, </a:t>
            </a:r>
            <a:r>
              <a:rPr kumimoji="1" lang="ko-KR" altLang="en-US"/>
              <a:t>체온</a:t>
            </a:r>
            <a:r>
              <a:rPr kumimoji="1" lang="en-US" altLang="ko-KR"/>
              <a:t>, </a:t>
            </a:r>
            <a:r>
              <a:rPr kumimoji="1" lang="ko-KR" altLang="en-US" err="1"/>
              <a:t>체지방량</a:t>
            </a:r>
            <a:r>
              <a:rPr kumimoji="1" lang="en-US" altLang="ko-KR"/>
              <a:t>, </a:t>
            </a:r>
            <a:r>
              <a:rPr kumimoji="1" lang="ko-KR" altLang="en-US"/>
              <a:t>수면패턴 등이 있다</a:t>
            </a:r>
            <a:r>
              <a:rPr kumimoji="1" lang="en-US" altLang="ko-KR"/>
              <a:t>.</a:t>
            </a:r>
            <a:endParaRPr kumimoji="1" lang="ko-KR" altLang="en-US"/>
          </a:p>
          <a:p>
            <a:endParaRPr kumimoji="1" lang="en-US" altLang="ko-KR"/>
          </a:p>
          <a:p>
            <a:r>
              <a:rPr kumimoji="1" lang="en-US" altLang="ko-KR"/>
              <a:t>- </a:t>
            </a:r>
            <a:r>
              <a:rPr kumimoji="1" lang="ko-KR" altLang="en-US"/>
              <a:t>웨어러블 디바이스를 통해 수집된 생체 정보 데이터는 사용자의 신체 상태를 알려주는 여러 지표로 활용될 수 있다</a:t>
            </a:r>
            <a:r>
              <a:rPr kumimoji="1" lang="en-US" altLang="ko-KR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A2EDF-927D-46BF-88D8-0F833CE9CDC0}"/>
              </a:ext>
            </a:extLst>
          </p:cNvPr>
          <p:cNvSpPr txBox="1"/>
          <p:nvPr/>
        </p:nvSpPr>
        <p:spPr>
          <a:xfrm>
            <a:off x="351734" y="178799"/>
            <a:ext cx="8352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>
                <a:solidFill>
                  <a:schemeClr val="bg1"/>
                </a:solidFill>
                <a:latin typeface="+mj-ea"/>
              </a:rPr>
              <a:t>생체인터넷</a:t>
            </a:r>
            <a:r>
              <a:rPr kumimoji="1" lang="en-US" altLang="ko-KR" sz="4000" b="1">
                <a:solidFill>
                  <a:schemeClr val="bg1"/>
                </a:solidFill>
                <a:latin typeface="+mj-ea"/>
              </a:rPr>
              <a:t>(Internet of Bio-signal)</a:t>
            </a:r>
            <a:endParaRPr kumimoji="1" lang="ko-KR" altLang="en-US" sz="4000" b="1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631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D98981-04C2-484F-AC12-9C7DD1E9770D}"/>
              </a:ext>
            </a:extLst>
          </p:cNvPr>
          <p:cNvSpPr txBox="1"/>
          <p:nvPr/>
        </p:nvSpPr>
        <p:spPr>
          <a:xfrm>
            <a:off x="351734" y="178799"/>
            <a:ext cx="6686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>
                <a:solidFill>
                  <a:schemeClr val="bg1"/>
                </a:solidFill>
              </a:rPr>
              <a:t>데이터 수집용 디바이스 조건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E64E9-FCF9-2B47-9A5D-D5FB8CA09DE6}"/>
              </a:ext>
            </a:extLst>
          </p:cNvPr>
          <p:cNvSpPr txBox="1"/>
          <p:nvPr/>
        </p:nvSpPr>
        <p:spPr>
          <a:xfrm>
            <a:off x="618434" y="2090335"/>
            <a:ext cx="54648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kumimoji="1" lang="ko-KR" altLang="en-US" sz="3200"/>
              <a:t> 데이터 수집의 용이성</a:t>
            </a:r>
            <a:endParaRPr kumimoji="1" lang="en-US" altLang="ko-KR" sz="3200"/>
          </a:p>
          <a:p>
            <a:endParaRPr kumimoji="1" lang="en-US" altLang="ko-KR" sz="3200"/>
          </a:p>
          <a:p>
            <a:pPr marL="742950" indent="-742950">
              <a:buAutoNum type="arabicPeriod" startAt="2"/>
            </a:pPr>
            <a:r>
              <a:rPr kumimoji="1" lang="ko-KR" altLang="en-US" sz="3200"/>
              <a:t>  가격</a:t>
            </a:r>
            <a:r>
              <a:rPr kumimoji="1" lang="en-US" altLang="ko-KR" sz="3200"/>
              <a:t>, </a:t>
            </a:r>
            <a:r>
              <a:rPr kumimoji="1" lang="ko-KR" altLang="en-US" sz="3200"/>
              <a:t>성능</a:t>
            </a:r>
            <a:r>
              <a:rPr kumimoji="1" lang="en-US" altLang="ko-KR" sz="3200"/>
              <a:t> </a:t>
            </a:r>
          </a:p>
          <a:p>
            <a:endParaRPr kumimoji="1" lang="en-US" altLang="ko-KR" sz="3200"/>
          </a:p>
          <a:p>
            <a:r>
              <a:rPr kumimoji="1" lang="en-US" altLang="ko-KR" sz="3200"/>
              <a:t>3.       </a:t>
            </a:r>
            <a:r>
              <a:rPr kumimoji="1" lang="ko-KR" altLang="en-US" sz="3200"/>
              <a:t>데이터 추출 가능성</a:t>
            </a:r>
            <a:endParaRPr kumimoji="1" lang="en-US" altLang="ko-KR" sz="3200"/>
          </a:p>
        </p:txBody>
      </p:sp>
    </p:spTree>
    <p:extLst>
      <p:ext uri="{BB962C8B-B14F-4D97-AF65-F5344CB8AC3E}">
        <p14:creationId xmlns:p14="http://schemas.microsoft.com/office/powerpoint/2010/main" val="266933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0C6DD48-C62D-4D45-83CE-5796480DF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46" y="1271068"/>
            <a:ext cx="3617413" cy="4737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58446D-E154-1445-9BEF-1EFEF288A959}"/>
              </a:ext>
            </a:extLst>
          </p:cNvPr>
          <p:cNvSpPr txBox="1"/>
          <p:nvPr/>
        </p:nvSpPr>
        <p:spPr>
          <a:xfrm>
            <a:off x="4225492" y="1271068"/>
            <a:ext cx="56805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/>
              <a:t>바나나 체온계</a:t>
            </a:r>
            <a:endParaRPr kumimoji="1" lang="en-US" altLang="ko-KR" sz="2400" b="1"/>
          </a:p>
          <a:p>
            <a:endParaRPr kumimoji="1" lang="en-US" altLang="ko-KR" b="1"/>
          </a:p>
          <a:p>
            <a:r>
              <a:rPr kumimoji="1" lang="ko-KR" altLang="en-US" b="1"/>
              <a:t>장점</a:t>
            </a:r>
            <a:endParaRPr kumimoji="1" lang="en-US" altLang="ko-KR" b="1"/>
          </a:p>
          <a:p>
            <a:pPr marL="285750" indent="-285750">
              <a:buFontTx/>
              <a:buChar char="-"/>
            </a:pPr>
            <a:endParaRPr kumimoji="1" lang="en-US" altLang="ko-KR"/>
          </a:p>
          <a:p>
            <a:pPr marL="285750" indent="-285750">
              <a:buFontTx/>
              <a:buChar char="-"/>
            </a:pPr>
            <a:r>
              <a:rPr kumimoji="1" lang="ko-KR" altLang="en-US"/>
              <a:t>사용하기 용이함</a:t>
            </a:r>
            <a:r>
              <a:rPr kumimoji="1"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/>
              <a:t>내장메모리에 지속적으로 체온 데이터가 기록되고</a:t>
            </a:r>
            <a:r>
              <a:rPr kumimoji="1" lang="en-US" altLang="ko-KR"/>
              <a:t>, </a:t>
            </a:r>
            <a:r>
              <a:rPr kumimoji="1" lang="ko-KR" altLang="en-US"/>
              <a:t>체온 데이터를 파일로 추출이 가능</a:t>
            </a:r>
            <a:r>
              <a:rPr kumimoji="1" lang="en-US" altLang="ko-KR"/>
              <a:t>.</a:t>
            </a:r>
          </a:p>
          <a:p>
            <a:endParaRPr kumimoji="1" lang="ko-KR" altLang="en-US"/>
          </a:p>
          <a:p>
            <a:r>
              <a:rPr kumimoji="1" lang="ko-KR" altLang="en-US" b="1"/>
              <a:t>단점</a:t>
            </a:r>
            <a:endParaRPr kumimoji="1" lang="en-US" altLang="ko-KR" b="1"/>
          </a:p>
          <a:p>
            <a:endParaRPr kumimoji="1" lang="en-US" altLang="ko-KR"/>
          </a:p>
          <a:p>
            <a:pPr marL="285750" indent="-285750">
              <a:buFontTx/>
              <a:buChar char="-"/>
            </a:pPr>
            <a:r>
              <a:rPr kumimoji="1" lang="ko-KR" altLang="en-US"/>
              <a:t>일회용이며</a:t>
            </a:r>
            <a:r>
              <a:rPr kumimoji="1" lang="en-US" altLang="ko-KR"/>
              <a:t>, </a:t>
            </a:r>
            <a:r>
              <a:rPr kumimoji="1" lang="ko-KR" altLang="en-US"/>
              <a:t>짧은 사용시간</a:t>
            </a:r>
            <a:r>
              <a:rPr kumimoji="1" lang="en-US" altLang="ko-KR"/>
              <a:t>(</a:t>
            </a:r>
            <a:r>
              <a:rPr kumimoji="1" lang="ko-KR" altLang="en-US"/>
              <a:t>최대 </a:t>
            </a:r>
            <a:r>
              <a:rPr kumimoji="1" lang="en-US" altLang="ko-KR"/>
              <a:t>72</a:t>
            </a:r>
            <a:r>
              <a:rPr kumimoji="1" lang="ko-KR" altLang="en-US"/>
              <a:t>시간</a:t>
            </a:r>
            <a:r>
              <a:rPr kumimoji="1" lang="en-US" altLang="ko-KR"/>
              <a:t>) </a:t>
            </a:r>
          </a:p>
          <a:p>
            <a:pPr marL="285750" indent="-285750">
              <a:buFontTx/>
              <a:buChar char="-"/>
            </a:pPr>
            <a:r>
              <a:rPr kumimoji="1" lang="ko-KR" altLang="en-US"/>
              <a:t>앱으로 데이터 전송이 제대로 이루어지지 않음</a:t>
            </a:r>
            <a:r>
              <a:rPr kumimoji="1" lang="en-US" altLang="ko-KR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R"/>
          </a:p>
          <a:p>
            <a:pPr algn="ctr"/>
            <a:r>
              <a:rPr kumimoji="1" lang="ko-KR" altLang="en-US"/>
              <a:t>상기 이유로 구매를 기각함</a:t>
            </a:r>
            <a:r>
              <a:rPr kumimoji="1" lang="en-US" altLang="ko-KR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R"/>
          </a:p>
          <a:p>
            <a:r>
              <a:rPr kumimoji="1" lang="ko-KR" altLang="en-US"/>
              <a:t>출처 </a:t>
            </a:r>
            <a:r>
              <a:rPr kumimoji="1" lang="en-US" altLang="ko-KR"/>
              <a:t>: </a:t>
            </a:r>
            <a:r>
              <a:rPr lang="en-US" altLang="ko-KR">
                <a:hlinkClick r:id="rId3"/>
              </a:rPr>
              <a:t>https://www.wadiz.kr/web/campaign/detail/14881</a:t>
            </a:r>
            <a:endParaRPr lang="en-US" altLang="ko-KR"/>
          </a:p>
          <a:p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D98981-04C2-484F-AC12-9C7DD1E9770D}"/>
              </a:ext>
            </a:extLst>
          </p:cNvPr>
          <p:cNvSpPr txBox="1"/>
          <p:nvPr/>
        </p:nvSpPr>
        <p:spPr>
          <a:xfrm>
            <a:off x="351734" y="178799"/>
            <a:ext cx="6801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>
                <a:solidFill>
                  <a:schemeClr val="bg1"/>
                </a:solidFill>
              </a:rPr>
              <a:t>프로젝트 필요 물품 구매 계획</a:t>
            </a:r>
          </a:p>
        </p:txBody>
      </p:sp>
    </p:spTree>
    <p:extLst>
      <p:ext uri="{BB962C8B-B14F-4D97-AF65-F5344CB8AC3E}">
        <p14:creationId xmlns:p14="http://schemas.microsoft.com/office/powerpoint/2010/main" val="352396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5375F0-99B4-1845-8AAD-EC736424B820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76" y="1154822"/>
            <a:ext cx="4402800" cy="252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EDF4C5-9A71-9249-9707-F1FB49D6811C}"/>
              </a:ext>
            </a:extLst>
          </p:cNvPr>
          <p:cNvSpPr txBox="1"/>
          <p:nvPr/>
        </p:nvSpPr>
        <p:spPr>
          <a:xfrm>
            <a:off x="4953000" y="1154612"/>
            <a:ext cx="440119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/>
              <a:t>비 침습 혈당 측정기</a:t>
            </a:r>
            <a:endParaRPr kumimoji="1" lang="en-US" altLang="ko-KR" sz="2400" b="1"/>
          </a:p>
          <a:p>
            <a:endParaRPr kumimoji="1" lang="en-US" altLang="ko-KR"/>
          </a:p>
          <a:p>
            <a:r>
              <a:rPr kumimoji="1" lang="ko-KR" altLang="en-US" b="1"/>
              <a:t>장점</a:t>
            </a:r>
            <a:endParaRPr kumimoji="1" lang="en-US" altLang="ko-KR" b="1"/>
          </a:p>
          <a:p>
            <a:endParaRPr kumimoji="1" lang="en-US" altLang="ko-KR"/>
          </a:p>
          <a:p>
            <a:pPr marL="285750" indent="-285750">
              <a:buFontTx/>
              <a:buChar char="-"/>
            </a:pPr>
            <a:r>
              <a:rPr kumimoji="1" lang="ko-KR" altLang="en-US"/>
              <a:t>혈당과 스트레스 간의 상관 관계가 있어 스트레스 지표로 활용 가능</a:t>
            </a:r>
            <a:r>
              <a:rPr kumimoji="1"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/>
              <a:t>스트레스 외에도 다른 생체 데이터와 결합하여 활용 가능</a:t>
            </a:r>
            <a:r>
              <a:rPr kumimoji="1"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/>
              <a:t>미 밴드에서는 혈당 측정이 불가능함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endParaRPr kumimoji="1" lang="en-US" altLang="ko-KR"/>
          </a:p>
          <a:p>
            <a:r>
              <a:rPr kumimoji="1" lang="ko-KR" altLang="en-US" b="1"/>
              <a:t>단점</a:t>
            </a:r>
            <a:endParaRPr kumimoji="1" lang="en-US" altLang="ko-KR" b="1"/>
          </a:p>
          <a:p>
            <a:endParaRPr kumimoji="1" lang="en-US" altLang="ko-KR"/>
          </a:p>
          <a:p>
            <a:pPr marL="285750" indent="-285750">
              <a:buFontTx/>
              <a:buChar char="-"/>
            </a:pPr>
            <a:r>
              <a:rPr kumimoji="1" lang="ko-KR" altLang="en-US"/>
              <a:t>가격이 매우 높음</a:t>
            </a:r>
            <a:r>
              <a:rPr kumimoji="1" lang="en-US" altLang="ko-KR"/>
              <a:t>. (</a:t>
            </a:r>
            <a:r>
              <a:rPr kumimoji="1" lang="ko-KR" altLang="en-US"/>
              <a:t>개당 약 </a:t>
            </a:r>
            <a:r>
              <a:rPr kumimoji="1" lang="en-US" altLang="ko-KR"/>
              <a:t>60</a:t>
            </a:r>
            <a:r>
              <a:rPr kumimoji="1" lang="ko-KR" altLang="en-US"/>
              <a:t>만원</a:t>
            </a:r>
            <a:r>
              <a:rPr kumimoji="1" lang="en-US" altLang="ko-KR"/>
              <a:t>)</a:t>
            </a:r>
          </a:p>
          <a:p>
            <a:pPr marL="285750" indent="-285750">
              <a:buFontTx/>
              <a:buChar char="-"/>
            </a:pPr>
            <a:r>
              <a:rPr kumimoji="1" lang="ko-KR" altLang="en-US"/>
              <a:t>센서의 지속기간이 개당 일주일로 짧음</a:t>
            </a:r>
            <a:r>
              <a:rPr kumimoji="1" lang="en-US" altLang="ko-KR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R"/>
          </a:p>
          <a:p>
            <a:pPr algn="ctr"/>
            <a:r>
              <a:rPr kumimoji="1" lang="ko-KR" altLang="en-US"/>
              <a:t>상기 이유로 구매를 기각함</a:t>
            </a:r>
            <a:r>
              <a:rPr kumimoji="1" lang="en-US" altLang="ko-KR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CDA7E3-AC4F-BA4C-B88B-E8C1B9BE33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83" y="3674822"/>
            <a:ext cx="4401193" cy="25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83C59A-818D-42D9-96F2-F4510DDAFC41}"/>
              </a:ext>
            </a:extLst>
          </p:cNvPr>
          <p:cNvSpPr txBox="1"/>
          <p:nvPr/>
        </p:nvSpPr>
        <p:spPr>
          <a:xfrm>
            <a:off x="351734" y="178799"/>
            <a:ext cx="6801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>
                <a:solidFill>
                  <a:schemeClr val="bg1"/>
                </a:solidFill>
              </a:rPr>
              <a:t>프로젝트 필요 물품 구매 계획</a:t>
            </a:r>
          </a:p>
        </p:txBody>
      </p:sp>
    </p:spTree>
    <p:extLst>
      <p:ext uri="{BB962C8B-B14F-4D97-AF65-F5344CB8AC3E}">
        <p14:creationId xmlns:p14="http://schemas.microsoft.com/office/powerpoint/2010/main" val="257492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135" y="125313"/>
            <a:ext cx="710656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ko-KR" altLang="en-US" sz="4000" b="1">
                <a:solidFill>
                  <a:schemeClr val="bg1"/>
                </a:solidFill>
              </a:rPr>
              <a:t>프로젝트 필요 물품 구매 계획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38431" y="1299162"/>
            <a:ext cx="7315200" cy="4292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>
                <a:latin typeface="+mn-ea"/>
              </a:rPr>
              <a:t>샤오미 </a:t>
            </a:r>
            <a:r>
              <a:rPr lang="ko-KR" altLang="en-US" sz="2000" b="1" err="1">
                <a:latin typeface="+mn-ea"/>
              </a:rPr>
              <a:t>미밴드</a:t>
            </a:r>
            <a:r>
              <a:rPr lang="en-US" altLang="ko-KR" sz="2000" b="1">
                <a:latin typeface="+mn-ea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+mn-ea"/>
              </a:rPr>
              <a:t>- </a:t>
            </a:r>
            <a:r>
              <a:rPr lang="ko-KR" altLang="en-US">
                <a:latin typeface="+mn-ea"/>
              </a:rPr>
              <a:t>심박수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걸음 수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수면 데이터 등의 정보 측정이 가능하다</a:t>
            </a:r>
            <a:r>
              <a:rPr lang="en-US" altLang="ko-KR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+mn-ea"/>
              </a:rPr>
              <a:t>- </a:t>
            </a:r>
            <a:r>
              <a:rPr lang="ko-KR" altLang="en-US">
                <a:latin typeface="+mn-ea"/>
              </a:rPr>
              <a:t>샤오미 운동 </a:t>
            </a:r>
            <a:r>
              <a:rPr lang="en-US" altLang="ko-KR">
                <a:latin typeface="+mn-ea"/>
              </a:rPr>
              <a:t>app</a:t>
            </a:r>
            <a:r>
              <a:rPr lang="ko-KR" altLang="en-US">
                <a:latin typeface="+mn-ea"/>
              </a:rPr>
              <a:t>과 연동하여 데이터 업로드 및 다운로드 가능하다</a:t>
            </a:r>
            <a:r>
              <a:rPr lang="en-US" altLang="ko-KR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+mn-ea"/>
              </a:rPr>
              <a:t>- 24</a:t>
            </a:r>
            <a:r>
              <a:rPr lang="ko-KR" altLang="en-US">
                <a:latin typeface="+mn-ea"/>
              </a:rPr>
              <a:t>시간 및 최장 </a:t>
            </a:r>
            <a:r>
              <a:rPr lang="en-US" altLang="ko-KR">
                <a:latin typeface="+mn-ea"/>
              </a:rPr>
              <a:t>20</a:t>
            </a:r>
            <a:r>
              <a:rPr lang="ko-KR" altLang="en-US">
                <a:latin typeface="+mn-ea"/>
              </a:rPr>
              <a:t>일 장기간 사용이 가능하여 지속적인 생체 데이터 수집에 적합하다고 판단했다</a:t>
            </a:r>
            <a:r>
              <a:rPr lang="en-US" altLang="ko-KR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>
                <a:latin typeface="+mn-ea"/>
              </a:rPr>
              <a:t>샤오미 체중계</a:t>
            </a:r>
            <a:endParaRPr lang="en-US" altLang="ko-KR" sz="2000" b="1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+mn-ea"/>
              </a:rPr>
              <a:t>체중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체지방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근육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수분</a:t>
            </a:r>
            <a:r>
              <a:rPr lang="en-US" altLang="ko-KR">
                <a:latin typeface="+mn-ea"/>
              </a:rPr>
              <a:t>, </a:t>
            </a:r>
            <a:r>
              <a:rPr lang="ko-KR" altLang="en-US" err="1">
                <a:latin typeface="+mn-ea"/>
              </a:rPr>
              <a:t>골격량</a:t>
            </a: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등의 정보 측정이 가능하다</a:t>
            </a:r>
            <a:endParaRPr lang="en-US" altLang="ko-KR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+mn-ea"/>
              </a:rPr>
              <a:t>샤오미 운동 </a:t>
            </a:r>
            <a:r>
              <a:rPr lang="en-US" altLang="ko-KR">
                <a:latin typeface="+mn-ea"/>
              </a:rPr>
              <a:t>app</a:t>
            </a:r>
            <a:r>
              <a:rPr lang="ko-KR" altLang="en-US">
                <a:latin typeface="+mn-ea"/>
              </a:rPr>
              <a:t>과 연동하여 데이터 업로드 및 다운로드 가능하다</a:t>
            </a:r>
            <a:r>
              <a:rPr lang="en-US" altLang="ko-KR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>
              <a:latin typeface="+mn-ea"/>
            </a:endParaRPr>
          </a:p>
        </p:txBody>
      </p:sp>
      <p:pic>
        <p:nvPicPr>
          <p:cNvPr id="5" name="그림 4" descr="휴대폰, 테이블, 전화이(가) 표시된 사진&#10;&#10;자동 생성된 설명">
            <a:extLst>
              <a:ext uri="{FF2B5EF4-FFF2-40B4-BE49-F238E27FC236}">
                <a16:creationId xmlns:a16="http://schemas.microsoft.com/office/drawing/2014/main" id="{A6CC8B84-1C7C-4CA5-8B1E-97BCA89079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5972"/>
            <a:ext cx="2548990" cy="1466593"/>
          </a:xfrm>
          <a:prstGeom prst="rect">
            <a:avLst/>
          </a:prstGeom>
        </p:spPr>
      </p:pic>
      <p:pic>
        <p:nvPicPr>
          <p:cNvPr id="3" name="그림 2" descr="전자기기, 하얀색이(가) 표시된 사진&#10;&#10;자동 생성된 설명">
            <a:extLst>
              <a:ext uri="{FF2B5EF4-FFF2-40B4-BE49-F238E27FC236}">
                <a16:creationId xmlns:a16="http://schemas.microsoft.com/office/drawing/2014/main" id="{691104DD-36FC-4E29-95DF-7E26F2374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" y="3524964"/>
            <a:ext cx="2527872" cy="252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8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B814A8A-1CAC-4C56-9A55-02805BC9C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3" y="1025022"/>
            <a:ext cx="7600953" cy="2876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D16E24-92C0-434B-8C31-F7FEE1615AE0}"/>
              </a:ext>
            </a:extLst>
          </p:cNvPr>
          <p:cNvSpPr txBox="1"/>
          <p:nvPr/>
        </p:nvSpPr>
        <p:spPr>
          <a:xfrm>
            <a:off x="276225" y="153755"/>
            <a:ext cx="6029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bg1"/>
                </a:solidFill>
                <a:latin typeface="+mj-ea"/>
                <a:ea typeface="+mj-ea"/>
              </a:rPr>
              <a:t>측정 가능한 생체 데이터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BD4FC-403A-4B58-9EB8-E55EBE1A60FC}"/>
              </a:ext>
            </a:extLst>
          </p:cNvPr>
          <p:cNvSpPr txBox="1"/>
          <p:nvPr/>
        </p:nvSpPr>
        <p:spPr>
          <a:xfrm>
            <a:off x="2358189" y="4065202"/>
            <a:ext cx="539977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생체 데이터 제공 양식</a:t>
            </a:r>
            <a:endParaRPr lang="en-US" altLang="ko-KR" sz="2400" b="1"/>
          </a:p>
          <a:p>
            <a:pPr algn="ctr"/>
            <a:endParaRPr lang="en-US" altLang="ko-KR" sz="2400" b="1"/>
          </a:p>
          <a:p>
            <a:r>
              <a:rPr lang="en-US" altLang="ko-KR" sz="2000" b="1"/>
              <a:t>data</a:t>
            </a:r>
            <a:r>
              <a:rPr lang="en-US" altLang="ko-KR" sz="2000"/>
              <a:t> : </a:t>
            </a:r>
            <a:r>
              <a:rPr lang="ko-KR" altLang="en-US" sz="2000"/>
              <a:t>날짜</a:t>
            </a:r>
            <a:r>
              <a:rPr lang="en-US" altLang="ko-KR" sz="2000"/>
              <a:t> (</a:t>
            </a:r>
            <a:r>
              <a:rPr lang="ko-KR" altLang="en-US" sz="2000"/>
              <a:t>년</a:t>
            </a:r>
            <a:r>
              <a:rPr lang="en-US" altLang="ko-KR" sz="2000"/>
              <a:t>-</a:t>
            </a:r>
            <a:r>
              <a:rPr lang="ko-KR" altLang="en-US" sz="2000"/>
              <a:t>월</a:t>
            </a:r>
            <a:r>
              <a:rPr lang="en-US" altLang="ko-KR" sz="2000"/>
              <a:t>-</a:t>
            </a:r>
            <a:r>
              <a:rPr lang="ko-KR" altLang="en-US" sz="2000"/>
              <a:t>일</a:t>
            </a:r>
            <a:r>
              <a:rPr lang="en-US" altLang="ko-KR" sz="2000"/>
              <a:t>)</a:t>
            </a:r>
          </a:p>
          <a:p>
            <a:r>
              <a:rPr lang="en-US" altLang="ko-KR" sz="2000" b="1" err="1"/>
              <a:t>lastSyncTime</a:t>
            </a:r>
            <a:r>
              <a:rPr lang="en-US" altLang="ko-KR" sz="2000"/>
              <a:t> : </a:t>
            </a:r>
            <a:r>
              <a:rPr lang="ko-KR" altLang="en-US" sz="2000"/>
              <a:t>마지막 동기화 시간</a:t>
            </a:r>
            <a:endParaRPr lang="en-US" altLang="ko-KR" sz="2000"/>
          </a:p>
          <a:p>
            <a:r>
              <a:rPr lang="en-US" altLang="ko-KR" sz="2000" b="1" err="1"/>
              <a:t>deepSleepTime</a:t>
            </a:r>
            <a:r>
              <a:rPr lang="en-US" altLang="ko-KR" sz="2000"/>
              <a:t> : </a:t>
            </a:r>
            <a:r>
              <a:rPr lang="ko-KR" altLang="en-US" sz="2000"/>
              <a:t>깊은 수면 시간</a:t>
            </a:r>
            <a:endParaRPr lang="en-US" altLang="ko-KR" sz="2000"/>
          </a:p>
          <a:p>
            <a:r>
              <a:rPr lang="en-US" altLang="ko-KR" sz="2000" b="1" err="1"/>
              <a:t>shallowSleepTime</a:t>
            </a:r>
            <a:r>
              <a:rPr lang="en-US" altLang="ko-KR" sz="2000"/>
              <a:t> : </a:t>
            </a:r>
            <a:r>
              <a:rPr lang="ko-KR" altLang="en-US" sz="2000"/>
              <a:t>얕은 수면 시간</a:t>
            </a:r>
            <a:endParaRPr lang="en-US" altLang="ko-KR" sz="2000"/>
          </a:p>
          <a:p>
            <a:r>
              <a:rPr lang="en-US" altLang="ko-KR" sz="2000" b="1" err="1"/>
              <a:t>wakeTime</a:t>
            </a:r>
            <a:r>
              <a:rPr lang="en-US" altLang="ko-KR" sz="2000"/>
              <a:t> : </a:t>
            </a:r>
            <a:r>
              <a:rPr lang="ko-KR" altLang="en-US" sz="2000" err="1"/>
              <a:t>깨어있는</a:t>
            </a:r>
            <a:r>
              <a:rPr lang="ko-KR" altLang="en-US" sz="2000"/>
              <a:t> 시간</a:t>
            </a:r>
            <a:r>
              <a:rPr lang="en-US" altLang="ko-KR" sz="2000"/>
              <a:t>(start ~ stop)</a:t>
            </a:r>
          </a:p>
        </p:txBody>
      </p:sp>
    </p:spTree>
    <p:extLst>
      <p:ext uri="{BB962C8B-B14F-4D97-AF65-F5344CB8AC3E}">
        <p14:creationId xmlns:p14="http://schemas.microsoft.com/office/powerpoint/2010/main" val="220330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B16CA6C-E887-49E5-9CF8-0716D8E34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013678"/>
            <a:ext cx="1947211" cy="32453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F99D72-5689-49B1-975D-1A45F28A153E}"/>
              </a:ext>
            </a:extLst>
          </p:cNvPr>
          <p:cNvSpPr txBox="1"/>
          <p:nvPr/>
        </p:nvSpPr>
        <p:spPr>
          <a:xfrm>
            <a:off x="276225" y="153755"/>
            <a:ext cx="8310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bg1"/>
                </a:solidFill>
                <a:latin typeface="+mj-ea"/>
              </a:rPr>
              <a:t>측정 가능한 생체 데이터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D4AA0-2B67-45CF-941B-F6E8D22FDE47}"/>
              </a:ext>
            </a:extLst>
          </p:cNvPr>
          <p:cNvSpPr txBox="1"/>
          <p:nvPr/>
        </p:nvSpPr>
        <p:spPr>
          <a:xfrm>
            <a:off x="4953000" y="1343417"/>
            <a:ext cx="480701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심박수 데이터</a:t>
            </a:r>
            <a:endParaRPr lang="en-US" altLang="ko-KR" sz="2400" b="1"/>
          </a:p>
          <a:p>
            <a:pPr algn="ctr"/>
            <a:endParaRPr lang="en-US" altLang="ko-KR" sz="2400" b="1"/>
          </a:p>
          <a:p>
            <a:r>
              <a:rPr lang="ko-KR" altLang="en-US" sz="2000" b="1"/>
              <a:t>활용 가능성</a:t>
            </a:r>
            <a:endParaRPr lang="en-US" altLang="ko-KR" sz="2000" b="1"/>
          </a:p>
          <a:p>
            <a:endParaRPr lang="en-US" altLang="ko-KR" sz="2000" b="1"/>
          </a:p>
          <a:p>
            <a:pPr marL="342900" indent="-342900">
              <a:buFontTx/>
              <a:buChar char="-"/>
            </a:pPr>
            <a:r>
              <a:rPr lang="ko-KR" altLang="en-US" sz="2000"/>
              <a:t>심박수 패턴 분석을 통해 수면 시간 및 스트레스 지수 예측 가능</a:t>
            </a: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algn="ctr"/>
            <a:r>
              <a:rPr lang="ko-KR" altLang="en-US" sz="2400" b="1"/>
              <a:t>걸음 수 데이터</a:t>
            </a:r>
            <a:endParaRPr lang="en-US" altLang="ko-KR" sz="2000" b="1"/>
          </a:p>
          <a:p>
            <a:endParaRPr lang="en-US" altLang="ko-KR" sz="2000"/>
          </a:p>
          <a:p>
            <a:r>
              <a:rPr lang="ko-KR" altLang="en-US" sz="2000" b="1"/>
              <a:t>활용 가능성</a:t>
            </a:r>
            <a:endParaRPr lang="en-US" altLang="ko-KR" sz="2000" b="1"/>
          </a:p>
          <a:p>
            <a:endParaRPr lang="en-US" altLang="ko-KR" sz="2000"/>
          </a:p>
          <a:p>
            <a:pPr marL="342900" indent="-342900">
              <a:buFontTx/>
              <a:buChar char="-"/>
            </a:pPr>
            <a:r>
              <a:rPr lang="ko-KR" altLang="en-US" sz="2000"/>
              <a:t>심박수의 변동이 운동에 의한 것인지 스트레스에 의한 것인지 분별 가능</a:t>
            </a: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C48A48-79A9-430A-A1EA-3A9B6C8EE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650" y="2013677"/>
            <a:ext cx="1895219" cy="324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6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317525-24AF-584D-8B0E-6AB880148AB5}"/>
              </a:ext>
            </a:extLst>
          </p:cNvPr>
          <p:cNvSpPr txBox="1"/>
          <p:nvPr/>
        </p:nvSpPr>
        <p:spPr>
          <a:xfrm>
            <a:off x="247134" y="125313"/>
            <a:ext cx="699106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ko-KR" altLang="en-US" sz="4000" b="1">
                <a:solidFill>
                  <a:schemeClr val="bg1"/>
                </a:solidFill>
              </a:rPr>
              <a:t>프로젝트 필요 물품 구매 계획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18C026-75C2-DA42-90C7-EABF56C6D2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5" y="2036627"/>
            <a:ext cx="3869356" cy="27847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F34497-0089-5A42-BA35-CF0FE70A8A23}"/>
                  </a:ext>
                </a:extLst>
              </p:cNvPr>
              <p:cNvSpPr txBox="1"/>
              <p:nvPr/>
            </p:nvSpPr>
            <p:spPr>
              <a:xfrm>
                <a:off x="4515652" y="1756010"/>
                <a:ext cx="546735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b="1"/>
                  <a:t>산소 포화도 측정기</a:t>
                </a:r>
                <a:r>
                  <a:rPr kumimoji="1" lang="en-US" altLang="ko-KR"/>
                  <a:t>(Pulse Oximetry)</a:t>
                </a:r>
              </a:p>
              <a:p>
                <a:endParaRPr kumimoji="1" lang="en-US" altLang="ko-KR"/>
              </a:p>
              <a:p>
                <a:r>
                  <a:rPr kumimoji="1" lang="en-US" altLang="ko-KR"/>
                  <a:t>- </a:t>
                </a:r>
                <a:r>
                  <a:rPr kumimoji="1" lang="ko-KR" altLang="en-US" err="1"/>
                  <a:t>광검출</a:t>
                </a:r>
                <a:r>
                  <a:rPr kumimoji="1" lang="ko-KR" altLang="en-US"/>
                  <a:t> 방법을 통해 혈액의 산소 포화도를 </a:t>
                </a:r>
                <a:r>
                  <a:rPr kumimoji="1" lang="ko-KR" altLang="en-US" err="1"/>
                  <a:t>경피적으로</a:t>
                </a:r>
                <a:r>
                  <a:rPr kumimoji="1" lang="ko-KR" altLang="en-US"/>
                  <a:t> 측정할 수 있는 의료기기</a:t>
                </a:r>
                <a:endParaRPr kumimoji="1" lang="en-US" altLang="ko-KR"/>
              </a:p>
              <a:p>
                <a:endParaRPr kumimoji="1" lang="en-US" altLang="ko-KR"/>
              </a:p>
              <a:p>
                <a:r>
                  <a:rPr kumimoji="1" lang="en-US" altLang="ko-KR"/>
                  <a:t>- </a:t>
                </a:r>
                <a:r>
                  <a:rPr kumimoji="1" lang="ko-KR" altLang="en-US"/>
                  <a:t>체내 산소 포화도를 </a:t>
                </a:r>
                <a:r>
                  <a:rPr kumimoji="1" lang="en-US" altLang="ko-KR"/>
                  <a:t>5</a:t>
                </a:r>
                <a:r>
                  <a:rPr kumimoji="1" lang="ko-KR" altLang="en-US"/>
                  <a:t>초 간격으로 잴 수 있음</a:t>
                </a:r>
                <a:endParaRPr kumimoji="1" lang="en-US" altLang="ko-KR"/>
              </a:p>
              <a:p>
                <a:endParaRPr kumimoji="1" lang="en-US" altLang="ko-KR"/>
              </a:p>
              <a:p>
                <a:r>
                  <a:rPr kumimoji="1" lang="en-US" altLang="ko-KR"/>
                  <a:t>- </a:t>
                </a:r>
                <a:r>
                  <a:rPr kumimoji="1" lang="ko-KR" altLang="en-US"/>
                  <a:t>산소 포화도 측정의 정확도</a:t>
                </a:r>
                <a:endParaRPr kumimoji="1" lang="en-US" altLang="ko-KR"/>
              </a:p>
              <a:p>
                <a:r>
                  <a:rPr kumimoji="1" lang="en-US" altLang="ko-KR"/>
                  <a:t>80</a:t>
                </a:r>
                <a:r>
                  <a:rPr kumimoji="1" lang="ko-KR" altLang="en-US"/>
                  <a:t> </a:t>
                </a:r>
                <a:r>
                  <a:rPr kumimoji="1" lang="en-US" altLang="ko-KR"/>
                  <a:t>~</a:t>
                </a:r>
                <a:r>
                  <a:rPr kumimoji="1" lang="ko-KR" altLang="en-US"/>
                  <a:t> </a:t>
                </a:r>
                <a:r>
                  <a:rPr kumimoji="1" lang="en-US" altLang="ko-KR"/>
                  <a:t>120</a:t>
                </a:r>
                <a:r>
                  <a:rPr kumimoji="1" lang="ko-KR" altLang="en-US"/>
                  <a:t> </a:t>
                </a:r>
                <a:r>
                  <a:rPr kumimoji="1" lang="en-US" altLang="ko-KR"/>
                  <a:t>(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kumimoji="1" lang="en-US" altLang="ko-KR"/>
                  <a:t>2%</a:t>
                </a:r>
                <a:r>
                  <a:rPr kumimoji="1" lang="ko-KR" altLang="en-US"/>
                  <a:t> 이내</a:t>
                </a:r>
                <a:r>
                  <a:rPr kumimoji="1" lang="en-US" altLang="ko-KR"/>
                  <a:t>)</a:t>
                </a:r>
                <a:r>
                  <a:rPr kumimoji="1" lang="ko-KR" altLang="en-US"/>
                  <a:t> </a:t>
                </a:r>
                <a:r>
                  <a:rPr kumimoji="1" lang="en-US" altLang="ko-KR"/>
                  <a:t>/ 70</a:t>
                </a:r>
                <a:r>
                  <a:rPr kumimoji="1" lang="ko-KR" altLang="en-US"/>
                  <a:t> </a:t>
                </a:r>
                <a:r>
                  <a:rPr kumimoji="1" lang="en-US" altLang="ko-KR"/>
                  <a:t>~</a:t>
                </a:r>
                <a:r>
                  <a:rPr kumimoji="1" lang="ko-KR" altLang="en-US"/>
                  <a:t> </a:t>
                </a:r>
                <a:r>
                  <a:rPr kumimoji="1" lang="en-US" altLang="ko-KR"/>
                  <a:t>80%(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kumimoji="1" lang="en-US" altLang="ko-KR"/>
                  <a:t>3%</a:t>
                </a:r>
                <a:r>
                  <a:rPr kumimoji="1" lang="ko-KR" altLang="en-US"/>
                  <a:t> 이내</a:t>
                </a:r>
                <a:r>
                  <a:rPr kumimoji="1" lang="en-US" altLang="ko-KR"/>
                  <a:t>)</a:t>
                </a:r>
              </a:p>
              <a:p>
                <a:endParaRPr kumimoji="1" lang="en-US" altLang="ko-KR"/>
              </a:p>
              <a:p>
                <a:pPr marL="285750" indent="-285750">
                  <a:buFontTx/>
                  <a:buChar char="-"/>
                </a:pPr>
                <a:r>
                  <a:rPr kumimoji="1" lang="ko-KR" altLang="en-US"/>
                  <a:t>맥박수 측정의 정확도</a:t>
                </a:r>
                <a:endParaRPr kumimoji="1" lang="en-US" altLang="ko-KR"/>
              </a:p>
              <a:p>
                <a:r>
                  <a:rPr kumimoji="1" lang="en-US" altLang="ko-KR"/>
                  <a:t>30~100 bpm 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kumimoji="1" lang="en-US" altLang="ko-KR"/>
                  <a:t>2%</a:t>
                </a:r>
                <a:r>
                  <a:rPr kumimoji="1" lang="ko-KR" altLang="en-US"/>
                  <a:t> </a:t>
                </a:r>
                <a:r>
                  <a:rPr kumimoji="1" lang="en-US" altLang="ko-KR"/>
                  <a:t>bpm </a:t>
                </a:r>
                <a:r>
                  <a:rPr kumimoji="1" lang="ko-KR" altLang="en-US"/>
                  <a:t>이내</a:t>
                </a:r>
                <a:r>
                  <a:rPr kumimoji="1" lang="en-US" altLang="ko-KR"/>
                  <a:t>) / 100~235 bpm 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kumimoji="1" lang="en-US" altLang="ko-KR"/>
                  <a:t>2%)</a:t>
                </a:r>
              </a:p>
              <a:p>
                <a:endParaRPr kumimoji="1" lang="en-US" altLang="ko-KR"/>
              </a:p>
              <a:p>
                <a:endParaRPr kumimoji="1" lang="en-US" altLang="ko-KR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F34497-0089-5A42-BA35-CF0FE70A8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652" y="1756010"/>
                <a:ext cx="5467350" cy="3970318"/>
              </a:xfrm>
              <a:prstGeom prst="rect">
                <a:avLst/>
              </a:prstGeom>
              <a:blipFill>
                <a:blip r:embed="rId3"/>
                <a:stretch>
                  <a:fillRect l="-1003" t="-1075" r="-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841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02E8B0C6BA2294DA2209A7622C098EB" ma:contentTypeVersion="8" ma:contentTypeDescription="새 문서를 만듭니다." ma:contentTypeScope="" ma:versionID="4aa15b388e24ad8a8f424e9f983efd46">
  <xsd:schema xmlns:xsd="http://www.w3.org/2001/XMLSchema" xmlns:xs="http://www.w3.org/2001/XMLSchema" xmlns:p="http://schemas.microsoft.com/office/2006/metadata/properties" xmlns:ns2="543d2486-2a04-4acb-ba77-2b2b55631bfc" targetNamespace="http://schemas.microsoft.com/office/2006/metadata/properties" ma:root="true" ma:fieldsID="15e4fc486bc32e84357610f4ac3af908" ns2:_="">
    <xsd:import namespace="543d2486-2a04-4acb-ba77-2b2b55631b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3d2486-2a04-4acb-ba77-2b2b55631b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CA9093-91B9-4A68-988F-3E6011F88CD5}"/>
</file>

<file path=customXml/itemProps2.xml><?xml version="1.0" encoding="utf-8"?>
<ds:datastoreItem xmlns:ds="http://schemas.openxmlformats.org/officeDocument/2006/customXml" ds:itemID="{A97493E6-A571-4DFE-868D-C7173212DF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1B2C27-26BB-4DC5-855A-5B6B9EAA6DC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A4 Paper (210x297 mm)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revision>1</cp:revision>
  <cp:lastPrinted>2018-06-12T02:50:10Z</cp:lastPrinted>
  <dcterms:created xsi:type="dcterms:W3CDTF">2017-07-21T08:12:50Z</dcterms:created>
  <dcterms:modified xsi:type="dcterms:W3CDTF">2019-11-01T12:35:44Z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0x010100802E8B0C6BA2294DA2209A7622C098EB</vt:lpwstr>
  </property>
</Properties>
</file>