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74" r:id="rId3"/>
    <p:sldId id="272" r:id="rId4"/>
    <p:sldId id="259" r:id="rId5"/>
    <p:sldId id="257" r:id="rId6"/>
    <p:sldId id="260" r:id="rId7"/>
    <p:sldId id="262" r:id="rId8"/>
    <p:sldId id="264" r:id="rId9"/>
    <p:sldId id="266" r:id="rId10"/>
    <p:sldId id="267" r:id="rId11"/>
    <p:sldId id="268" r:id="rId12"/>
    <p:sldId id="273" r:id="rId13"/>
    <p:sldId id="275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4D4CD1F-D71B-4F07-9F15-5A037C720A7E}" type="datetimeFigureOut">
              <a:rPr lang="he-IL" smtClean="0"/>
              <a:t>י"ד/טבת/תשע"ט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C2DFAB9-4176-40CE-8883-73FBAC8E13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22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7237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25926" cy="41093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408" tIns="45204" rIns="90408" bIns="4520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8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E5A0-1A93-448C-BF78-32BB5EDFC810}" type="datetimeFigureOut">
              <a:rPr lang="he-IL" smtClean="0"/>
              <a:t>י"ד/טבת/תשע"ט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25A-7338-4B06-9DCF-97945B0C5F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860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E5A0-1A93-448C-BF78-32BB5EDFC810}" type="datetimeFigureOut">
              <a:rPr lang="he-IL" smtClean="0"/>
              <a:t>י"ד/טבת/תשע"ט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25A-7338-4B06-9DCF-97945B0C5F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21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E5A0-1A93-448C-BF78-32BB5EDFC810}" type="datetimeFigureOut">
              <a:rPr lang="he-IL" smtClean="0"/>
              <a:t>י"ד/טבת/תשע"ט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25A-7338-4B06-9DCF-97945B0C5F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3100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/>
            </a:lvl1pPr>
          </a:lstStyle>
          <a:p>
            <a:pPr lvl="0"/>
            <a:r>
              <a:rPr lang="en-US" noProof="0" dirty="0" smtClean="0"/>
              <a:t>Spring 2011</a:t>
            </a:r>
          </a:p>
          <a:p>
            <a:pPr lvl="0"/>
            <a:r>
              <a:rPr lang="en-US" noProof="0" dirty="0" smtClean="0"/>
              <a:t>Computer Science</a:t>
            </a:r>
          </a:p>
          <a:p>
            <a:pPr lvl="0"/>
            <a:r>
              <a:rPr lang="en-US" noProof="0" dirty="0" smtClean="0"/>
              <a:t>Cornell University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81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Times New Roman" charset="0"/>
              </a:rPr>
              <a:t>Copyright Hakim Weatherspoon</a:t>
            </a:r>
            <a:endParaRPr lang="en-US" dirty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fld id="{52342874-DE8D-744E-B38C-79BC6650D3F9}" type="slidenum">
              <a:rPr lang="en-US">
                <a:solidFill>
                  <a:srgbClr val="FFFFFF"/>
                </a:solidFill>
                <a:latin typeface="Times New Roman" charset="0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758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414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5" y="1011238"/>
            <a:ext cx="4065588" cy="505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011238"/>
            <a:ext cx="4065587" cy="505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13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52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753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06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E5A0-1A93-448C-BF78-32BB5EDFC810}" type="datetimeFigureOut">
              <a:rPr lang="he-IL" smtClean="0"/>
              <a:t>י"ד/טבת/תשע"ט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25A-7338-4B06-9DCF-97945B0C5F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593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495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21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2900" y="123825"/>
            <a:ext cx="2070100" cy="5942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123825"/>
            <a:ext cx="6061075" cy="5942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16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123825"/>
            <a:ext cx="7772400" cy="698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79425" y="1011238"/>
            <a:ext cx="8283575" cy="505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13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123825"/>
            <a:ext cx="7772400" cy="698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9425" y="1011238"/>
            <a:ext cx="8283575" cy="505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35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123825"/>
            <a:ext cx="7772400" cy="698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9425" y="1011238"/>
            <a:ext cx="4065588" cy="505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011238"/>
            <a:ext cx="4065587" cy="505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E5A0-1A93-448C-BF78-32BB5EDFC810}" type="datetimeFigureOut">
              <a:rPr lang="he-IL" smtClean="0"/>
              <a:t>י"ד/טבת/תשע"ט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25A-7338-4B06-9DCF-97945B0C5F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005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E5A0-1A93-448C-BF78-32BB5EDFC810}" type="datetimeFigureOut">
              <a:rPr lang="he-IL" smtClean="0"/>
              <a:t>י"ד/טבת/תשע"ט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25A-7338-4B06-9DCF-97945B0C5F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884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E5A0-1A93-448C-BF78-32BB5EDFC810}" type="datetimeFigureOut">
              <a:rPr lang="he-IL" smtClean="0"/>
              <a:t>י"ד/טבת/תשע"ט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25A-7338-4B06-9DCF-97945B0C5F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644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E5A0-1A93-448C-BF78-32BB5EDFC810}" type="datetimeFigureOut">
              <a:rPr lang="he-IL" smtClean="0"/>
              <a:t>י"ד/טבת/תשע"ט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25A-7338-4B06-9DCF-97945B0C5F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052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E5A0-1A93-448C-BF78-32BB5EDFC810}" type="datetimeFigureOut">
              <a:rPr lang="he-IL" smtClean="0"/>
              <a:t>י"ד/טבת/תשע"ט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25A-7338-4B06-9DCF-97945B0C5F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308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E5A0-1A93-448C-BF78-32BB5EDFC810}" type="datetimeFigureOut">
              <a:rPr lang="he-IL" smtClean="0"/>
              <a:t>י"ד/טבת/תשע"ט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25A-7338-4B06-9DCF-97945B0C5F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8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E5A0-1A93-448C-BF78-32BB5EDFC810}" type="datetimeFigureOut">
              <a:rPr lang="he-IL" smtClean="0"/>
              <a:t>י"ד/טבת/תשע"ט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25A-7338-4B06-9DCF-97945B0C5F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078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E5A0-1A93-448C-BF78-32BB5EDFC810}" type="datetimeFigureOut">
              <a:rPr lang="he-IL" smtClean="0"/>
              <a:t>י"ד/טבת/תשע"ט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325A-7338-4B06-9DCF-97945B0C5F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82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382588" y="881063"/>
            <a:ext cx="83756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23825"/>
            <a:ext cx="77724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011238"/>
            <a:ext cx="8283575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2713038" y="6481763"/>
            <a:ext cx="44678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66"/>
                </a:solidFill>
                <a:cs typeface="Times New Roman" charset="0"/>
              </a:rPr>
              <a:t>© </a:t>
            </a:r>
            <a:r>
              <a:rPr lang="en-US" sz="1200" dirty="0">
                <a:solidFill>
                  <a:srgbClr val="FFFF66"/>
                </a:solidFill>
              </a:rPr>
              <a:t>Hakim Weatherspoon, Computer Science, Cornell University</a:t>
            </a:r>
          </a:p>
        </p:txBody>
      </p:sp>
    </p:spTree>
    <p:extLst>
      <p:ext uri="{BB962C8B-B14F-4D97-AF65-F5344CB8AC3E}">
        <p14:creationId xmlns:p14="http://schemas.microsoft.com/office/powerpoint/2010/main" val="281309909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297" y="9087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 built-in Boot </a:t>
            </a:r>
            <a:r>
              <a:rPr lang="en-US" dirty="0" smtClean="0"/>
              <a:t>Loader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/>
              <a:t/>
            </a:r>
            <a:br>
              <a:rPr lang="he-IL" dirty="0"/>
            </a:br>
            <a:r>
              <a:rPr lang="en-US" dirty="0" smtClean="0"/>
              <a:t>By Omer </a:t>
            </a:r>
            <a:r>
              <a:rPr lang="en-US" dirty="0" err="1" smtClean="0"/>
              <a:t>Korech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097" y="3140968"/>
            <a:ext cx="64008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Applicable </a:t>
            </a:r>
            <a:r>
              <a:rPr lang="en-US" b="1" dirty="0" smtClean="0"/>
              <a:t>to: </a:t>
            </a:r>
            <a:r>
              <a:rPr lang="en-US" b="1" u="sng" dirty="0" smtClean="0"/>
              <a:t>STM32L1XX</a:t>
            </a:r>
          </a:p>
          <a:p>
            <a:endParaRPr lang="en-US" dirty="0"/>
          </a:p>
          <a:p>
            <a:pPr rtl="0"/>
            <a:r>
              <a:rPr lang="en-US" dirty="0"/>
              <a:t>Due to the </a:t>
            </a:r>
            <a:r>
              <a:rPr lang="en-US" dirty="0" smtClean="0"/>
              <a:t>technical limitations that will be detailed below, my company has </a:t>
            </a:r>
            <a:r>
              <a:rPr lang="en-US" dirty="0"/>
              <a:t>decided </a:t>
            </a:r>
            <a:r>
              <a:rPr lang="en-US" dirty="0" smtClean="0"/>
              <a:t>not to </a:t>
            </a:r>
            <a:r>
              <a:rPr lang="en-US" dirty="0"/>
              <a:t>use </a:t>
            </a:r>
            <a:r>
              <a:rPr lang="en-US" dirty="0" smtClean="0"/>
              <a:t>ST built in boot loader</a:t>
            </a:r>
            <a:br>
              <a:rPr lang="en-US" dirty="0" smtClean="0"/>
            </a:br>
            <a:r>
              <a:rPr lang="en-US" dirty="0" smtClean="0"/>
              <a:t>therefore </a:t>
            </a:r>
            <a:r>
              <a:rPr lang="en-US" dirty="0"/>
              <a:t>this presentation is released for the public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hope not </a:t>
            </a:r>
            <a:r>
              <a:rPr lang="en-US" dirty="0"/>
              <a:t>to repeat our mistakes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he-IL" dirty="0"/>
          </a:p>
          <a:p>
            <a:endParaRPr lang="he-IL" dirty="0"/>
          </a:p>
        </p:txBody>
      </p:sp>
      <p:sp>
        <p:nvSpPr>
          <p:cNvPr id="4" name="AutoShape 2" descr="×ª××¦××ª ×ª××× × ×¢×××¨ âªmeprolight logoâ¬â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40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45624" cy="92211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Requirement from external 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b="1" dirty="0" smtClean="0"/>
              <a:t>Input</a:t>
            </a:r>
            <a:endParaRPr lang="en-US" b="1" dirty="0"/>
          </a:p>
          <a:p>
            <a:pPr marL="0" indent="0" algn="l" rtl="0">
              <a:buNone/>
            </a:pPr>
            <a:r>
              <a:rPr lang="en-US" dirty="0"/>
              <a:t>The input to the </a:t>
            </a:r>
            <a:r>
              <a:rPr lang="en-US" dirty="0" smtClean="0"/>
              <a:t>external (</a:t>
            </a:r>
            <a:r>
              <a:rPr lang="en-US" dirty="0" err="1" smtClean="0"/>
              <a:t>smarthphone</a:t>
            </a:r>
            <a:r>
              <a:rPr lang="en-US" dirty="0" smtClean="0"/>
              <a:t>) is </a:t>
            </a:r>
            <a:r>
              <a:rPr lang="en-US" dirty="0"/>
              <a:t>a binary file of size X bytes, 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smtClean="0"/>
              <a:t>in our case 0x38000 </a:t>
            </a:r>
            <a:r>
              <a:rPr lang="en-US" dirty="0"/>
              <a:t>&lt; X &lt; 0x40000 changes from one update to the other.</a:t>
            </a:r>
          </a:p>
          <a:p>
            <a:pPr marL="0" indent="0" algn="l" rtl="0">
              <a:buNone/>
            </a:pPr>
            <a:r>
              <a:rPr lang="en-US" b="1" dirty="0"/>
              <a:t>Goal</a:t>
            </a:r>
          </a:p>
          <a:p>
            <a:pPr marL="0" indent="0" algn="l" rtl="0">
              <a:buNone/>
            </a:pPr>
            <a:r>
              <a:rPr lang="en-US" dirty="0"/>
              <a:t>The binary file is to be copied into flash, where the first byte is copied to address </a:t>
            </a:r>
            <a:r>
              <a:rPr lang="en-US" i="1" dirty="0" err="1"/>
              <a:t>UpdateCodeStartAddress</a:t>
            </a:r>
            <a:r>
              <a:rPr lang="en-US" dirty="0"/>
              <a:t>  and the last address is to be copied to </a:t>
            </a:r>
            <a:r>
              <a:rPr lang="en-US" i="1" dirty="0" err="1"/>
              <a:t>UpdateCodeStartAddress</a:t>
            </a:r>
            <a:r>
              <a:rPr lang="en-US" dirty="0"/>
              <a:t> + X, where </a:t>
            </a:r>
            <a:r>
              <a:rPr lang="en-US" i="1" dirty="0" err="1"/>
              <a:t>UpdateCodeStartAddress</a:t>
            </a:r>
            <a:r>
              <a:rPr lang="en-US" dirty="0"/>
              <a:t>  = 0x08008000.</a:t>
            </a:r>
          </a:p>
          <a:p>
            <a:pPr marL="0" indent="0" algn="l" rtl="0">
              <a:buNone/>
            </a:pPr>
            <a:r>
              <a:rPr lang="en-US" dirty="0"/>
              <a:t>After the file is copied (and verified that it is copied correctly), the </a:t>
            </a:r>
            <a:r>
              <a:rPr lang="en-US" dirty="0" smtClean="0"/>
              <a:t>micro-controller should </a:t>
            </a:r>
            <a:r>
              <a:rPr lang="en-US" dirty="0"/>
              <a:t>be booted from bank </a:t>
            </a:r>
            <a:r>
              <a:rPr lang="en-US" dirty="0" smtClean="0"/>
              <a:t>2.</a:t>
            </a:r>
            <a:endParaRPr lang="en-US" dirty="0" smtClean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27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err="1" smtClean="0"/>
              <a:t>Bootloader</a:t>
            </a:r>
            <a:r>
              <a:rPr lang="en-US" dirty="0" smtClean="0"/>
              <a:t> limitations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ST </a:t>
            </a:r>
            <a:r>
              <a:rPr lang="en-US" dirty="0" err="1" smtClean="0"/>
              <a:t>bootloader</a:t>
            </a:r>
            <a:r>
              <a:rPr lang="en-US" dirty="0" smtClean="0"/>
              <a:t> has limited address range allowed to be written (all of bank 1 and ½ of bank 2</a:t>
            </a:r>
            <a:r>
              <a:rPr lang="en-US" dirty="0" smtClean="0"/>
              <a:t>).</a:t>
            </a:r>
          </a:p>
          <a:p>
            <a:pPr marL="0" indent="0" algn="l" rtl="0">
              <a:buNone/>
            </a:pPr>
            <a:r>
              <a:rPr lang="en-US" dirty="0" smtClean="0"/>
              <a:t>Usually two valid applications should be available, in order to accommodate a failure during update of one of the versions.  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If </a:t>
            </a:r>
            <a:r>
              <a:rPr lang="en-US" dirty="0" smtClean="0"/>
              <a:t>the application requires more than ½ the space of a </a:t>
            </a:r>
            <a:r>
              <a:rPr lang="en-US" dirty="0" smtClean="0"/>
              <a:t>bank, only </a:t>
            </a:r>
            <a:r>
              <a:rPr lang="en-US" dirty="0" smtClean="0"/>
              <a:t>one </a:t>
            </a:r>
            <a:r>
              <a:rPr lang="en-US" dirty="0" smtClean="0"/>
              <a:t>out of the two application </a:t>
            </a:r>
            <a:r>
              <a:rPr lang="en-US" dirty="0" smtClean="0"/>
              <a:t>may be </a:t>
            </a:r>
            <a:r>
              <a:rPr lang="en-US" dirty="0" smtClean="0"/>
              <a:t>updated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 marL="0" indent="0" algn="l" rtl="0">
              <a:buNone/>
            </a:pPr>
            <a:r>
              <a:rPr lang="en-US" dirty="0" smtClean="0">
                <a:sym typeface="Wingdings" panose="05000000000000000000" pitchFamily="2" charset="2"/>
              </a:rPr>
              <a:t>Why?</a:t>
            </a:r>
          </a:p>
          <a:p>
            <a:pPr marL="0" indent="0" algn="l" rtl="0">
              <a:buNone/>
            </a:pPr>
            <a:r>
              <a:rPr lang="en-US" dirty="0" smtClean="0">
                <a:sym typeface="Wingdings" panose="05000000000000000000" pitchFamily="2" charset="2"/>
              </a:rPr>
              <a:t>Hint: T</a:t>
            </a:r>
            <a:r>
              <a:rPr lang="en-US" dirty="0" smtClean="0"/>
              <a:t>he </a:t>
            </a:r>
            <a:r>
              <a:rPr lang="en-US" dirty="0" smtClean="0"/>
              <a:t>firmware update </a:t>
            </a:r>
            <a:r>
              <a:rPr lang="en-US" dirty="0" smtClean="0"/>
              <a:t>by ST built in </a:t>
            </a:r>
            <a:r>
              <a:rPr lang="en-US" dirty="0" err="1" smtClean="0"/>
              <a:t>bootloader</a:t>
            </a:r>
            <a:r>
              <a:rPr lang="en-US" dirty="0" smtClean="0"/>
              <a:t> may </a:t>
            </a:r>
            <a:r>
              <a:rPr lang="en-US" dirty="0" smtClean="0"/>
              <a:t>only </a:t>
            </a:r>
            <a:r>
              <a:rPr lang="en-US" dirty="0" smtClean="0"/>
              <a:t>take place </a:t>
            </a:r>
            <a:r>
              <a:rPr lang="en-US" dirty="0" smtClean="0"/>
              <a:t>when nBFB2 = </a:t>
            </a:r>
            <a:r>
              <a:rPr lang="en-US" dirty="0" smtClean="0"/>
              <a:t>1.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Due to the above </a:t>
            </a:r>
            <a:r>
              <a:rPr lang="en-US" dirty="0" smtClean="0"/>
              <a:t>limitation, </a:t>
            </a:r>
            <a:r>
              <a:rPr lang="en-US" dirty="0" smtClean="0"/>
              <a:t>it has been decided to use custom boot loader, and therefore this presentation is </a:t>
            </a:r>
            <a:r>
              <a:rPr lang="en-US" dirty="0" smtClean="0"/>
              <a:t>brought back to the public domain (as my knowledge in this </a:t>
            </a:r>
            <a:r>
              <a:rPr lang="en-US" smtClean="0"/>
              <a:t>field comes from </a:t>
            </a:r>
            <a:r>
              <a:rPr lang="en-US" dirty="0" smtClean="0"/>
              <a:t>the public domain)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536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banks in STM32L1XX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Two Banks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All of Bank 1 and Half of Bank 2 are accessible </a:t>
            </a:r>
            <a:br>
              <a:rPr lang="en-US" dirty="0" smtClean="0"/>
            </a:br>
            <a:r>
              <a:rPr lang="en-US" dirty="0" smtClean="0"/>
              <a:t>by ST ROM Bootloader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945623"/>
              </p:ext>
            </p:extLst>
          </p:nvPr>
        </p:nvGraphicFramePr>
        <p:xfrm>
          <a:off x="395536" y="4149080"/>
          <a:ext cx="8424936" cy="2376264"/>
        </p:xfrm>
        <a:graphic>
          <a:graphicData uri="http://schemas.openxmlformats.org/drawingml/2006/table">
            <a:tbl>
              <a:tblPr firstRow="1" firstCol="1" bandRow="1"/>
              <a:tblGrid>
                <a:gridCol w="4212468"/>
                <a:gridCol w="4212468"/>
              </a:tblGrid>
              <a:tr h="1188132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Arial"/>
                        </a:rPr>
                        <a:t>Factory Code @ Bank1 </a:t>
                      </a:r>
                      <a:br>
                        <a:rPr lang="en-US" sz="1800" dirty="0">
                          <a:effectLst/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Arial"/>
                        </a:rPr>
                      </a:b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Arial"/>
                        </a:rPr>
                        <a:t>(start address 0x08000000)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Arial"/>
                        </a:rPr>
                        <a:t>Updated Code @ Bank2</a:t>
                      </a:r>
                      <a:br>
                        <a:rPr lang="en-US" sz="1800">
                          <a:effectLst/>
                          <a:latin typeface="Calibri"/>
                          <a:ea typeface="Calibri"/>
                          <a:cs typeface="Arial"/>
                        </a:rPr>
                      </a:br>
                      <a:r>
                        <a:rPr lang="en-US" sz="1800">
                          <a:effectLst/>
                          <a:latin typeface="Calibri"/>
                          <a:ea typeface="Calibri"/>
                          <a:cs typeface="Arial"/>
                        </a:rPr>
                        <a:t>(start address 0x08040000)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188132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Arial"/>
                        </a:rPr>
                        <a:t>Updated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Graphics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data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@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Arial"/>
                        </a:rPr>
                        <a:t>bank 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Arial"/>
                        </a:rPr>
                        <a:t>(start address 0x080</a:t>
                      </a:r>
                      <a:r>
                        <a:rPr lang="he-IL" sz="18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08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Arial"/>
                        </a:rPr>
                        <a:t>000)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Arial"/>
                        </a:rPr>
                        <a:t>Factory </a:t>
                      </a:r>
                      <a:r>
                        <a:rPr lang="en-US" sz="1800" dirty="0" smtClean="0">
                          <a:effectLst/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Arial"/>
                        </a:rPr>
                        <a:t>Graphics</a:t>
                      </a:r>
                      <a:r>
                        <a:rPr lang="en-US" sz="1800" baseline="0" dirty="0" smtClean="0">
                          <a:effectLst/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Arial"/>
                        </a:rPr>
                        <a:t> data </a:t>
                      </a:r>
                      <a:r>
                        <a:rPr lang="en-US" sz="1800" dirty="0" smtClean="0">
                          <a:effectLst/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Arial"/>
                        </a:rPr>
                        <a:t>@ </a:t>
                      </a: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Arial"/>
                        </a:rPr>
                        <a:t>bank2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Arial"/>
                        </a:rPr>
                        <a:t>(start address 0x080</a:t>
                      </a: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r>
                        <a:rPr lang="he-IL" sz="1800" dirty="0">
                          <a:effectLst/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Arial"/>
                        </a:rPr>
                        <a:t>000)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2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value in brief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>
                <a:sym typeface="Wingdings" panose="05000000000000000000" pitchFamily="2" charset="2"/>
              </a:rPr>
              <a:t>Undocumented important Takeaways:</a:t>
            </a:r>
          </a:p>
          <a:p>
            <a:pPr lvl="1" algn="l" rtl="0"/>
            <a:r>
              <a:rPr lang="en-US" dirty="0">
                <a:sym typeface="Wingdings" panose="05000000000000000000" pitchFamily="2" charset="2"/>
              </a:rPr>
              <a:t>When running from bank 2 (nBFB2 = 0),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an attempt to update firmware from system memory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will FAIL, because it will result in jumping back to bank 2</a:t>
            </a:r>
          </a:p>
          <a:p>
            <a:pPr lvl="1" algn="l" rtl="0"/>
            <a:r>
              <a:rPr lang="en-US" dirty="0">
                <a:sym typeface="Wingdings" panose="05000000000000000000" pitchFamily="2" charset="2"/>
              </a:rPr>
              <a:t>Unlike STM32L0XXX and STM32L4XXX,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/>
              <a:t>nBFB2 does not result in bank swap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lvl="1" algn="l" rtl="0"/>
            <a:r>
              <a:rPr lang="en-US" dirty="0" smtClean="0">
                <a:sym typeface="Wingdings" panose="05000000000000000000" pitchFamily="2" charset="2"/>
              </a:rPr>
              <a:t>A concrete </a:t>
            </a:r>
            <a:r>
              <a:rPr lang="en-US" dirty="0" err="1" smtClean="0">
                <a:sym typeface="Wingdings" panose="05000000000000000000" pitchFamily="2" charset="2"/>
              </a:rPr>
              <a:t>bootloader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flowchart </a:t>
            </a:r>
            <a:r>
              <a:rPr lang="en-US" dirty="0" smtClean="0">
                <a:sym typeface="Wingdings" panose="05000000000000000000" pitchFamily="2" charset="2"/>
              </a:rPr>
              <a:t>is presented in slide #7</a:t>
            </a: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733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Computer System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011238"/>
            <a:ext cx="8283575" cy="3838575"/>
          </a:xfrm>
        </p:spPr>
        <p:txBody>
          <a:bodyPr/>
          <a:lstStyle/>
          <a:p>
            <a:pPr>
              <a:lnSpc>
                <a:spcPct val="92000"/>
              </a:lnSpc>
            </a:pPr>
            <a:r>
              <a:rPr lang="en-US" dirty="0" smtClean="0"/>
              <a:t>A processor </a:t>
            </a:r>
            <a:br>
              <a:rPr lang="en-US" dirty="0" smtClean="0"/>
            </a:br>
            <a:r>
              <a:rPr lang="en-US" dirty="0" smtClean="0"/>
              <a:t>is a device that executes </a:t>
            </a:r>
            <a:r>
              <a:rPr lang="en-US" dirty="0"/>
              <a:t>instructions</a:t>
            </a:r>
          </a:p>
          <a:p>
            <a:pPr marL="457200" lvl="1" indent="0">
              <a:lnSpc>
                <a:spcPct val="92000"/>
              </a:lnSpc>
              <a:buNone/>
            </a:pPr>
            <a:r>
              <a:rPr lang="en-US" sz="2000" dirty="0"/>
              <a:t>Processor has some internal state in storage elements (registers)</a:t>
            </a:r>
          </a:p>
          <a:p>
            <a:pPr>
              <a:lnSpc>
                <a:spcPct val="92000"/>
              </a:lnSpc>
            </a:pPr>
            <a:r>
              <a:rPr lang="en-US" dirty="0"/>
              <a:t>A memory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holds </a:t>
            </a:r>
            <a:r>
              <a:rPr lang="en-US" dirty="0"/>
              <a:t>instructions and </a:t>
            </a:r>
            <a:r>
              <a:rPr lang="en-US" dirty="0" smtClean="0"/>
              <a:t>data</a:t>
            </a:r>
          </a:p>
          <a:p>
            <a:pPr marL="457200" lvl="1" indent="0">
              <a:lnSpc>
                <a:spcPct val="92000"/>
              </a:lnSpc>
              <a:buNone/>
            </a:pPr>
            <a:r>
              <a:rPr lang="en-US" sz="2000" dirty="0" smtClean="0"/>
              <a:t>von Neumann architecture is assumed for simplicity</a:t>
            </a:r>
          </a:p>
          <a:p>
            <a:pPr>
              <a:lnSpc>
                <a:spcPct val="92000"/>
              </a:lnSpc>
            </a:pPr>
            <a:r>
              <a:rPr lang="en-US" dirty="0" smtClean="0"/>
              <a:t>A </a:t>
            </a:r>
            <a:r>
              <a:rPr lang="en-US" dirty="0"/>
              <a:t>bus connects the two</a:t>
            </a:r>
          </a:p>
        </p:txBody>
      </p:sp>
      <p:sp>
        <p:nvSpPr>
          <p:cNvPr id="1124356" name="Rectangle 4"/>
          <p:cNvSpPr>
            <a:spLocks noChangeArrowheads="1"/>
          </p:cNvSpPr>
          <p:nvPr/>
        </p:nvSpPr>
        <p:spPr bwMode="auto">
          <a:xfrm>
            <a:off x="5287963" y="4727575"/>
            <a:ext cx="3352800" cy="160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24357" name="Line 5"/>
          <p:cNvSpPr>
            <a:spLocks noChangeShapeType="1"/>
          </p:cNvSpPr>
          <p:nvPr/>
        </p:nvSpPr>
        <p:spPr bwMode="auto">
          <a:xfrm>
            <a:off x="2925763" y="5489575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24358" name="Rectangle 6"/>
          <p:cNvSpPr>
            <a:spLocks noChangeArrowheads="1"/>
          </p:cNvSpPr>
          <p:nvPr/>
        </p:nvSpPr>
        <p:spPr bwMode="auto">
          <a:xfrm>
            <a:off x="1249363" y="4956175"/>
            <a:ext cx="1676400" cy="1447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24359" name="Text Box 7"/>
          <p:cNvSpPr txBox="1">
            <a:spLocks noChangeArrowheads="1"/>
          </p:cNvSpPr>
          <p:nvPr/>
        </p:nvSpPr>
        <p:spPr bwMode="auto">
          <a:xfrm>
            <a:off x="1401763" y="5108575"/>
            <a:ext cx="803275" cy="5413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rtl="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>
                <a:solidFill>
                  <a:srgbClr val="FFFFFF"/>
                </a:solidFill>
                <a:latin typeface="Arial" charset="0"/>
              </a:rPr>
              <a:t>regs</a:t>
            </a:r>
          </a:p>
        </p:txBody>
      </p:sp>
      <p:sp>
        <p:nvSpPr>
          <p:cNvPr id="1124360" name="Text Box 8"/>
          <p:cNvSpPr txBox="1">
            <a:spLocks noChangeArrowheads="1"/>
          </p:cNvSpPr>
          <p:nvPr/>
        </p:nvSpPr>
        <p:spPr bwMode="auto">
          <a:xfrm>
            <a:off x="3427413" y="4948238"/>
            <a:ext cx="67627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rtl="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>
                <a:solidFill>
                  <a:srgbClr val="FFFFFF"/>
                </a:solidFill>
                <a:latin typeface="Arial" charset="0"/>
              </a:rPr>
              <a:t>bus</a:t>
            </a:r>
          </a:p>
        </p:txBody>
      </p:sp>
      <p:sp>
        <p:nvSpPr>
          <p:cNvPr id="1124361" name="Text Box 9"/>
          <p:cNvSpPr txBox="1">
            <a:spLocks noChangeArrowheads="1"/>
          </p:cNvSpPr>
          <p:nvPr/>
        </p:nvSpPr>
        <p:spPr bwMode="auto">
          <a:xfrm>
            <a:off x="1325563" y="5794375"/>
            <a:ext cx="15240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rtl="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>
                <a:solidFill>
                  <a:srgbClr val="FFFFFF"/>
                </a:solidFill>
                <a:latin typeface="Arial" charset="0"/>
              </a:rPr>
              <a:t>processor</a:t>
            </a:r>
          </a:p>
        </p:txBody>
      </p:sp>
      <p:sp>
        <p:nvSpPr>
          <p:cNvPr id="1124362" name="Text Box 10"/>
          <p:cNvSpPr txBox="1">
            <a:spLocks noChangeArrowheads="1"/>
          </p:cNvSpPr>
          <p:nvPr/>
        </p:nvSpPr>
        <p:spPr bwMode="auto">
          <a:xfrm>
            <a:off x="5364163" y="5794375"/>
            <a:ext cx="12858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rtl="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>
                <a:solidFill>
                  <a:srgbClr val="FFFFFF"/>
                </a:solidFill>
                <a:latin typeface="Arial" charset="0"/>
              </a:rPr>
              <a:t>memory</a:t>
            </a:r>
          </a:p>
        </p:txBody>
      </p:sp>
      <p:sp>
        <p:nvSpPr>
          <p:cNvPr id="1124363" name="Text Box 11"/>
          <p:cNvSpPr txBox="1">
            <a:spLocks noChangeArrowheads="1"/>
          </p:cNvSpPr>
          <p:nvPr/>
        </p:nvSpPr>
        <p:spPr bwMode="auto">
          <a:xfrm>
            <a:off x="6599238" y="4803775"/>
            <a:ext cx="1543050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rtl="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>
                <a:solidFill>
                  <a:srgbClr val="FFFFFF"/>
                </a:solidFill>
                <a:latin typeface="Arial" charset="0"/>
              </a:rPr>
              <a:t>01010000</a:t>
            </a:r>
          </a:p>
          <a:p>
            <a:pPr algn="ctr" rtl="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>
                <a:solidFill>
                  <a:srgbClr val="FFFFFF"/>
                </a:solidFill>
                <a:latin typeface="Arial" charset="0"/>
              </a:rPr>
              <a:t>10010100</a:t>
            </a:r>
          </a:p>
          <a:p>
            <a:pPr algn="ctr" rtl="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>
                <a:solidFill>
                  <a:srgbClr val="FFFFFF"/>
                </a:solidFill>
                <a:latin typeface="Arial" charset="0"/>
              </a:rPr>
              <a:t>…</a:t>
            </a:r>
          </a:p>
        </p:txBody>
      </p:sp>
      <p:sp>
        <p:nvSpPr>
          <p:cNvPr id="1124364" name="Text Box 12"/>
          <p:cNvSpPr txBox="1">
            <a:spLocks noChangeArrowheads="1"/>
          </p:cNvSpPr>
          <p:nvPr/>
        </p:nvSpPr>
        <p:spPr bwMode="auto">
          <a:xfrm>
            <a:off x="3486150" y="5602288"/>
            <a:ext cx="1214438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rtl="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1600">
                <a:solidFill>
                  <a:srgbClr val="FFFFFF"/>
                </a:solidFill>
                <a:latin typeface="Arial" charset="0"/>
              </a:rPr>
              <a:t>addr, data, </a:t>
            </a:r>
          </a:p>
          <a:p>
            <a:pPr algn="ctr" rtl="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1600">
                <a:solidFill>
                  <a:srgbClr val="FFFFFF"/>
                </a:solidFill>
                <a:latin typeface="Arial" charset="0"/>
              </a:rPr>
              <a:t>r/w</a:t>
            </a:r>
          </a:p>
        </p:txBody>
      </p:sp>
    </p:spTree>
    <p:extLst>
      <p:ext uri="{BB962C8B-B14F-4D97-AF65-F5344CB8AC3E}">
        <p14:creationId xmlns:p14="http://schemas.microsoft.com/office/powerpoint/2010/main" val="21474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Cortex-M Start UP Sequence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dirty="0" smtClean="0"/>
              <a:t>Electronically</a:t>
            </a:r>
          </a:p>
          <a:p>
            <a:pPr lvl="1" algn="l" rtl="0"/>
            <a:r>
              <a:rPr lang="en-US" dirty="0" smtClean="0"/>
              <a:t>Fetch Stack Pointer from address 0x00</a:t>
            </a:r>
          </a:p>
          <a:p>
            <a:pPr lvl="1" algn="l" rtl="0"/>
            <a:r>
              <a:rPr lang="en-US" dirty="0" smtClean="0"/>
              <a:t>Fetch Program Counter from address 0x04</a:t>
            </a:r>
          </a:p>
          <a:p>
            <a:pPr algn="l" rtl="0"/>
            <a:r>
              <a:rPr lang="en-US" dirty="0" smtClean="0"/>
              <a:t>Software</a:t>
            </a:r>
          </a:p>
          <a:p>
            <a:pPr lvl="1" algn="l" rtl="0"/>
            <a:r>
              <a:rPr lang="en-US" dirty="0" smtClean="0"/>
              <a:t>Execute assembly function </a:t>
            </a:r>
            <a:r>
              <a:rPr lang="en-US" dirty="0" err="1" smtClean="0"/>
              <a:t>Reset_Handler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Initialize </a:t>
            </a:r>
            <a:r>
              <a:rPr lang="en-US" dirty="0" smtClean="0"/>
              <a:t>vector table and call the </a:t>
            </a:r>
            <a:r>
              <a:rPr lang="en-US" dirty="0" smtClean="0"/>
              <a:t>followings:</a:t>
            </a:r>
            <a:endParaRPr lang="en-US" dirty="0" smtClean="0"/>
          </a:p>
          <a:p>
            <a:pPr lvl="1" algn="l" rtl="0"/>
            <a:r>
              <a:rPr lang="en-US" dirty="0" smtClean="0"/>
              <a:t>Execute c function </a:t>
            </a:r>
            <a:r>
              <a:rPr lang="en-US" dirty="0" err="1" smtClean="0"/>
              <a:t>SystemInit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Initializes clocks and VTOR</a:t>
            </a:r>
          </a:p>
          <a:p>
            <a:pPr lvl="1" algn="l" rtl="0"/>
            <a:r>
              <a:rPr lang="en-US" dirty="0" smtClean="0"/>
              <a:t>Execute assembly function __</a:t>
            </a:r>
            <a:r>
              <a:rPr lang="en-US" dirty="0"/>
              <a:t>iar_data_init3</a:t>
            </a:r>
            <a:r>
              <a:rPr lang="en-US" dirty="0" smtClean="0"/>
              <a:t>Initialize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Initializes </a:t>
            </a:r>
            <a:r>
              <a:rPr lang="en-US" dirty="0" smtClean="0"/>
              <a:t>variables</a:t>
            </a:r>
          </a:p>
          <a:p>
            <a:pPr lvl="1" algn="l" rtl="0"/>
            <a:r>
              <a:rPr lang="en-US" dirty="0" smtClean="0"/>
              <a:t>Call function main </a:t>
            </a:r>
            <a:br>
              <a:rPr lang="en-US" dirty="0" smtClean="0"/>
            </a:br>
            <a:r>
              <a:rPr lang="en-US" dirty="0" smtClean="0"/>
              <a:t>User program</a:t>
            </a:r>
          </a:p>
          <a:p>
            <a:pPr lvl="1" algn="l" rtl="0"/>
            <a:endParaRPr lang="en-US" dirty="0"/>
          </a:p>
          <a:p>
            <a:pPr marL="457200" lvl="1" indent="0" algn="l" rtl="0">
              <a:buNone/>
            </a:pPr>
            <a:r>
              <a:rPr lang="en-US" dirty="0" smtClean="0"/>
              <a:t>But address 0x00 does not exist in Flash !</a:t>
            </a:r>
            <a:br>
              <a:rPr lang="en-US" dirty="0" smtClean="0"/>
            </a:br>
            <a:r>
              <a:rPr lang="en-US" dirty="0" smtClean="0"/>
              <a:t>It is mapped to other address (0x08000000 in normal execution)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00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Memory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Written in ROM within the Flash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Has two functions:</a:t>
            </a:r>
          </a:p>
          <a:p>
            <a:pPr lvl="1" algn="l" rtl="0"/>
            <a:r>
              <a:rPr lang="en-US" dirty="0" smtClean="0"/>
              <a:t>Firmware </a:t>
            </a:r>
            <a:r>
              <a:rPr lang="en-US" dirty="0"/>
              <a:t>update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When nBFB2 = </a:t>
            </a:r>
            <a:r>
              <a:rPr lang="en-US" dirty="0" smtClean="0"/>
              <a:t>1)</a:t>
            </a:r>
            <a:endParaRPr lang="en-US" dirty="0" smtClean="0"/>
          </a:p>
          <a:p>
            <a:pPr lvl="1" algn="l" rtl="0"/>
            <a:r>
              <a:rPr lang="en-US" dirty="0" smtClean="0"/>
              <a:t>Execute code from bank </a:t>
            </a:r>
            <a:r>
              <a:rPr lang="en-US" dirty="0" smtClean="0"/>
              <a:t>2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When nBFB2 = </a:t>
            </a:r>
            <a:r>
              <a:rPr lang="en-US" dirty="0" smtClean="0"/>
              <a:t>0)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06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nBFB2 bit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nBFB2 = 1 at startup </a:t>
            </a:r>
            <a:endParaRPr lang="en-US" dirty="0" smtClean="0"/>
          </a:p>
          <a:p>
            <a:pPr lvl="1" algn="l" rtl="0"/>
            <a:r>
              <a:rPr lang="en-US" dirty="0" smtClean="0"/>
              <a:t>Normal </a:t>
            </a:r>
            <a:r>
              <a:rPr lang="en-US" dirty="0" smtClean="0"/>
              <a:t>Execution</a:t>
            </a:r>
          </a:p>
          <a:p>
            <a:pPr algn="l" rtl="0"/>
            <a:r>
              <a:rPr lang="en-US" dirty="0" smtClean="0"/>
              <a:t>nBFB2 = 0 at startup </a:t>
            </a:r>
            <a:endParaRPr lang="en-US" dirty="0">
              <a:sym typeface="Wingdings" panose="05000000000000000000" pitchFamily="2" charset="2"/>
            </a:endParaRPr>
          </a:p>
          <a:p>
            <a:pPr lvl="1" algn="l" rtl="0"/>
            <a:r>
              <a:rPr lang="en-US" dirty="0" smtClean="0">
                <a:sym typeface="Wingdings" panose="05000000000000000000" pitchFamily="2" charset="2"/>
              </a:rPr>
              <a:t>Address 0x00 is mapped </a:t>
            </a:r>
            <a:r>
              <a:rPr lang="en-US" dirty="0" smtClean="0">
                <a:sym typeface="Wingdings" panose="05000000000000000000" pitchFamily="2" charset="2"/>
              </a:rPr>
              <a:t>electronically to </a:t>
            </a:r>
            <a:r>
              <a:rPr lang="en-US" dirty="0" smtClean="0">
                <a:sym typeface="Wingdings" panose="05000000000000000000" pitchFamily="2" charset="2"/>
              </a:rPr>
              <a:t>System memory</a:t>
            </a:r>
          </a:p>
          <a:p>
            <a:pPr lvl="1" algn="l" rtl="0"/>
            <a:r>
              <a:rPr lang="en-US" dirty="0" smtClean="0">
                <a:sym typeface="Wingdings" panose="05000000000000000000" pitchFamily="2" charset="2"/>
              </a:rPr>
              <a:t>System memory Jumps to bank 2</a:t>
            </a:r>
          </a:p>
          <a:p>
            <a:pPr algn="l" rtl="0"/>
            <a:r>
              <a:rPr lang="en-US" dirty="0" smtClean="0">
                <a:sym typeface="Wingdings" panose="05000000000000000000" pitchFamily="2" charset="2"/>
              </a:rPr>
              <a:t>Undocumented important Takeaways:</a:t>
            </a:r>
          </a:p>
          <a:p>
            <a:pPr lvl="1" algn="l" rtl="0"/>
            <a:r>
              <a:rPr lang="en-US" dirty="0" smtClean="0">
                <a:sym typeface="Wingdings" panose="05000000000000000000" pitchFamily="2" charset="2"/>
              </a:rPr>
              <a:t>When running from bank 2 (nBFB2 = 0),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an attempt to update firmware from system memory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will FAIL, because it will result in jumping back to bank 2</a:t>
            </a:r>
          </a:p>
          <a:p>
            <a:pPr lvl="1" algn="l" rtl="0"/>
            <a:r>
              <a:rPr lang="en-US" dirty="0" smtClean="0">
                <a:sym typeface="Wingdings" panose="05000000000000000000" pitchFamily="2" charset="2"/>
              </a:rPr>
              <a:t>Unlike STM32L0XXX and STM32L4XXX,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/>
              <a:t>nBFB2 does not result in bank swap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59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288922"/>
              </p:ext>
            </p:extLst>
          </p:nvPr>
        </p:nvGraphicFramePr>
        <p:xfrm>
          <a:off x="1907704" y="0"/>
          <a:ext cx="5256584" cy="6808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3" imgW="7077215" imgH="9162999" progId="Visio.Drawing.15">
                  <p:embed/>
                </p:oleObj>
              </mc:Choice>
              <mc:Fallback>
                <p:oleObj r:id="rId3" imgW="7077215" imgH="916299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0"/>
                        <a:ext cx="5256584" cy="6808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9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BL.C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400" dirty="0" smtClean="0"/>
              <a:t>#include "</a:t>
            </a:r>
            <a:r>
              <a:rPr lang="en-US" sz="1400" dirty="0" err="1" smtClean="0"/>
              <a:t>BL.h</a:t>
            </a:r>
            <a:r>
              <a:rPr lang="en-US" sz="1400" dirty="0" smtClean="0"/>
              <a:t>"</a:t>
            </a:r>
          </a:p>
          <a:p>
            <a:pPr marL="0" indent="0" algn="l" rtl="0">
              <a:buNone/>
            </a:pPr>
            <a:endParaRPr lang="en-US" sz="1400" dirty="0" smtClean="0"/>
          </a:p>
          <a:p>
            <a:pPr marL="0" indent="0" algn="l" rtl="0">
              <a:buNone/>
            </a:pPr>
            <a:r>
              <a:rPr lang="en-US" sz="1400" dirty="0" smtClean="0"/>
              <a:t>void </a:t>
            </a:r>
            <a:r>
              <a:rPr lang="en-US" sz="1400" dirty="0" err="1" smtClean="0"/>
              <a:t>GoToBootLoader</a:t>
            </a:r>
            <a:r>
              <a:rPr lang="en-US" sz="1400" dirty="0" smtClean="0"/>
              <a:t>(void)</a:t>
            </a:r>
          </a:p>
          <a:p>
            <a:pPr marL="0" indent="0" algn="l" rtl="0">
              <a:buNone/>
            </a:pPr>
            <a:r>
              <a:rPr lang="en-US" sz="1400" dirty="0" smtClean="0"/>
              <a:t>{</a:t>
            </a:r>
          </a:p>
          <a:p>
            <a:pPr marL="0" indent="0" algn="l" rtl="0">
              <a:buNone/>
            </a:pPr>
            <a:r>
              <a:rPr lang="en-US" sz="1400" dirty="0" smtClean="0"/>
              <a:t>  //Initializing the arguments for HAL functions</a:t>
            </a:r>
          </a:p>
          <a:p>
            <a:pPr marL="0" indent="0" algn="l" rtl="0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FLASH_AdvOBProgramInitTypeDef</a:t>
            </a:r>
            <a:r>
              <a:rPr lang="en-US" sz="1400" dirty="0" smtClean="0"/>
              <a:t> OBbank1;</a:t>
            </a:r>
          </a:p>
          <a:p>
            <a:pPr marL="0" indent="0" algn="l" rtl="0">
              <a:buNone/>
            </a:pPr>
            <a:r>
              <a:rPr lang="en-US" sz="1400" dirty="0" smtClean="0"/>
              <a:t>  OBbank1.BootConfig = OB_BOOT_BANK1;</a:t>
            </a:r>
          </a:p>
          <a:p>
            <a:pPr marL="0" indent="0" algn="l" rtl="0">
              <a:buNone/>
            </a:pPr>
            <a:r>
              <a:rPr lang="en-US" sz="1400" dirty="0" smtClean="0"/>
              <a:t>  OBbank1.OptionType = OPTIONBYTE_BOOTCONFIG;  </a:t>
            </a:r>
          </a:p>
          <a:p>
            <a:pPr marL="0" indent="0" algn="l" rtl="0">
              <a:buNone/>
            </a:pPr>
            <a:r>
              <a:rPr lang="en-US" sz="1400" dirty="0" smtClean="0"/>
              <a:t>  </a:t>
            </a:r>
          </a:p>
          <a:p>
            <a:pPr marL="0" indent="0" algn="l" rtl="0">
              <a:buNone/>
            </a:pPr>
            <a:r>
              <a:rPr lang="en-US" sz="1400" dirty="0" smtClean="0"/>
              <a:t>  // Write to EEPROM that </a:t>
            </a:r>
            <a:r>
              <a:rPr lang="en-US" sz="1400" dirty="0" err="1" smtClean="0"/>
              <a:t>BootLoader</a:t>
            </a:r>
            <a:r>
              <a:rPr lang="en-US" sz="1400" dirty="0" smtClean="0"/>
              <a:t> should be executed </a:t>
            </a:r>
          </a:p>
          <a:p>
            <a:pPr marL="0" indent="0" algn="l" rtl="0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HAL_FLASHEx_DATAEEPROM_Unlock</a:t>
            </a:r>
            <a:r>
              <a:rPr lang="en-US" sz="1400" dirty="0" smtClean="0"/>
              <a:t>();</a:t>
            </a:r>
          </a:p>
          <a:p>
            <a:pPr marL="0" indent="0" algn="l" rtl="0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HAL_FLASHEx_DATAEEPROM_Program</a:t>
            </a:r>
            <a:r>
              <a:rPr lang="en-US" sz="1400" dirty="0" smtClean="0"/>
              <a:t>(FLASH_TYPEPROGRAMDATA_WORD, </a:t>
            </a:r>
          </a:p>
          <a:p>
            <a:pPr marL="0" indent="0" algn="l" rtl="0">
              <a:buNone/>
            </a:pPr>
            <a:r>
              <a:rPr lang="en-US" sz="1400" dirty="0" smtClean="0"/>
              <a:t>                                 </a:t>
            </a:r>
            <a:r>
              <a:rPr lang="en-US" sz="1400" dirty="0" err="1" smtClean="0"/>
              <a:t>EEPROM_Address_Mode_Of_Execution</a:t>
            </a:r>
            <a:r>
              <a:rPr lang="en-US" sz="1400" dirty="0" smtClean="0"/>
              <a:t>, </a:t>
            </a:r>
          </a:p>
          <a:p>
            <a:pPr marL="0" indent="0" algn="l" rtl="0">
              <a:buNone/>
            </a:pPr>
            <a:r>
              <a:rPr lang="en-US" sz="1400" dirty="0" smtClean="0"/>
              <a:t>                                 </a:t>
            </a:r>
            <a:r>
              <a:rPr lang="en-US" sz="1400" dirty="0" err="1" smtClean="0"/>
              <a:t>ShouldExecuteBootLoader</a:t>
            </a:r>
            <a:r>
              <a:rPr lang="en-US" sz="1400" dirty="0" smtClean="0"/>
              <a:t>);</a:t>
            </a:r>
          </a:p>
          <a:p>
            <a:pPr marL="0" indent="0" algn="l" rtl="0">
              <a:buNone/>
            </a:pPr>
            <a:r>
              <a:rPr lang="en-US" sz="1400" dirty="0" smtClean="0"/>
              <a:t>  </a:t>
            </a:r>
          </a:p>
          <a:p>
            <a:pPr marL="0" indent="0" algn="l" rtl="0">
              <a:buNone/>
            </a:pPr>
            <a:r>
              <a:rPr lang="en-US" sz="1400" dirty="0" smtClean="0"/>
              <a:t>  //Change to (or stay at) bank1 and reset the device</a:t>
            </a:r>
          </a:p>
          <a:p>
            <a:pPr marL="0" indent="0" algn="l" rtl="0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HAL_FLASH_OB_Unlock</a:t>
            </a:r>
            <a:r>
              <a:rPr lang="en-US" sz="1400" dirty="0" smtClean="0"/>
              <a:t>();  </a:t>
            </a:r>
          </a:p>
          <a:p>
            <a:pPr marL="0" indent="0" algn="l" rtl="0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HAL_FLASHEx_AdvOBProgram</a:t>
            </a:r>
            <a:r>
              <a:rPr lang="en-US" sz="1400" dirty="0" smtClean="0"/>
              <a:t>(&amp;OBbank1);         </a:t>
            </a:r>
          </a:p>
          <a:p>
            <a:pPr marL="0" indent="0" algn="l" rtl="0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HAL_FLASH_Unlock</a:t>
            </a:r>
            <a:r>
              <a:rPr lang="en-US" sz="1400" dirty="0" smtClean="0"/>
              <a:t>();</a:t>
            </a:r>
          </a:p>
          <a:p>
            <a:pPr marL="0" indent="0" algn="l" rtl="0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HAL_FLASH_OB_Launch</a:t>
            </a:r>
            <a:r>
              <a:rPr lang="en-US" sz="1400" dirty="0" smtClean="0"/>
              <a:t>();  </a:t>
            </a:r>
          </a:p>
          <a:p>
            <a:pPr marL="0" indent="0" algn="l" rtl="0">
              <a:buNone/>
            </a:pPr>
            <a:r>
              <a:rPr lang="en-US" sz="1400" dirty="0" smtClean="0"/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3126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void </a:t>
            </a:r>
            <a:r>
              <a:rPr lang="en-US" dirty="0" err="1" smtClean="0"/>
              <a:t>SystemInit</a:t>
            </a:r>
            <a:r>
              <a:rPr lang="en-US" dirty="0" smtClean="0"/>
              <a:t> (void)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 </a:t>
            </a:r>
          </a:p>
          <a:p>
            <a:pPr marL="0" indent="0" algn="l" rtl="0">
              <a:buNone/>
            </a:pPr>
            <a:r>
              <a:rPr lang="en-US" dirty="0" smtClean="0"/>
              <a:t>  // Define our function pointer</a:t>
            </a:r>
          </a:p>
          <a:p>
            <a:pPr marL="0" indent="0" algn="l" rtl="0">
              <a:buNone/>
            </a:pPr>
            <a:r>
              <a:rPr lang="en-US" dirty="0" smtClean="0"/>
              <a:t>  void (__code*</a:t>
            </a:r>
            <a:r>
              <a:rPr lang="en-US" dirty="0" err="1" smtClean="0"/>
              <a:t>SysMemBootJump</a:t>
            </a:r>
            <a:r>
              <a:rPr lang="en-US" dirty="0" smtClean="0"/>
              <a:t>)(void);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  // Set system memory address.</a:t>
            </a:r>
          </a:p>
          <a:p>
            <a:pPr marL="0" indent="0" algn="l" rtl="0">
              <a:buNone/>
            </a:pPr>
            <a:r>
              <a:rPr lang="en-US" dirty="0" smtClean="0"/>
              <a:t>  volatile uint32_t </a:t>
            </a:r>
            <a:r>
              <a:rPr lang="en-US" dirty="0" err="1" smtClean="0"/>
              <a:t>addr</a:t>
            </a:r>
            <a:r>
              <a:rPr lang="en-US" dirty="0" smtClean="0"/>
              <a:t> = </a:t>
            </a:r>
            <a:r>
              <a:rPr lang="en-US" dirty="0" err="1" smtClean="0"/>
              <a:t>BootLoaderMemoryLocation</a:t>
            </a:r>
            <a:r>
              <a:rPr lang="en-US" dirty="0" smtClean="0"/>
              <a:t>; </a:t>
            </a:r>
          </a:p>
          <a:p>
            <a:pPr marL="0" indent="0" algn="l" rtl="0">
              <a:buNone/>
            </a:pPr>
            <a:r>
              <a:rPr lang="en-US" dirty="0" smtClean="0"/>
              <a:t>  </a:t>
            </a:r>
          </a:p>
          <a:p>
            <a:pPr marL="0" indent="0" algn="l" rtl="0">
              <a:buNone/>
            </a:pPr>
            <a:r>
              <a:rPr lang="en-US" dirty="0" smtClean="0"/>
              <a:t>  if(…)  //  MCU was Set to be boot from bank 1              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</a:p>
          <a:p>
            <a:pPr marL="0" indent="0" algn="l" rtl="0">
              <a:buNone/>
            </a:pPr>
            <a:r>
              <a:rPr lang="en-US" dirty="0" smtClean="0"/>
              <a:t>    if ( // Jump to boot loader request is registered</a:t>
            </a:r>
          </a:p>
          <a:p>
            <a:pPr marL="0" indent="0" algn="l" rtl="0">
              <a:buNone/>
            </a:pPr>
            <a:r>
              <a:rPr lang="en-US" dirty="0" smtClean="0"/>
              <a:t>      // Reset our trigger</a:t>
            </a:r>
          </a:p>
          <a:p>
            <a:pPr marL="0" indent="0" algn="l" rtl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HAL_FLASHEx_DATAEEPROM_Erase</a:t>
            </a:r>
            <a:r>
              <a:rPr lang="en-US" dirty="0" smtClean="0"/>
              <a:t>(FLASH_TYPEPROGRAM_WORD, </a:t>
            </a:r>
            <a:r>
              <a:rPr lang="en-US" dirty="0" err="1" smtClean="0"/>
              <a:t>EEPROM_Address_Mode_Of_Execution</a:t>
            </a:r>
            <a:r>
              <a:rPr lang="en-US" dirty="0" smtClean="0"/>
              <a:t>);</a:t>
            </a:r>
          </a:p>
          <a:p>
            <a:pPr marL="0" indent="0" algn="l" rtl="0">
              <a:buNone/>
            </a:pPr>
            <a:r>
              <a:rPr lang="en-US" dirty="0" smtClean="0"/>
              <a:t>      </a:t>
            </a:r>
          </a:p>
          <a:p>
            <a:pPr marL="0" indent="0" algn="l" rtl="0">
              <a:buNone/>
            </a:pPr>
            <a:r>
              <a:rPr lang="en-US" dirty="0" smtClean="0"/>
              <a:t>      //Set jump memory location for system memory</a:t>
            </a:r>
          </a:p>
          <a:p>
            <a:pPr marL="0" indent="0" algn="l" rtl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SysMemBootJump</a:t>
            </a:r>
            <a:r>
              <a:rPr lang="en-US" dirty="0" smtClean="0"/>
              <a:t> = (void (*)(void)) (*((uint32_t *)(</a:t>
            </a:r>
            <a:r>
              <a:rPr lang="en-US" dirty="0" err="1" smtClean="0"/>
              <a:t>addr</a:t>
            </a:r>
            <a:r>
              <a:rPr lang="en-US" dirty="0" smtClean="0"/>
              <a:t> + 4 )));          </a:t>
            </a:r>
          </a:p>
          <a:p>
            <a:pPr marL="0" indent="0" algn="l" rtl="0">
              <a:buNone/>
            </a:pPr>
            <a:r>
              <a:rPr lang="en-US" dirty="0" smtClean="0"/>
              <a:t>      </a:t>
            </a:r>
          </a:p>
          <a:p>
            <a:pPr marL="0" indent="0" algn="l" rtl="0">
              <a:buNone/>
            </a:pPr>
            <a:r>
              <a:rPr lang="en-US" dirty="0" smtClean="0"/>
              <a:t>      //Remap system memory to address 0x0000 0000 in address space</a:t>
            </a:r>
          </a:p>
          <a:p>
            <a:pPr marL="0" indent="0" algn="l" rtl="0">
              <a:buNone/>
            </a:pPr>
            <a:r>
              <a:rPr lang="en-US" dirty="0" smtClean="0"/>
              <a:t>      __HAL_SYSCFG_REMAPMEMORY_SYSTEMFLASH();                              </a:t>
            </a:r>
          </a:p>
          <a:p>
            <a:pPr marL="0" indent="0" algn="l" rtl="0">
              <a:buNone/>
            </a:pPr>
            <a:r>
              <a:rPr lang="en-US" dirty="0" smtClean="0"/>
              <a:t>      </a:t>
            </a:r>
          </a:p>
          <a:p>
            <a:pPr marL="0" indent="0" algn="l" rtl="0">
              <a:buNone/>
            </a:pPr>
            <a:r>
              <a:rPr lang="en-US" dirty="0" smtClean="0"/>
              <a:t>      SCB-&gt;VTOR = 0; // </a:t>
            </a:r>
            <a:r>
              <a:rPr lang="en-US" dirty="0" err="1" smtClean="0"/>
              <a:t>BootLoaderMemoryLocation</a:t>
            </a:r>
            <a:r>
              <a:rPr lang="en-US" dirty="0" smtClean="0"/>
              <a:t>; Since 0 is mapped to system memory</a:t>
            </a:r>
          </a:p>
          <a:p>
            <a:pPr marL="0" indent="0" algn="l" rtl="0">
              <a:buNone/>
            </a:pPr>
            <a:r>
              <a:rPr lang="en-US" dirty="0" smtClean="0"/>
              <a:t>      </a:t>
            </a:r>
          </a:p>
          <a:p>
            <a:pPr marL="0" indent="0" algn="l" rtl="0">
              <a:buNone/>
            </a:pPr>
            <a:r>
              <a:rPr lang="en-US" dirty="0" smtClean="0"/>
              <a:t>__</a:t>
            </a:r>
            <a:r>
              <a:rPr lang="en-US" dirty="0" err="1" smtClean="0"/>
              <a:t>set_MSP</a:t>
            </a:r>
            <a:r>
              <a:rPr lang="en-US" dirty="0" smtClean="0"/>
              <a:t>(*(uint32_t *)</a:t>
            </a:r>
            <a:r>
              <a:rPr lang="en-US" dirty="0" err="1" smtClean="0"/>
              <a:t>addr</a:t>
            </a:r>
            <a:r>
              <a:rPr lang="en-US" dirty="0" smtClean="0"/>
              <a:t>);</a:t>
            </a:r>
          </a:p>
          <a:p>
            <a:pPr marL="0" indent="0" algn="l" rtl="0">
              <a:buNone/>
            </a:pPr>
            <a:r>
              <a:rPr lang="en-US" dirty="0" smtClean="0"/>
              <a:t>      </a:t>
            </a:r>
          </a:p>
          <a:p>
            <a:pPr marL="0" indent="0" algn="l" rtl="0">
              <a:buNone/>
            </a:pPr>
            <a:r>
              <a:rPr lang="en-US" dirty="0" smtClean="0"/>
              <a:t>      // Point the PC to the System Memory reset vector                       </a:t>
            </a:r>
          </a:p>
          <a:p>
            <a:pPr marL="0" indent="0" algn="l" rtl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SysMemBootJump</a:t>
            </a:r>
            <a:r>
              <a:rPr lang="en-US" dirty="0" smtClean="0"/>
              <a:t>();          </a:t>
            </a:r>
          </a:p>
          <a:p>
            <a:pPr marL="0" indent="0" algn="l" rtl="0">
              <a:buNone/>
            </a:pPr>
            <a:r>
              <a:rPr lang="en-US" dirty="0" smtClean="0"/>
              <a:t>    } 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    else{ // Running Code from bank 1</a:t>
            </a:r>
          </a:p>
          <a:p>
            <a:pPr marL="0" indent="0" algn="l" rtl="0">
              <a:buNone/>
            </a:pPr>
            <a:r>
              <a:rPr lang="en-US" dirty="0" smtClean="0"/>
              <a:t>      SCB-&gt;VTOR = FLASH_BASE | VECT_TAB_OFFSET; /* Vector Table Relocation in Internal FLASH.*/</a:t>
            </a:r>
          </a:p>
          <a:p>
            <a:pPr marL="0" indent="0" algn="l" rtl="0">
              <a:buNone/>
            </a:pPr>
            <a:r>
              <a:rPr lang="en-US" dirty="0" smtClean="0"/>
              <a:t>    }</a:t>
            </a:r>
          </a:p>
          <a:p>
            <a:pPr marL="0" indent="0" algn="l" rtl="0">
              <a:buNone/>
            </a:pPr>
            <a:r>
              <a:rPr lang="en-US" dirty="0" smtClean="0"/>
              <a:t>  }  </a:t>
            </a:r>
          </a:p>
          <a:p>
            <a:pPr marL="0" indent="0" algn="l" rtl="0">
              <a:buNone/>
            </a:pPr>
            <a:r>
              <a:rPr lang="en-US" dirty="0" smtClean="0"/>
              <a:t>  else //  run from bank2 </a:t>
            </a:r>
          </a:p>
          <a:p>
            <a:pPr marL="0" indent="0" algn="l" rtl="0">
              <a:buNone/>
            </a:pPr>
            <a:r>
              <a:rPr lang="en-US" dirty="0" smtClean="0"/>
              <a:t>  {</a:t>
            </a:r>
          </a:p>
          <a:p>
            <a:pPr marL="0" indent="0" algn="l" rtl="0">
              <a:buNone/>
            </a:pPr>
            <a:r>
              <a:rPr lang="en-US" dirty="0" smtClean="0"/>
              <a:t>    SCB-&gt;VTOR = FLASH_BANK2_BASE | VECT_TAB_OFFSET;</a:t>
            </a:r>
          </a:p>
          <a:p>
            <a:pPr marL="0" indent="0" algn="l" rtl="0">
              <a:buNone/>
            </a:pPr>
            <a:r>
              <a:rPr lang="en-US" dirty="0" smtClean="0"/>
              <a:t>  }</a:t>
            </a:r>
          </a:p>
          <a:p>
            <a:pPr marL="0" indent="0" algn="l" rtl="0">
              <a:buNone/>
            </a:pPr>
            <a:r>
              <a:rPr lang="en-US" dirty="0" smtClean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75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de Bar">
  <a:themeElements>
    <a:clrScheme name="Side Bar 4">
      <a:dk1>
        <a:srgbClr val="000000"/>
      </a:dk1>
      <a:lt1>
        <a:srgbClr val="FFFFFF"/>
      </a:lt1>
      <a:dk2>
        <a:srgbClr val="660033"/>
      </a:dk2>
      <a:lt2>
        <a:srgbClr val="FFFF66"/>
      </a:lt2>
      <a:accent1>
        <a:srgbClr val="FF0033"/>
      </a:accent1>
      <a:accent2>
        <a:srgbClr val="CC6600"/>
      </a:accent2>
      <a:accent3>
        <a:srgbClr val="B8AAAD"/>
      </a:accent3>
      <a:accent4>
        <a:srgbClr val="DADADA"/>
      </a:accent4>
      <a:accent5>
        <a:srgbClr val="FFAAAD"/>
      </a:accent5>
      <a:accent6>
        <a:srgbClr val="B95C00"/>
      </a:accent6>
      <a:hlink>
        <a:srgbClr val="999933"/>
      </a:hlink>
      <a:folHlink>
        <a:srgbClr val="A50021"/>
      </a:folHlink>
    </a:clrScheme>
    <a:fontScheme name="Side Bar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Side Bar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 Bar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636</Words>
  <Application>Microsoft Office PowerPoint</Application>
  <PresentationFormat>‫הצגה על המסך (4:3)</PresentationFormat>
  <Paragraphs>134</Paragraphs>
  <Slides>12</Slides>
  <Notes>1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Calibri</vt:lpstr>
      <vt:lpstr>Helvetica</vt:lpstr>
      <vt:lpstr>Times New Roman</vt:lpstr>
      <vt:lpstr>Wingdings</vt:lpstr>
      <vt:lpstr>Office Theme</vt:lpstr>
      <vt:lpstr>Side Bar</vt:lpstr>
      <vt:lpstr>Visio.Drawing.15</vt:lpstr>
      <vt:lpstr>ST built-in Boot Loader  By Omer Korech</vt:lpstr>
      <vt:lpstr>Added value in brief</vt:lpstr>
      <vt:lpstr>Basic Computer System</vt:lpstr>
      <vt:lpstr>ARM Cortex-M Start UP Sequence</vt:lpstr>
      <vt:lpstr>System Memory</vt:lpstr>
      <vt:lpstr>nBFB2 bit</vt:lpstr>
      <vt:lpstr>מצגת של PowerPoint</vt:lpstr>
      <vt:lpstr>BL.C</vt:lpstr>
      <vt:lpstr>void SystemInit (void)</vt:lpstr>
      <vt:lpstr>Requirement from external application</vt:lpstr>
      <vt:lpstr>Bootloader limitations</vt:lpstr>
      <vt:lpstr>Memory banks in STM32L1XX</vt:lpstr>
    </vt:vector>
  </TitlesOfParts>
  <Company>meprolight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Boot Loader</dc:title>
  <dc:creator>Omer Korech</dc:creator>
  <cp:lastModifiedBy>Windows User</cp:lastModifiedBy>
  <cp:revision>22</cp:revision>
  <dcterms:created xsi:type="dcterms:W3CDTF">2018-07-10T05:37:11Z</dcterms:created>
  <dcterms:modified xsi:type="dcterms:W3CDTF">2018-12-22T20:15:32Z</dcterms:modified>
</cp:coreProperties>
</file>