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40568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291369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389575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230924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66614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36804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25570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132121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256894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138699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1310F6-28CF-4FFE-BB4C-BBA4B330E430}" type="datetimeFigureOut">
              <a:rPr lang="he-IL" smtClean="0"/>
              <a:t>כ"ט/חשון/תשע"ט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86B1747-5416-4595-B8E8-4BB9CADF9E15}" type="slidenum">
              <a:rPr lang="he-IL" smtClean="0"/>
              <a:t>‹#›</a:t>
            </a:fld>
            <a:endParaRPr lang="he-IL"/>
          </a:p>
        </p:txBody>
      </p:sp>
    </p:spTree>
    <p:extLst>
      <p:ext uri="{BB962C8B-B14F-4D97-AF65-F5344CB8AC3E}">
        <p14:creationId xmlns:p14="http://schemas.microsoft.com/office/powerpoint/2010/main" val="2538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310F6-28CF-4FFE-BB4C-BBA4B330E430}" type="datetimeFigureOut">
              <a:rPr lang="he-IL" smtClean="0"/>
              <a:t>כ"ט/חשון/תשע"ט</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B1747-5416-4595-B8E8-4BB9CADF9E15}" type="slidenum">
              <a:rPr lang="he-IL" smtClean="0"/>
              <a:t>‹#›</a:t>
            </a:fld>
            <a:endParaRPr lang="he-IL"/>
          </a:p>
        </p:txBody>
      </p:sp>
    </p:spTree>
    <p:extLst>
      <p:ext uri="{BB962C8B-B14F-4D97-AF65-F5344CB8AC3E}">
        <p14:creationId xmlns:p14="http://schemas.microsoft.com/office/powerpoint/2010/main" val="401839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GitHub</a:t>
            </a:r>
            <a:endParaRPr lang="he-IL" dirty="0"/>
          </a:p>
        </p:txBody>
      </p:sp>
      <p:sp>
        <p:nvSpPr>
          <p:cNvPr id="3" name="Subtitle 2"/>
          <p:cNvSpPr>
            <a:spLocks noGrp="1"/>
          </p:cNvSpPr>
          <p:nvPr>
            <p:ph type="subTitle" idx="1"/>
          </p:nvPr>
        </p:nvSpPr>
        <p:spPr/>
        <p:txBody>
          <a:bodyPr/>
          <a:lstStyle/>
          <a:p>
            <a:endParaRPr lang="he-IL"/>
          </a:p>
        </p:txBody>
      </p:sp>
    </p:spTree>
    <p:extLst>
      <p:ext uri="{BB962C8B-B14F-4D97-AF65-F5344CB8AC3E}">
        <p14:creationId xmlns:p14="http://schemas.microsoft.com/office/powerpoint/2010/main" val="80409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Make and commit changes</a:t>
            </a:r>
            <a:endParaRPr lang="he-IL" dirty="0"/>
          </a:p>
        </p:txBody>
      </p:sp>
      <p:sp>
        <p:nvSpPr>
          <p:cNvPr id="3" name="Content Placeholder 2"/>
          <p:cNvSpPr>
            <a:spLocks noGrp="1"/>
          </p:cNvSpPr>
          <p:nvPr>
            <p:ph idx="1"/>
          </p:nvPr>
        </p:nvSpPr>
        <p:spPr/>
        <p:txBody>
          <a:bodyPr>
            <a:normAutofit fontScale="92500" lnSpcReduction="20000"/>
          </a:bodyPr>
          <a:lstStyle/>
          <a:p>
            <a:r>
              <a:rPr lang="en-US" dirty="0" smtClean="0"/>
              <a:t>Nice edits! Now that you have changes in a branch off of master, you can open a pull request.</a:t>
            </a:r>
          </a:p>
          <a:p>
            <a:endParaRPr lang="en-US" dirty="0" smtClean="0"/>
          </a:p>
          <a:p>
            <a:r>
              <a:rPr lang="en-US" dirty="0" smtClean="0"/>
              <a:t>Pull Requests are the heart of collaboration on GitHub. When you open a pull request, you’re proposing your changes and requesting that someone review and pull in your contribution and merge them into their branch. Pull requests show diffs, or differences, of the content from both branches. The changes, additions, and subtractions are shown in green and red.</a:t>
            </a:r>
          </a:p>
          <a:p>
            <a:pPr marL="0" indent="0">
              <a:buNone/>
            </a:pPr>
            <a:endParaRPr lang="en-US" dirty="0" smtClean="0"/>
          </a:p>
          <a:p>
            <a:r>
              <a:rPr lang="en-US" dirty="0" smtClean="0"/>
              <a:t>By using GitHub’s @mention system in your pull request message, you can ask for feedback from specific people or teams, whether they’re down the hall or 10 time zones away.</a:t>
            </a:r>
            <a:endParaRPr lang="he-IL" dirty="0"/>
          </a:p>
        </p:txBody>
      </p:sp>
    </p:spTree>
    <p:extLst>
      <p:ext uri="{BB962C8B-B14F-4D97-AF65-F5344CB8AC3E}">
        <p14:creationId xmlns:p14="http://schemas.microsoft.com/office/powerpoint/2010/main" val="309514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Make and commit changes</a:t>
            </a:r>
            <a:endParaRPr lang="he-IL" dirty="0"/>
          </a:p>
        </p:txBody>
      </p:sp>
      <p:sp>
        <p:nvSpPr>
          <p:cNvPr id="5" name="Content Placeholder 4"/>
          <p:cNvSpPr>
            <a:spLocks noGrp="1"/>
          </p:cNvSpPr>
          <p:nvPr>
            <p:ph sz="half" idx="1"/>
          </p:nvPr>
        </p:nvSpPr>
        <p:spPr/>
        <p:txBody>
          <a:bodyPr/>
          <a:lstStyle/>
          <a:p>
            <a:r>
              <a:rPr lang="en-US" dirty="0"/>
              <a:t>Click the  </a:t>
            </a:r>
            <a:r>
              <a:rPr lang="en-US" b="1" dirty="0"/>
              <a:t>Pull Request</a:t>
            </a:r>
            <a:r>
              <a:rPr lang="en-US" dirty="0"/>
              <a:t> tab, then from the Pull Request page, click the green </a:t>
            </a:r>
            <a:r>
              <a:rPr lang="en-US" b="1" dirty="0"/>
              <a:t>New pull request</a:t>
            </a:r>
            <a:r>
              <a:rPr lang="en-US" dirty="0"/>
              <a:t> button</a:t>
            </a:r>
            <a:r>
              <a:rPr lang="en-US" dirty="0" smtClean="0"/>
              <a:t>.</a:t>
            </a:r>
          </a:p>
          <a:p>
            <a:r>
              <a:rPr lang="en-US" dirty="0" smtClean="0"/>
              <a:t>In the Example Comparisons box, select the branch you made, student-edits, to compare with master (the original).</a:t>
            </a:r>
            <a:endParaRPr lang="he-IL" dirty="0"/>
          </a:p>
        </p:txBody>
      </p:sp>
      <p:pic>
        <p:nvPicPr>
          <p:cNvPr id="6146" name="Picture 2" descr="pr-tab"/>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432807"/>
            <a:ext cx="5181600" cy="298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65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and commit changes</a:t>
            </a:r>
            <a:endParaRPr lang="he-IL" dirty="0"/>
          </a:p>
        </p:txBody>
      </p:sp>
      <p:sp>
        <p:nvSpPr>
          <p:cNvPr id="3" name="Content Placeholder 2"/>
          <p:cNvSpPr>
            <a:spLocks noGrp="1"/>
          </p:cNvSpPr>
          <p:nvPr>
            <p:ph sz="half" idx="1"/>
          </p:nvPr>
        </p:nvSpPr>
        <p:spPr/>
        <p:txBody>
          <a:bodyPr/>
          <a:lstStyle/>
          <a:p>
            <a:r>
              <a:rPr lang="en-US" dirty="0"/>
              <a:t>Look over your changes in the diffs on the Compare page, make sure they’re what you want to submit.</a:t>
            </a:r>
            <a:endParaRPr lang="he-IL" dirty="0"/>
          </a:p>
        </p:txBody>
      </p:sp>
      <p:pic>
        <p:nvPicPr>
          <p:cNvPr id="7170" name="Picture 2" descr="dif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37633" y="1825625"/>
            <a:ext cx="44507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17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Make and commit changes</a:t>
            </a:r>
            <a:endParaRPr lang="he-IL" dirty="0"/>
          </a:p>
        </p:txBody>
      </p:sp>
      <p:sp>
        <p:nvSpPr>
          <p:cNvPr id="3" name="Content Placeholder 2"/>
          <p:cNvSpPr>
            <a:spLocks noGrp="1"/>
          </p:cNvSpPr>
          <p:nvPr>
            <p:ph sz="half" idx="1"/>
          </p:nvPr>
        </p:nvSpPr>
        <p:spPr/>
        <p:txBody>
          <a:bodyPr/>
          <a:lstStyle/>
          <a:p>
            <a:r>
              <a:rPr lang="en-US" dirty="0"/>
              <a:t>When you’re satisfied that these are the changes you want to submit, click the big green </a:t>
            </a:r>
            <a:r>
              <a:rPr lang="en-US" b="1" dirty="0"/>
              <a:t>Create Pull </a:t>
            </a:r>
            <a:r>
              <a:rPr lang="en-US" b="1" dirty="0" smtClean="0"/>
              <a:t>Request </a:t>
            </a:r>
            <a:r>
              <a:rPr lang="en-US" dirty="0" smtClean="0"/>
              <a:t>button.</a:t>
            </a:r>
          </a:p>
          <a:p>
            <a:r>
              <a:rPr lang="en-US" dirty="0"/>
              <a:t>Give your pull request a title and write a brief description of your changes.</a:t>
            </a:r>
            <a:endParaRPr lang="he-IL" dirty="0"/>
          </a:p>
        </p:txBody>
      </p:sp>
      <p:pic>
        <p:nvPicPr>
          <p:cNvPr id="8194" name="Picture 2" descr="pr-for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55488"/>
            <a:ext cx="5181600" cy="369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77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a:t>
            </a:r>
            <a:endParaRPr lang="he-IL" dirty="0"/>
          </a:p>
        </p:txBody>
      </p:sp>
      <p:sp>
        <p:nvSpPr>
          <p:cNvPr id="3" name="Content Placeholder 2"/>
          <p:cNvSpPr>
            <a:spLocks noGrp="1"/>
          </p:cNvSpPr>
          <p:nvPr>
            <p:ph sz="half" idx="1"/>
          </p:nvPr>
        </p:nvSpPr>
        <p:spPr/>
        <p:txBody>
          <a:bodyPr>
            <a:normAutofit fontScale="92500" lnSpcReduction="20000"/>
          </a:bodyPr>
          <a:lstStyle/>
          <a:p>
            <a:r>
              <a:rPr lang="en-US" dirty="0" smtClean="0"/>
              <a:t>n this final step, it’s time to bring your changes together – merging your readme-edits branch into the master branch.</a:t>
            </a:r>
          </a:p>
          <a:p>
            <a:endParaRPr lang="en-US" dirty="0" smtClean="0"/>
          </a:p>
          <a:p>
            <a:r>
              <a:rPr lang="en-US" dirty="0" smtClean="0"/>
              <a:t>Click the green Merge pull request button to merge the changes into master.</a:t>
            </a:r>
          </a:p>
          <a:p>
            <a:r>
              <a:rPr lang="en-US" dirty="0" smtClean="0"/>
              <a:t>Click Confirm merge.</a:t>
            </a:r>
          </a:p>
          <a:p>
            <a:r>
              <a:rPr lang="en-US" dirty="0" smtClean="0"/>
              <a:t>Go ahead and delete the branch, since its changes have been incorporated, with the Delete branch button in the purple box.</a:t>
            </a:r>
          </a:p>
          <a:p>
            <a:endParaRPr lang="he-IL" dirty="0"/>
          </a:p>
        </p:txBody>
      </p:sp>
      <p:pic>
        <p:nvPicPr>
          <p:cNvPr id="9219" name="Picture 3" descr="merge"/>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892833"/>
            <a:ext cx="5181600" cy="9921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6274965" y="4362276"/>
            <a:ext cx="4941116" cy="813476"/>
          </a:xfrm>
          <a:prstGeom prst="rect">
            <a:avLst/>
          </a:prstGeom>
        </p:spPr>
      </p:pic>
    </p:spTree>
    <p:extLst>
      <p:ext uri="{BB962C8B-B14F-4D97-AF65-F5344CB8AC3E}">
        <p14:creationId xmlns:p14="http://schemas.microsoft.com/office/powerpoint/2010/main" val="279403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he-IL" dirty="0"/>
          </a:p>
        </p:txBody>
      </p:sp>
      <p:sp>
        <p:nvSpPr>
          <p:cNvPr id="3" name="Content Placeholder 2"/>
          <p:cNvSpPr>
            <a:spLocks noGrp="1"/>
          </p:cNvSpPr>
          <p:nvPr>
            <p:ph idx="1"/>
          </p:nvPr>
        </p:nvSpPr>
        <p:spPr/>
        <p:txBody>
          <a:bodyPr/>
          <a:lstStyle/>
          <a:p>
            <a:pPr algn="r" rtl="1"/>
            <a:r>
              <a:rPr lang="he-IL" dirty="0" smtClean="0"/>
              <a:t>ראשית יש </a:t>
            </a:r>
            <a:r>
              <a:rPr lang="he-IL" dirty="0" err="1" smtClean="0"/>
              <a:t>להרשם</a:t>
            </a:r>
            <a:r>
              <a:rPr lang="he-IL" dirty="0" smtClean="0"/>
              <a:t> באתר של </a:t>
            </a:r>
            <a:r>
              <a:rPr lang="en-GB" dirty="0" smtClean="0"/>
              <a:t>:</a:t>
            </a:r>
            <a:r>
              <a:rPr lang="en-GB" dirty="0" err="1" smtClean="0"/>
              <a:t>github</a:t>
            </a:r>
            <a:endParaRPr lang="he-IL" dirty="0" smtClean="0"/>
          </a:p>
          <a:p>
            <a:pPr algn="r" rtl="1"/>
            <a:r>
              <a:rPr lang="en-GB" dirty="0">
                <a:hlinkClick r:id="rId2"/>
              </a:rPr>
              <a:t>https://github.com</a:t>
            </a:r>
            <a:r>
              <a:rPr lang="en-GB" dirty="0" smtClean="0">
                <a:hlinkClick r:id="rId2"/>
              </a:rPr>
              <a:t>/</a:t>
            </a:r>
            <a:endParaRPr lang="en-GB" dirty="0" smtClean="0"/>
          </a:p>
          <a:p>
            <a:pPr algn="r" rtl="1"/>
            <a:endParaRPr lang="en-GB" dirty="0"/>
          </a:p>
          <a:p>
            <a:pPr algn="r" rtl="1"/>
            <a:r>
              <a:rPr lang="he-IL" dirty="0" smtClean="0"/>
              <a:t>כעת ניצור יחד </a:t>
            </a:r>
            <a:r>
              <a:rPr lang="en-GB" dirty="0" smtClean="0"/>
              <a:t>Repository</a:t>
            </a:r>
            <a:r>
              <a:rPr lang="he-IL" dirty="0" smtClean="0"/>
              <a:t>, וכל זוג סטודנטים ייצור </a:t>
            </a:r>
            <a:r>
              <a:rPr lang="en-US" dirty="0" smtClean="0"/>
              <a:t>B</a:t>
            </a:r>
            <a:r>
              <a:rPr lang="en-GB" dirty="0" smtClean="0"/>
              <a:t>ranch</a:t>
            </a:r>
            <a:r>
              <a:rPr lang="he-IL" dirty="0" smtClean="0"/>
              <a:t> משלו ויכניס שינויים.</a:t>
            </a:r>
            <a:endParaRPr lang="he-IL" dirty="0"/>
          </a:p>
        </p:txBody>
      </p:sp>
    </p:spTree>
    <p:extLst>
      <p:ext uri="{BB962C8B-B14F-4D97-AF65-F5344CB8AC3E}">
        <p14:creationId xmlns:p14="http://schemas.microsoft.com/office/powerpoint/2010/main" val="382285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a:t>
            </a:r>
            <a:endParaRPr lang="he-IL" dirty="0"/>
          </a:p>
        </p:txBody>
      </p:sp>
      <p:sp>
        <p:nvSpPr>
          <p:cNvPr id="4" name="Content Placeholder 3"/>
          <p:cNvSpPr>
            <a:spLocks noGrp="1"/>
          </p:cNvSpPr>
          <p:nvPr>
            <p:ph sz="half" idx="1"/>
          </p:nvPr>
        </p:nvSpPr>
        <p:spPr/>
        <p:txBody>
          <a:bodyPr/>
          <a:lstStyle/>
          <a:p>
            <a:r>
              <a:rPr lang="en-US" dirty="0"/>
              <a:t>A </a:t>
            </a:r>
            <a:r>
              <a:rPr lang="en-US" b="1" dirty="0"/>
              <a:t>repository</a:t>
            </a:r>
            <a:r>
              <a:rPr lang="en-US" dirty="0"/>
              <a:t> is usually used to organize a single project. Repositories can contain folders and files, images, videos, spreadsheets, and data sets – anything your project needs. </a:t>
            </a:r>
            <a:endParaRPr lang="en-US" dirty="0" smtClean="0"/>
          </a:p>
          <a:p>
            <a:r>
              <a:rPr lang="en-US" dirty="0" smtClean="0"/>
              <a:t>It is recommend to include </a:t>
            </a:r>
            <a:r>
              <a:rPr lang="en-US" dirty="0"/>
              <a:t>a </a:t>
            </a:r>
            <a:r>
              <a:rPr lang="en-US" i="1" dirty="0"/>
              <a:t>README</a:t>
            </a:r>
            <a:r>
              <a:rPr lang="en-US" dirty="0"/>
              <a:t>, or a file with information about your project. </a:t>
            </a:r>
            <a:endParaRPr lang="he-IL" dirty="0"/>
          </a:p>
        </p:txBody>
      </p:sp>
      <p:pic>
        <p:nvPicPr>
          <p:cNvPr id="6" name="Content Placeholder 5"/>
          <p:cNvPicPr>
            <a:picLocks noGrp="1" noChangeAspect="1"/>
          </p:cNvPicPr>
          <p:nvPr>
            <p:ph sz="half" idx="2"/>
          </p:nvPr>
        </p:nvPicPr>
        <p:blipFill>
          <a:blip r:embed="rId2"/>
          <a:stretch>
            <a:fillRect/>
          </a:stretch>
        </p:blipFill>
        <p:spPr>
          <a:xfrm>
            <a:off x="6174917" y="1825625"/>
            <a:ext cx="5176165" cy="4351338"/>
          </a:xfrm>
          <a:prstGeom prst="rect">
            <a:avLst/>
          </a:prstGeom>
        </p:spPr>
      </p:pic>
    </p:spTree>
    <p:extLst>
      <p:ext uri="{BB962C8B-B14F-4D97-AF65-F5344CB8AC3E}">
        <p14:creationId xmlns:p14="http://schemas.microsoft.com/office/powerpoint/2010/main" val="539039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Repository</a:t>
            </a:r>
            <a:endParaRPr lang="he-IL" dirty="0"/>
          </a:p>
        </p:txBody>
      </p:sp>
      <p:sp>
        <p:nvSpPr>
          <p:cNvPr id="3" name="Content Placeholder 2"/>
          <p:cNvSpPr>
            <a:spLocks noGrp="1"/>
          </p:cNvSpPr>
          <p:nvPr>
            <p:ph sz="half" idx="1"/>
          </p:nvPr>
        </p:nvSpPr>
        <p:spPr/>
        <p:txBody>
          <a:bodyPr/>
          <a:lstStyle/>
          <a:p>
            <a:r>
              <a:rPr lang="en-US" dirty="0" smtClean="0"/>
              <a:t>For this tutorial we will create 1 repository for each group where all students will add their </a:t>
            </a:r>
            <a:r>
              <a:rPr lang="en-US" dirty="0" smtClean="0"/>
              <a:t>comments.</a:t>
            </a:r>
            <a:endParaRPr lang="he-IL" dirty="0"/>
          </a:p>
        </p:txBody>
      </p:sp>
      <p:pic>
        <p:nvPicPr>
          <p:cNvPr id="5" name="Content Placeholder 4"/>
          <p:cNvPicPr>
            <a:picLocks noGrp="1" noChangeAspect="1"/>
          </p:cNvPicPr>
          <p:nvPr>
            <p:ph sz="half" idx="2"/>
          </p:nvPr>
        </p:nvPicPr>
        <p:blipFill>
          <a:blip r:embed="rId2"/>
          <a:stretch>
            <a:fillRect/>
          </a:stretch>
        </p:blipFill>
        <p:spPr>
          <a:xfrm>
            <a:off x="6172200" y="2490841"/>
            <a:ext cx="5181600" cy="2978781"/>
          </a:xfrm>
          <a:prstGeom prst="rect">
            <a:avLst/>
          </a:prstGeom>
        </p:spPr>
      </p:pic>
    </p:spTree>
    <p:extLst>
      <p:ext uri="{BB962C8B-B14F-4D97-AF65-F5344CB8AC3E}">
        <p14:creationId xmlns:p14="http://schemas.microsoft.com/office/powerpoint/2010/main" val="417530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he-IL" dirty="0"/>
          </a:p>
        </p:txBody>
      </p:sp>
      <p:sp>
        <p:nvSpPr>
          <p:cNvPr id="3" name="Content Placeholder 2"/>
          <p:cNvSpPr>
            <a:spLocks noGrp="1"/>
          </p:cNvSpPr>
          <p:nvPr>
            <p:ph sz="half" idx="1"/>
          </p:nvPr>
        </p:nvSpPr>
        <p:spPr>
          <a:xfrm>
            <a:off x="671119" y="1825625"/>
            <a:ext cx="6358855" cy="4351338"/>
          </a:xfrm>
        </p:spPr>
        <p:txBody>
          <a:bodyPr>
            <a:normAutofit fontScale="55000" lnSpcReduction="20000"/>
          </a:bodyPr>
          <a:lstStyle/>
          <a:p>
            <a:r>
              <a:rPr lang="en-US" sz="3300" dirty="0" smtClean="0"/>
              <a:t>Branching is the way to work on different versions of a repository at one time.</a:t>
            </a:r>
          </a:p>
          <a:p>
            <a:endParaRPr lang="en-US" sz="3300" dirty="0" smtClean="0"/>
          </a:p>
          <a:p>
            <a:r>
              <a:rPr lang="en-US" sz="3300" dirty="0" smtClean="0"/>
              <a:t>By default your repository has one branch named master which is considered to be the definitive branch. We use branches to experiment and make edits before committing them to master.</a:t>
            </a:r>
          </a:p>
          <a:p>
            <a:endParaRPr lang="en-US" sz="3300" dirty="0" smtClean="0"/>
          </a:p>
          <a:p>
            <a:r>
              <a:rPr lang="en-US" sz="3300" dirty="0" smtClean="0"/>
              <a:t>When you create a branch off the master branch, </a:t>
            </a:r>
            <a:r>
              <a:rPr lang="en-US" sz="3300" dirty="0" smtClean="0"/>
              <a:t>you’re </a:t>
            </a:r>
            <a:r>
              <a:rPr lang="en-US" sz="3300" dirty="0" smtClean="0"/>
              <a:t>making a copy, or snapshot, of master as it was at that point in time. If someone else made changes to the master branch while you were working on your branch, you could pull in those updates.</a:t>
            </a:r>
          </a:p>
          <a:p>
            <a:r>
              <a:rPr lang="en-US" sz="3300" dirty="0" smtClean="0"/>
              <a:t>In diagram: The master </a:t>
            </a:r>
            <a:r>
              <a:rPr lang="en-US" sz="3300" dirty="0" smtClean="0"/>
              <a:t>branch, A </a:t>
            </a:r>
            <a:r>
              <a:rPr lang="en-US" sz="3300" dirty="0" smtClean="0"/>
              <a:t>new branch called feature (because we’re doing ‘feature work’ on this </a:t>
            </a:r>
            <a:r>
              <a:rPr lang="en-US" sz="3300" dirty="0" smtClean="0"/>
              <a:t>branch). The </a:t>
            </a:r>
            <a:r>
              <a:rPr lang="en-US" sz="3300" dirty="0" smtClean="0"/>
              <a:t>journey that feature takes before it’s merged into master</a:t>
            </a:r>
          </a:p>
          <a:p>
            <a:endParaRPr lang="en-US" sz="3300" dirty="0" smtClean="0"/>
          </a:p>
          <a:p>
            <a:endParaRPr lang="en-US" dirty="0" smtClean="0"/>
          </a:p>
          <a:p>
            <a:endParaRPr lang="en-US" dirty="0" smtClean="0"/>
          </a:p>
        </p:txBody>
      </p:sp>
      <p:pic>
        <p:nvPicPr>
          <p:cNvPr id="6" name="Content Placeholder 5"/>
          <p:cNvPicPr>
            <a:picLocks noGrp="1" noChangeAspect="1"/>
          </p:cNvPicPr>
          <p:nvPr>
            <p:ph sz="half" idx="2"/>
          </p:nvPr>
        </p:nvPicPr>
        <p:blipFill>
          <a:blip r:embed="rId2"/>
          <a:stretch>
            <a:fillRect/>
          </a:stretch>
        </p:blipFill>
        <p:spPr>
          <a:xfrm>
            <a:off x="7231309" y="1243636"/>
            <a:ext cx="4899171" cy="2413964"/>
          </a:xfrm>
          <a:prstGeom prst="rect">
            <a:avLst/>
          </a:prstGeom>
        </p:spPr>
      </p:pic>
    </p:spTree>
    <p:extLst>
      <p:ext uri="{BB962C8B-B14F-4D97-AF65-F5344CB8AC3E}">
        <p14:creationId xmlns:p14="http://schemas.microsoft.com/office/powerpoint/2010/main" val="2709997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a:t>
            </a:r>
            <a:endParaRPr lang="he-IL" dirty="0"/>
          </a:p>
        </p:txBody>
      </p:sp>
      <p:sp>
        <p:nvSpPr>
          <p:cNvPr id="3" name="Content Placeholder 2"/>
          <p:cNvSpPr>
            <a:spLocks noGrp="1"/>
          </p:cNvSpPr>
          <p:nvPr>
            <p:ph sz="half" idx="1"/>
          </p:nvPr>
        </p:nvSpPr>
        <p:spPr/>
        <p:txBody>
          <a:bodyPr>
            <a:normAutofit fontScale="92500" lnSpcReduction="20000"/>
          </a:bodyPr>
          <a:lstStyle/>
          <a:p>
            <a:r>
              <a:rPr lang="en-US" dirty="0" smtClean="0"/>
              <a:t>To create a new branch</a:t>
            </a:r>
          </a:p>
          <a:p>
            <a:r>
              <a:rPr lang="en-US" dirty="0" smtClean="0"/>
              <a:t>Go to our new repository tutorial-</a:t>
            </a:r>
            <a:r>
              <a:rPr lang="en-US" dirty="0" err="1" smtClean="0"/>
              <a:t>groupx</a:t>
            </a:r>
            <a:endParaRPr lang="en-US" dirty="0" smtClean="0"/>
          </a:p>
          <a:p>
            <a:r>
              <a:rPr lang="en-US" dirty="0" smtClean="0"/>
              <a:t>Click the drop down at the top of the file list that says branch: master.</a:t>
            </a:r>
          </a:p>
          <a:p>
            <a:r>
              <a:rPr lang="en-US" dirty="0" smtClean="0"/>
              <a:t>Type a branch name, </a:t>
            </a:r>
            <a:r>
              <a:rPr lang="en-US" dirty="0" err="1" smtClean="0"/>
              <a:t>studentnames</a:t>
            </a:r>
            <a:r>
              <a:rPr lang="en-US" dirty="0" smtClean="0"/>
              <a:t>-edits, into the new branch text box.</a:t>
            </a:r>
          </a:p>
          <a:p>
            <a:r>
              <a:rPr lang="en-US" dirty="0" smtClean="0"/>
              <a:t>Select the blue Create branch box or hit “Enter” on your keyboard.</a:t>
            </a:r>
          </a:p>
          <a:p>
            <a:r>
              <a:rPr lang="en-US" b="1" dirty="0" err="1" smtClean="0"/>
              <a:t>Tasktodo</a:t>
            </a:r>
            <a:r>
              <a:rPr lang="en-US" dirty="0" smtClean="0"/>
              <a:t> :Each pair should create its own branch</a:t>
            </a:r>
            <a:endParaRPr lang="he-IL" dirty="0"/>
          </a:p>
        </p:txBody>
      </p:sp>
      <p:pic>
        <p:nvPicPr>
          <p:cNvPr id="5" name="Content Placeholder 4"/>
          <p:cNvPicPr>
            <a:picLocks noGrp="1" noChangeAspect="1"/>
          </p:cNvPicPr>
          <p:nvPr>
            <p:ph sz="half" idx="2"/>
          </p:nvPr>
        </p:nvPicPr>
        <p:blipFill>
          <a:blip r:embed="rId2"/>
          <a:stretch>
            <a:fillRect/>
          </a:stretch>
        </p:blipFill>
        <p:spPr>
          <a:xfrm>
            <a:off x="6481762" y="1981994"/>
            <a:ext cx="4562475" cy="4038600"/>
          </a:xfrm>
          <a:prstGeom prst="rect">
            <a:avLst/>
          </a:prstGeom>
        </p:spPr>
      </p:pic>
    </p:spTree>
    <p:extLst>
      <p:ext uri="{BB962C8B-B14F-4D97-AF65-F5344CB8AC3E}">
        <p14:creationId xmlns:p14="http://schemas.microsoft.com/office/powerpoint/2010/main" val="321660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and commit changes</a:t>
            </a:r>
            <a:endParaRPr lang="he-IL" dirty="0"/>
          </a:p>
        </p:txBody>
      </p:sp>
      <p:sp>
        <p:nvSpPr>
          <p:cNvPr id="3" name="Content Placeholder 2"/>
          <p:cNvSpPr>
            <a:spLocks noGrp="1"/>
          </p:cNvSpPr>
          <p:nvPr>
            <p:ph sz="half" idx="1"/>
          </p:nvPr>
        </p:nvSpPr>
        <p:spPr/>
        <p:txBody>
          <a:bodyPr>
            <a:normAutofit/>
          </a:bodyPr>
          <a:lstStyle/>
          <a:p>
            <a:r>
              <a:rPr lang="en-US" dirty="0" smtClean="0"/>
              <a:t>On GitHub, saved changes are called commits. Each commit has an associated commit message, which is a description explaining why a particular change was made. </a:t>
            </a:r>
          </a:p>
          <a:p>
            <a:r>
              <a:rPr lang="en-US" dirty="0" smtClean="0"/>
              <a:t>Commit messages capture the history of your changes, so other contributors can understand what you’ve done and why.</a:t>
            </a:r>
          </a:p>
          <a:p>
            <a:endParaRPr lang="he-IL" dirty="0"/>
          </a:p>
        </p:txBody>
      </p:sp>
      <p:pic>
        <p:nvPicPr>
          <p:cNvPr id="6" name="Content Placeholder 5"/>
          <p:cNvPicPr>
            <a:picLocks noGrp="1" noChangeAspect="1"/>
          </p:cNvPicPr>
          <p:nvPr>
            <p:ph sz="half" idx="2"/>
          </p:nvPr>
        </p:nvPicPr>
        <p:blipFill>
          <a:blip r:embed="rId2"/>
          <a:stretch>
            <a:fillRect/>
          </a:stretch>
        </p:blipFill>
        <p:spPr>
          <a:xfrm>
            <a:off x="6172200" y="2237828"/>
            <a:ext cx="5181600" cy="3526931"/>
          </a:xfrm>
          <a:prstGeom prst="rect">
            <a:avLst/>
          </a:prstGeom>
        </p:spPr>
      </p:pic>
    </p:spTree>
    <p:extLst>
      <p:ext uri="{BB962C8B-B14F-4D97-AF65-F5344CB8AC3E}">
        <p14:creationId xmlns:p14="http://schemas.microsoft.com/office/powerpoint/2010/main" val="379159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and commit changes</a:t>
            </a:r>
            <a:endParaRPr lang="he-IL" dirty="0"/>
          </a:p>
        </p:txBody>
      </p:sp>
      <p:sp>
        <p:nvSpPr>
          <p:cNvPr id="3" name="Content Placeholder 2"/>
          <p:cNvSpPr>
            <a:spLocks noGrp="1"/>
          </p:cNvSpPr>
          <p:nvPr>
            <p:ph sz="half" idx="1"/>
          </p:nvPr>
        </p:nvSpPr>
        <p:spPr/>
        <p:txBody>
          <a:bodyPr>
            <a:normAutofit lnSpcReduction="10000"/>
          </a:bodyPr>
          <a:lstStyle/>
          <a:p>
            <a:r>
              <a:rPr lang="en-US" dirty="0" smtClean="0"/>
              <a:t>Click the README.md file.</a:t>
            </a:r>
          </a:p>
          <a:p>
            <a:r>
              <a:rPr lang="en-US" dirty="0" smtClean="0"/>
              <a:t>Click the  pencil icon in the upper right corner of the file view to edit.</a:t>
            </a:r>
          </a:p>
          <a:p>
            <a:r>
              <a:rPr lang="en-US" dirty="0" smtClean="0"/>
              <a:t>In the editor, write your names and something about yourselves.</a:t>
            </a:r>
          </a:p>
          <a:p>
            <a:r>
              <a:rPr lang="en-US" dirty="0" smtClean="0"/>
              <a:t>Write a commit message that describes your changes.</a:t>
            </a:r>
          </a:p>
          <a:p>
            <a:r>
              <a:rPr lang="en-US" dirty="0" smtClean="0"/>
              <a:t>Click Commit changes button.</a:t>
            </a:r>
            <a:endParaRPr lang="he-IL" dirty="0"/>
          </a:p>
        </p:txBody>
      </p:sp>
      <p:pic>
        <p:nvPicPr>
          <p:cNvPr id="6" name="Content Placeholder 5"/>
          <p:cNvPicPr>
            <a:picLocks noGrp="1" noChangeAspect="1"/>
          </p:cNvPicPr>
          <p:nvPr>
            <p:ph sz="half" idx="2"/>
          </p:nvPr>
        </p:nvPicPr>
        <p:blipFill>
          <a:blip r:embed="rId2"/>
          <a:stretch>
            <a:fillRect/>
          </a:stretch>
        </p:blipFill>
        <p:spPr>
          <a:xfrm>
            <a:off x="6172200" y="2237828"/>
            <a:ext cx="5181600" cy="3526931"/>
          </a:xfrm>
          <a:prstGeom prst="rect">
            <a:avLst/>
          </a:prstGeom>
        </p:spPr>
      </p:pic>
    </p:spTree>
    <p:extLst>
      <p:ext uri="{BB962C8B-B14F-4D97-AF65-F5344CB8AC3E}">
        <p14:creationId xmlns:p14="http://schemas.microsoft.com/office/powerpoint/2010/main" val="231665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and commit changes</a:t>
            </a:r>
            <a:endParaRPr lang="he-IL" dirty="0"/>
          </a:p>
        </p:txBody>
      </p:sp>
      <p:sp>
        <p:nvSpPr>
          <p:cNvPr id="3" name="Content Placeholder 2"/>
          <p:cNvSpPr>
            <a:spLocks noGrp="1"/>
          </p:cNvSpPr>
          <p:nvPr>
            <p:ph sz="half" idx="1"/>
          </p:nvPr>
        </p:nvSpPr>
        <p:spPr/>
        <p:txBody>
          <a:bodyPr/>
          <a:lstStyle/>
          <a:p>
            <a:r>
              <a:rPr lang="en-US" dirty="0" smtClean="0"/>
              <a:t>Now each pair of students has a different branch, which is different from the master branch.</a:t>
            </a:r>
            <a:endParaRPr lang="he-IL" dirty="0"/>
          </a:p>
        </p:txBody>
      </p:sp>
      <p:pic>
        <p:nvPicPr>
          <p:cNvPr id="3074" name="Picture 2" descr="commit"/>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172200" y="2237828"/>
            <a:ext cx="5181600" cy="3526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45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624</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GitHub</vt:lpstr>
      <vt:lpstr>Getting started</vt:lpstr>
      <vt:lpstr>Repository</vt:lpstr>
      <vt:lpstr>Repository</vt:lpstr>
      <vt:lpstr>Branches</vt:lpstr>
      <vt:lpstr>Branches</vt:lpstr>
      <vt:lpstr>Make and commit changes</vt:lpstr>
      <vt:lpstr>Make and commit changes</vt:lpstr>
      <vt:lpstr>Make and commit changes</vt:lpstr>
      <vt:lpstr>Make and commit changes</vt:lpstr>
      <vt:lpstr>Make and commit changes</vt:lpstr>
      <vt:lpstr>Make and commit changes</vt:lpstr>
      <vt:lpstr>Make and commit changes</vt:lpstr>
      <vt:lpstr>Merge</vt:lpstr>
    </vt:vector>
  </TitlesOfParts>
  <Company>OBC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ענת דהן</dc:creator>
  <cp:lastModifiedBy>ענת דהן</cp:lastModifiedBy>
  <cp:revision>28</cp:revision>
  <dcterms:created xsi:type="dcterms:W3CDTF">2018-11-03T05:42:10Z</dcterms:created>
  <dcterms:modified xsi:type="dcterms:W3CDTF">2018-11-07T08:30:38Z</dcterms:modified>
</cp:coreProperties>
</file>