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4" r:id="rId8"/>
    <p:sldId id="267" r:id="rId9"/>
    <p:sldId id="268" r:id="rId10"/>
    <p:sldId id="270" r:id="rId11"/>
    <p:sldId id="271" r:id="rId12"/>
    <p:sldId id="260" r:id="rId13"/>
    <p:sldId id="266" r:id="rId14"/>
    <p:sldId id="263" r:id="rId15"/>
    <p:sldId id="26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C9F0-5592-4AE5-A611-181009464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3D563-45B7-4B91-9976-1CA596867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42A1-8983-4688-8D38-1ED73D86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BC67E-360B-4036-89CC-0EB03C86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2ED2D-2A17-407E-B9B6-5945A16D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4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DBC0-1894-4742-88CD-315081BF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DE581-090E-46B3-9220-290153816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6EB0-2CC5-416B-937D-0B3A40D7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35AC0-84B5-435B-9EDC-7EED30A5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7F3C7-3EC9-4B1D-B5B3-223C03FD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1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FBD79-AABC-4F2E-932A-0BC87435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A84C0-DFA1-41E8-B5E8-210DA587A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941A2-AB90-468B-A0E7-8C35F98C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8838D-2583-40A4-BFDA-58426975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43EB-D100-4F4A-9F17-8D9F2498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69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F74B-B1DC-44C7-822F-95A2FDDC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3B7A2-2319-4BA8-9405-810742BE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74FA-5C0E-4290-952A-BA8FB4C5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0786F-9655-4867-8C05-A83E7BC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A860-A7C5-402F-8E75-0DBBC627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1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3A6C-2763-4D8F-BD6D-064D518C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8247B-762F-4247-BE77-715B8C4F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0C42-D821-4F68-9038-72F5F366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CD992-8C42-48C3-92EF-0980B642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94E13-BB5E-4F61-AF10-2E0F0DBC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09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10CA-C317-40C4-A0D6-67BF622D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8F83-BB0D-42DA-9798-DCB303A3A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3FDC8-A74D-4EE6-910C-EB9440723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100DC-6F7B-4003-B921-3379EC01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8FC5A-24C9-4B22-973F-F26E0194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744C7-C9A2-49AA-831E-F8191C6B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23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DA6F-CE4F-4CB0-ACF9-91EC4CD5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CF06F-57FD-4804-B67C-4722A2F52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4E509-1256-4F97-B177-BF420F473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9D90F-180C-4FF5-9A47-8E7586FF9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DE76E-2063-4FF5-8492-0987BA42B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2EA96-BADF-4961-ABB2-478DEFD0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1FCD5-1F09-4881-8CEB-170C8F76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3D3D5-B2EC-4584-A513-9B92374F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60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CE48-80F2-49CC-AD1D-A395666F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3CDC7-B326-4073-B7C1-6E108CC2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5D8BA-A81C-4D73-9E54-3B58B107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3B03F-460E-4631-9A89-2DAB35CF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20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6C52A-F862-4987-8886-E077CA48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94591-C456-484F-9161-06B59831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D7CDC-75E4-4599-8C0F-21F40770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80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E458-0B31-4B7F-B36F-535F585C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0567-7045-41FC-9A01-DF53F6BD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26DD6-8F39-468C-938D-4493B2F1F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58842-B6E8-4ABD-8D53-E7E8F74E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60625-9939-4D7E-B8CA-BC66BC18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1D26A-2F21-4FF6-A970-72B12D57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75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1E39-B958-420A-90D6-36AFBB89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B7DEB-5A8D-4460-AA5C-649AEE7BB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2BA87-36D1-40EF-82DB-A22B60617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A1019-0D99-404D-9B23-B0C48FAE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BBB5A-1610-4565-B663-B58CE1EF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C423-F465-4CBF-82D9-69400317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51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D18F4-7378-4E0F-AAE8-2E209852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20F7B-367A-4282-B15C-F457BC7B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D53D-A3B4-47B3-8BAC-DDFBB892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57D38-51A7-4EB3-93C8-A3F33484E26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0AD74-40DE-4801-8493-45AAD0ADA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1FCA1-7F78-49E1-917E-A9BB3897A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51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92AE-E71C-422F-947B-61EE9DE84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0292"/>
            <a:ext cx="9144000" cy="933817"/>
          </a:xfrm>
        </p:spPr>
        <p:txBody>
          <a:bodyPr/>
          <a:lstStyle/>
          <a:p>
            <a:r>
              <a:rPr lang="hu-HU" dirty="0"/>
              <a:t>Election prediction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9731D-6831-4ED5-B29C-65D2EFDC1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14109"/>
            <a:ext cx="9144000" cy="662231"/>
          </a:xfrm>
        </p:spPr>
        <p:txBody>
          <a:bodyPr>
            <a:normAutofit/>
          </a:bodyPr>
          <a:lstStyle/>
          <a:p>
            <a:r>
              <a:rPr lang="hu-HU" sz="2000" dirty="0"/>
              <a:t>Predicting and analyzing the results of the 2018 Hungarian general elections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C425A-F7D8-48E2-B241-A939693C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2097702"/>
            <a:ext cx="89630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1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B0241C-11C6-4774-A659-E2C1F576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16" y="1198898"/>
            <a:ext cx="10433368" cy="446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3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B49210-855D-425F-A751-C510054E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67" y="1130214"/>
            <a:ext cx="11144865" cy="459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4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0F4E-77B5-4E66-9095-E79BEA6E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Detailed tactical voting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3C0C-2D6A-417F-9A1C-7DA60286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2138" cy="4479925"/>
          </a:xfrm>
        </p:spPr>
        <p:txBody>
          <a:bodyPr>
            <a:normAutofit/>
          </a:bodyPr>
          <a:lstStyle/>
          <a:p>
            <a:r>
              <a:rPr lang="hu-HU" dirty="0"/>
              <a:t>Voters of smaller parties voted tactically in most cases (with the exception of Együtt voters </a:t>
            </a:r>
            <a:r>
              <a:rPr lang="en-GB" dirty="0"/>
              <a:t>– </a:t>
            </a:r>
            <a:r>
              <a:rPr lang="hu-HU" dirty="0"/>
              <a:t>or Jobbik voters supported Együtt rather than the likely </a:t>
            </a:r>
            <a:r>
              <a:rPr lang="en-GB" dirty="0"/>
              <a:t>MSZP/DK </a:t>
            </a:r>
            <a:r>
              <a:rPr lang="hu-HU" dirty="0"/>
              <a:t>winner)</a:t>
            </a:r>
          </a:p>
          <a:p>
            <a:r>
              <a:rPr lang="hu-HU" dirty="0"/>
              <a:t>The strongest opposition candidate was indeed the strongest in 90% of the cases (</a:t>
            </a:r>
            <a:r>
              <a:rPr lang="en-GB" dirty="0"/>
              <a:t>in </a:t>
            </a:r>
            <a:r>
              <a:rPr lang="hu-HU" dirty="0"/>
              <a:t>94 out of 106</a:t>
            </a:r>
            <a:r>
              <a:rPr lang="en-GB" dirty="0"/>
              <a:t> OEVK</a:t>
            </a:r>
            <a:r>
              <a:rPr lang="hu-HU" dirty="0"/>
              <a:t>)</a:t>
            </a:r>
          </a:p>
          <a:p>
            <a:r>
              <a:rPr lang="hu-HU" dirty="0"/>
              <a:t>More than 500,000 people voted tactically (which resulted in a net vote gain of 497,000 votes)</a:t>
            </a:r>
          </a:p>
          <a:p>
            <a:r>
              <a:rPr lang="hu-HU" dirty="0"/>
              <a:t>Tactical voting was strongest in Budapest</a:t>
            </a:r>
            <a:r>
              <a:rPr lang="en-GB" dirty="0"/>
              <a:t>, in major cities</a:t>
            </a:r>
            <a:r>
              <a:rPr lang="hu-HU" dirty="0"/>
              <a:t> and in some districts that could have been taken by Jobbik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14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CEAD0E-C2ED-43D2-B602-E37609DA7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5" y="1085527"/>
            <a:ext cx="5067299" cy="4686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A91EA-503C-4D9D-BAE8-BBA870EE7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65" y="1127611"/>
            <a:ext cx="6252353" cy="476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9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EA1E-A3FF-4080-BBC4-E948E702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Deviation from predictions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0D8A-B4CF-4BD4-9ECE-2FA4CE52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vote share of Fidesz was underpredicted while Jobbik was overpredicted</a:t>
            </a:r>
          </a:p>
          <a:p>
            <a:r>
              <a:rPr lang="hu-HU" dirty="0"/>
              <a:t>Left-wing opposition parties performed slightly worse than expected</a:t>
            </a:r>
          </a:p>
          <a:p>
            <a:r>
              <a:rPr lang="hu-HU" dirty="0"/>
              <a:t>Most common deviation was in Jobbik’s target districts where Fidesz gained voters from Jobbik (thus securing key rural seats)</a:t>
            </a:r>
          </a:p>
          <a:p>
            <a:endParaRPr lang="hu-H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74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6C544E-6FF5-4D93-A30E-1BA7D30BE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137"/>
            <a:ext cx="6000749" cy="618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53F43F-F71D-492D-B433-0AE3D9B52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49" y="304798"/>
            <a:ext cx="6191251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4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BE26-2C52-4A00-BF1F-B1D4BC8B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New prediction model (2014 vs 2018)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C900-F84B-4C6B-992F-38401588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TBD using T-star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72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74AF-E353-4418-93DC-EF1DC38F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Research goals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A999-A34A-4556-9649-621FD9095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7669" cy="4351338"/>
          </a:xfrm>
        </p:spPr>
        <p:txBody>
          <a:bodyPr/>
          <a:lstStyle/>
          <a:p>
            <a:r>
              <a:rPr lang="en-GB" dirty="0"/>
              <a:t>Predict who the strongest opposition candidate is in each voting district (OEVK)</a:t>
            </a:r>
          </a:p>
          <a:p>
            <a:r>
              <a:rPr lang="en-GB" dirty="0"/>
              <a:t>Explain why tactical voting matters in the election system</a:t>
            </a:r>
          </a:p>
          <a:p>
            <a:r>
              <a:rPr lang="en-GB" dirty="0" err="1"/>
              <a:t>Analyze</a:t>
            </a:r>
            <a:r>
              <a:rPr lang="en-GB" dirty="0"/>
              <a:t> the results of the election and explain the deviations in the predicted vote shares of major parties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AF2E2-326F-44DA-9D4F-7BD6175C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49" y="885825"/>
            <a:ext cx="47156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1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317A-A520-425C-ADE0-AF6BE243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Election system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28481-AE9F-430B-A2B6-C6AA6A307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new election system has been introduced in 2012 with more seats allocated as single seat constituencies (106 seats, 53% of all seats).</a:t>
            </a:r>
          </a:p>
          <a:p>
            <a:r>
              <a:rPr lang="en-GB" dirty="0"/>
              <a:t>Voting districts have become similar in size, but demographically </a:t>
            </a:r>
            <a:r>
              <a:rPr lang="en-GB" dirty="0" err="1"/>
              <a:t>favored</a:t>
            </a:r>
            <a:r>
              <a:rPr lang="en-GB" dirty="0"/>
              <a:t> the governing party (gerrymandering)</a:t>
            </a:r>
          </a:p>
          <a:p>
            <a:r>
              <a:rPr lang="en-GB" dirty="0"/>
              <a:t>“Winner bonus” is given to candidates who win a given seat (the vote difference between the </a:t>
            </a:r>
            <a:r>
              <a:rPr lang="hu-HU" dirty="0"/>
              <a:t>1st</a:t>
            </a:r>
            <a:r>
              <a:rPr lang="en-GB" dirty="0"/>
              <a:t> place and </a:t>
            </a:r>
            <a:r>
              <a:rPr lang="hu-HU" dirty="0"/>
              <a:t>2nd</a:t>
            </a:r>
            <a:r>
              <a:rPr lang="en-GB" dirty="0"/>
              <a:t> place candidate is added to the party list of the </a:t>
            </a:r>
            <a:r>
              <a:rPr lang="hu-HU" dirty="0"/>
              <a:t>winning party</a:t>
            </a:r>
            <a:r>
              <a:rPr lang="en-GB" dirty="0"/>
              <a:t>)</a:t>
            </a:r>
          </a:p>
          <a:p>
            <a:r>
              <a:rPr lang="en-GB" dirty="0"/>
              <a:t>There is only one round of voting making tactical voting essential for opposition parties to contest single seats</a:t>
            </a:r>
          </a:p>
        </p:txBody>
      </p:sp>
    </p:spTree>
    <p:extLst>
      <p:ext uri="{BB962C8B-B14F-4D97-AF65-F5344CB8AC3E}">
        <p14:creationId xmlns:p14="http://schemas.microsoft.com/office/powerpoint/2010/main" val="276289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3091-2A55-49B0-A656-AEE4FAC2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Tactical voting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624A-797A-4349-AA61-0F18E269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Several tactical voting initiatives have been launched in March 2018 such as rendszervaltas2018.hu, v18.hu, taktikaiszavazas.hu and kireszavazzunk.hu</a:t>
            </a:r>
          </a:p>
          <a:p>
            <a:r>
              <a:rPr lang="en-GB" dirty="0"/>
              <a:t>Each site promoted the list of most likely strongest candidates (with kireszavazzunk.hu and taktikaiszavazas.hu posting predicted vote shares and analysis in each OEVK)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98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3829-1765-4D2E-AD03-D94D2C0E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Pre-election predictions </a:t>
            </a:r>
            <a:r>
              <a:rPr lang="en-GB" sz="3200" dirty="0"/>
              <a:t>– uniform national swing (UNS)</a:t>
            </a:r>
            <a:r>
              <a:rPr lang="hu-HU" sz="3200" dirty="0"/>
              <a:t> model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26A1-696A-45F0-885E-D38991FBC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UNS b</a:t>
            </a:r>
            <a:r>
              <a:rPr lang="hu-HU" dirty="0"/>
              <a:t>aseline was the 2014 results in each voting district</a:t>
            </a:r>
          </a:p>
          <a:p>
            <a:r>
              <a:rPr lang="hu-HU" dirty="0"/>
              <a:t>20 OEVK polls done by the Közös Ország Mozgalom (Common Country Movement) was used to predict national levels of support</a:t>
            </a:r>
          </a:p>
          <a:p>
            <a:r>
              <a:rPr lang="hu-HU" dirty="0"/>
              <a:t>Expected vote shares have been adjusted based on previous polling errors</a:t>
            </a:r>
          </a:p>
          <a:p>
            <a:r>
              <a:rPr lang="hu-HU" dirty="0"/>
              <a:t>Vote shares of smaller parties (MKKP, Együtt, Momentum) have been derived from the 2014 vote share of LMP (most small parties targeted the same voter group as LMP)</a:t>
            </a:r>
          </a:p>
          <a:p>
            <a:r>
              <a:rPr lang="hu-HU" dirty="0"/>
              <a:t>OEVK results were adjusted based on the expected tactical voting numbers in each district (clear two-way race and </a:t>
            </a:r>
            <a:r>
              <a:rPr lang="en-GB" dirty="0"/>
              <a:t>close contests </a:t>
            </a:r>
            <a:r>
              <a:rPr lang="hu-HU" dirty="0"/>
              <a:t>would </a:t>
            </a:r>
            <a:r>
              <a:rPr lang="en-GB" dirty="0"/>
              <a:t>increase the likelihood of tactical voting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486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6BF7-4C0D-46D5-8546-9631EDFF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Election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3E56-0674-4B5F-A4EB-0ABA74516E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/>
              <a:t>Party list vote shares and deviation compared to final predictions</a:t>
            </a:r>
          </a:p>
          <a:p>
            <a:r>
              <a:rPr lang="en-GB" dirty="0" err="1"/>
              <a:t>Fidesz</a:t>
            </a:r>
            <a:r>
              <a:rPr lang="en-GB" dirty="0"/>
              <a:t>: 4</a:t>
            </a:r>
            <a:r>
              <a:rPr lang="hu-HU" dirty="0"/>
              <a:t>7.5</a:t>
            </a:r>
            <a:r>
              <a:rPr lang="en-GB" dirty="0"/>
              <a:t>% (</a:t>
            </a:r>
            <a:r>
              <a:rPr lang="hu-HU" dirty="0"/>
              <a:t>+6.5</a:t>
            </a:r>
            <a:r>
              <a:rPr lang="en-GB" dirty="0"/>
              <a:t>%)</a:t>
            </a:r>
          </a:p>
          <a:p>
            <a:r>
              <a:rPr lang="en-GB" dirty="0" err="1"/>
              <a:t>Jobbik</a:t>
            </a:r>
            <a:r>
              <a:rPr lang="en-GB" dirty="0"/>
              <a:t>: </a:t>
            </a:r>
            <a:r>
              <a:rPr lang="hu-HU" dirty="0"/>
              <a:t>20</a:t>
            </a:r>
            <a:r>
              <a:rPr lang="en-GB" dirty="0"/>
              <a:t>% (</a:t>
            </a:r>
            <a:r>
              <a:rPr lang="hu-HU" dirty="0"/>
              <a:t>-4</a:t>
            </a:r>
            <a:r>
              <a:rPr lang="en-GB" dirty="0"/>
              <a:t>%)</a:t>
            </a:r>
          </a:p>
          <a:p>
            <a:r>
              <a:rPr lang="en-GB" dirty="0"/>
              <a:t>MSZP-P: 12.5% (</a:t>
            </a:r>
            <a:r>
              <a:rPr lang="hu-HU" dirty="0"/>
              <a:t>-1</a:t>
            </a:r>
            <a:r>
              <a:rPr lang="en-GB" dirty="0"/>
              <a:t>%)</a:t>
            </a:r>
          </a:p>
          <a:p>
            <a:r>
              <a:rPr lang="en-GB" dirty="0"/>
              <a:t>LMP: </a:t>
            </a:r>
            <a:r>
              <a:rPr lang="hu-HU" dirty="0"/>
              <a:t>7.5</a:t>
            </a:r>
            <a:r>
              <a:rPr lang="en-GB" dirty="0"/>
              <a:t>% (</a:t>
            </a:r>
            <a:r>
              <a:rPr lang="hu-HU" dirty="0"/>
              <a:t>-0.5</a:t>
            </a:r>
            <a:r>
              <a:rPr lang="en-GB" dirty="0"/>
              <a:t>%)</a:t>
            </a:r>
          </a:p>
          <a:p>
            <a:r>
              <a:rPr lang="en-GB" dirty="0"/>
              <a:t>DK: </a:t>
            </a:r>
            <a:r>
              <a:rPr lang="hu-HU" dirty="0"/>
              <a:t>5</a:t>
            </a:r>
            <a:r>
              <a:rPr lang="en-GB" dirty="0"/>
              <a:t>.5% (</a:t>
            </a:r>
            <a:r>
              <a:rPr lang="hu-HU" dirty="0"/>
              <a:t>-</a:t>
            </a:r>
            <a:r>
              <a:rPr lang="en-GB" dirty="0"/>
              <a:t>2%)</a:t>
            </a:r>
          </a:p>
          <a:p>
            <a:r>
              <a:rPr lang="en-GB" dirty="0"/>
              <a:t>Momentum: 3% (0%)</a:t>
            </a:r>
          </a:p>
          <a:p>
            <a:r>
              <a:rPr lang="en-GB" dirty="0" err="1"/>
              <a:t>Együtt</a:t>
            </a:r>
            <a:r>
              <a:rPr lang="en-GB" dirty="0"/>
              <a:t>: </a:t>
            </a:r>
            <a:r>
              <a:rPr lang="hu-HU" dirty="0"/>
              <a:t>0.7</a:t>
            </a:r>
            <a:r>
              <a:rPr lang="en-GB" dirty="0"/>
              <a:t>% (</a:t>
            </a:r>
            <a:r>
              <a:rPr lang="hu-HU" dirty="0"/>
              <a:t>-</a:t>
            </a:r>
            <a:r>
              <a:rPr lang="en-GB" dirty="0"/>
              <a:t>1</a:t>
            </a:r>
            <a:r>
              <a:rPr lang="hu-HU" dirty="0"/>
              <a:t>.3</a:t>
            </a:r>
            <a:r>
              <a:rPr lang="en-GB" dirty="0"/>
              <a:t>%)</a:t>
            </a:r>
          </a:p>
          <a:p>
            <a:r>
              <a:rPr lang="en-GB" dirty="0"/>
              <a:t>MKKP: </a:t>
            </a:r>
            <a:r>
              <a:rPr lang="hu-HU" dirty="0"/>
              <a:t>1.8</a:t>
            </a:r>
            <a:r>
              <a:rPr lang="en-GB" dirty="0"/>
              <a:t>% (</a:t>
            </a:r>
            <a:r>
              <a:rPr lang="hu-HU" dirty="0"/>
              <a:t>+0.8%</a:t>
            </a:r>
            <a:r>
              <a:rPr lang="en-GB" dirty="0"/>
              <a:t>)</a:t>
            </a:r>
            <a:endParaRPr lang="hu-HU" dirty="0"/>
          </a:p>
          <a:p>
            <a:r>
              <a:rPr lang="hu-HU" dirty="0"/>
              <a:t>Other: 1.5%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BB309-4FAE-4145-A4C9-2940D3D30D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/>
              <a:t>Seat predictions and differences</a:t>
            </a:r>
          </a:p>
          <a:p>
            <a:pPr marL="0" indent="0">
              <a:buNone/>
            </a:pPr>
            <a:r>
              <a:rPr lang="hu-HU" dirty="0"/>
              <a:t>Fidesz: 133 (+30)</a:t>
            </a:r>
          </a:p>
          <a:p>
            <a:pPr marL="0" indent="0">
              <a:buNone/>
            </a:pPr>
            <a:r>
              <a:rPr lang="hu-HU" dirty="0"/>
              <a:t>Jobbik: 42 (-16)</a:t>
            </a:r>
          </a:p>
          <a:p>
            <a:pPr marL="0" indent="0">
              <a:buNone/>
            </a:pPr>
            <a:r>
              <a:rPr lang="hu-HU" dirty="0"/>
              <a:t>MSZP-P: 27 (-7)</a:t>
            </a:r>
          </a:p>
          <a:p>
            <a:pPr marL="0" indent="0">
              <a:buNone/>
            </a:pPr>
            <a:r>
              <a:rPr lang="hu-HU" dirty="0"/>
              <a:t>LMP: 8 (0)</a:t>
            </a:r>
          </a:p>
          <a:p>
            <a:pPr marL="0" indent="0">
              <a:buNone/>
            </a:pPr>
            <a:r>
              <a:rPr lang="hu-HU" dirty="0"/>
              <a:t>DK: 15 (-6)</a:t>
            </a:r>
          </a:p>
          <a:p>
            <a:pPr marL="0" indent="0">
              <a:buNone/>
            </a:pPr>
            <a:r>
              <a:rPr lang="hu-HU" dirty="0"/>
              <a:t>Együtt: 2 (-1)</a:t>
            </a:r>
          </a:p>
          <a:p>
            <a:pPr marL="0" indent="0">
              <a:buNone/>
            </a:pPr>
            <a:r>
              <a:rPr lang="hu-HU" dirty="0"/>
              <a:t>Others: 2 (0)</a:t>
            </a:r>
          </a:p>
        </p:txBody>
      </p:sp>
    </p:spTree>
    <p:extLst>
      <p:ext uri="{BB962C8B-B14F-4D97-AF65-F5344CB8AC3E}">
        <p14:creationId xmlns:p14="http://schemas.microsoft.com/office/powerpoint/2010/main" val="419331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9132-89E8-4360-9958-58C31824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Party strength by different segmentations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5022-36C0-48EB-8B1F-0F02CB65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Fidesz has performed much better in rural areas and performed worse (but still getting high support) in most cities</a:t>
            </a:r>
          </a:p>
          <a:p>
            <a:r>
              <a:rPr lang="hu-HU" dirty="0"/>
              <a:t>Jobbik lost its voters to Fidesz in key districts (Fidesz took 15 more seats from Jobbik than expected)</a:t>
            </a:r>
          </a:p>
          <a:p>
            <a:r>
              <a:rPr lang="hu-HU" dirty="0"/>
              <a:t>Left-wing parties could not win all seats in Budapest, only 12 of 18</a:t>
            </a:r>
          </a:p>
          <a:p>
            <a:r>
              <a:rPr lang="hu-HU" dirty="0"/>
              <a:t>OEVK profile (0 to 6 scale based on constituency type where 0 = Budapest</a:t>
            </a:r>
            <a:r>
              <a:rPr lang="en-GB" dirty="0"/>
              <a:t> districts</a:t>
            </a:r>
            <a:r>
              <a:rPr lang="hu-HU" dirty="0"/>
              <a:t>, 6 = almost exclusively small villages</a:t>
            </a:r>
            <a:r>
              <a:rPr lang="en-GB" dirty="0"/>
              <a:t> in a given district</a:t>
            </a:r>
            <a:r>
              <a:rPr lang="hu-HU" dirty="0"/>
              <a:t>) has shown strong correlation with all parties’ vote shares (left-wing parties performing well in single city and Budapest district OEVKs while Fidesz and Jobbik performing well in rural or mixed OEVKs)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50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1BB7DE6F-821E-4250-8FA3-C7F0051AD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4" y="170664"/>
            <a:ext cx="10865209" cy="651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8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A4C7993-0F16-43D3-872E-BEEF7FE3A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493"/>
            <a:ext cx="10799086" cy="64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3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735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Election prediction</vt:lpstr>
      <vt:lpstr>Research goals</vt:lpstr>
      <vt:lpstr>Election system overview</vt:lpstr>
      <vt:lpstr>Tactical voting overview</vt:lpstr>
      <vt:lpstr>Pre-election predictions – uniform national swing (UNS) model</vt:lpstr>
      <vt:lpstr>Election results</vt:lpstr>
      <vt:lpstr>Party strength by different segmentations</vt:lpstr>
      <vt:lpstr>PowerPoint Presentation</vt:lpstr>
      <vt:lpstr>PowerPoint Presentation</vt:lpstr>
      <vt:lpstr>PowerPoint Presentation</vt:lpstr>
      <vt:lpstr>PowerPoint Presentation</vt:lpstr>
      <vt:lpstr>Detailed tactical voting analysis</vt:lpstr>
      <vt:lpstr>PowerPoint Presentation</vt:lpstr>
      <vt:lpstr>Deviation from predictions</vt:lpstr>
      <vt:lpstr>PowerPoint Presentation</vt:lpstr>
      <vt:lpstr>New prediction model (2014 vs 2018)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 prediction</dc:title>
  <dc:creator>Adam Sanyo</dc:creator>
  <cp:lastModifiedBy>Adam Sanyo</cp:lastModifiedBy>
  <cp:revision>23</cp:revision>
  <dcterms:created xsi:type="dcterms:W3CDTF">2018-06-19T05:29:48Z</dcterms:created>
  <dcterms:modified xsi:type="dcterms:W3CDTF">2018-07-15T23:01:04Z</dcterms:modified>
</cp:coreProperties>
</file>