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8"/>
  </p:notesMasterIdLst>
  <p:handoutMasterIdLst>
    <p:handoutMasterId r:id="rId39"/>
  </p:handoutMasterIdLst>
  <p:sldIdLst>
    <p:sldId id="669" r:id="rId6"/>
    <p:sldId id="691" r:id="rId7"/>
    <p:sldId id="693" r:id="rId8"/>
    <p:sldId id="694" r:id="rId9"/>
    <p:sldId id="695" r:id="rId10"/>
    <p:sldId id="567" r:id="rId11"/>
    <p:sldId id="677" r:id="rId12"/>
    <p:sldId id="696" r:id="rId13"/>
    <p:sldId id="712" r:id="rId14"/>
    <p:sldId id="710" r:id="rId15"/>
    <p:sldId id="711" r:id="rId16"/>
    <p:sldId id="709" r:id="rId17"/>
    <p:sldId id="689" r:id="rId18"/>
    <p:sldId id="690" r:id="rId19"/>
    <p:sldId id="636" r:id="rId20"/>
    <p:sldId id="540" r:id="rId21"/>
    <p:sldId id="674" r:id="rId22"/>
    <p:sldId id="631" r:id="rId23"/>
    <p:sldId id="714" r:id="rId24"/>
    <p:sldId id="644" r:id="rId25"/>
    <p:sldId id="649" r:id="rId26"/>
    <p:sldId id="650" r:id="rId27"/>
    <p:sldId id="671" r:id="rId28"/>
    <p:sldId id="672" r:id="rId29"/>
    <p:sldId id="713" r:id="rId30"/>
    <p:sldId id="654" r:id="rId31"/>
    <p:sldId id="716" r:id="rId32"/>
    <p:sldId id="656" r:id="rId33"/>
    <p:sldId id="657" r:id="rId34"/>
    <p:sldId id="715" r:id="rId35"/>
    <p:sldId id="660" r:id="rId36"/>
    <p:sldId id="66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1167" userDrawn="1">
          <p15:clr>
            <a:srgbClr val="A4A3A4"/>
          </p15:clr>
        </p15:guide>
        <p15:guide id="19" pos="3949" userDrawn="1">
          <p15:clr>
            <a:srgbClr val="A4A3A4"/>
          </p15:clr>
        </p15:guide>
        <p15:guide id="20" pos="344" userDrawn="1">
          <p15:clr>
            <a:srgbClr val="A4A3A4"/>
          </p15:clr>
        </p15:guide>
        <p15:guide id="21" pos="72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2FBDD5"/>
    <a:srgbClr val="88DAE7"/>
    <a:srgbClr val="E7E7E8"/>
    <a:srgbClr val="4D4D4D"/>
    <a:srgbClr val="4F5683"/>
    <a:srgbClr val="242C65"/>
    <a:srgbClr val="CDD0D1"/>
    <a:srgbClr val="C9CCD7"/>
    <a:srgbClr val="D7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1569" autoAdjust="0"/>
  </p:normalViewPr>
  <p:slideViewPr>
    <p:cSldViewPr snapToGrid="0">
      <p:cViewPr varScale="1">
        <p:scale>
          <a:sx n="135" d="100"/>
          <a:sy n="135" d="100"/>
        </p:scale>
        <p:origin x="945" y="5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1167"/>
        <p:guide pos="3949"/>
        <p:guide pos="344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2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8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48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1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42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08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39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1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03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6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WHAT MAKES UNSTRUCTURED HARD?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2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3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3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2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53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50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8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0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5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36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20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3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3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2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3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2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ipsum dolor sit amet, minum consec tetur adipiscing elit.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Mauris sit amet enim eget odio lorem venenatis egestas. Donec vitae molestie enim.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Aenean id mauris adipiscing accumsan, iaculis urna sit amet, facilisis velit.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34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22111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DIFFERENT SHAPES OF</a:t>
            </a:r>
            <a:r>
              <a:rPr lang="hu-HU" sz="800" b="0" i="0" kern="0" spc="20" baseline="0" dirty="0">
                <a:solidFill>
                  <a:schemeClr val="accent1"/>
                </a:solidFill>
                <a:latin typeface="Trebuchet MS"/>
                <a:cs typeface="Trebuchet MS"/>
              </a:rPr>
              <a:t> DATA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311399" y="6589746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3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097336" y="5648108"/>
            <a:ext cx="6400800" cy="381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OCTOBER 2020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9570" y="5658559"/>
            <a:ext cx="2113143" cy="360099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Laszlo Sallo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29205" y="2853054"/>
            <a:ext cx="8194675" cy="1421928"/>
          </a:xfrm>
        </p:spPr>
        <p:txBody>
          <a:bodyPr/>
          <a:lstStyle/>
          <a:p>
            <a:r>
              <a:rPr lang="en-US" sz="3600" dirty="0"/>
              <a:t>DATA ENGINEERING 2 </a:t>
            </a:r>
          </a:p>
          <a:p>
            <a:endParaRPr lang="en-US" sz="3600" dirty="0"/>
          </a:p>
          <a:p>
            <a:r>
              <a:rPr lang="en-US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CHAPTER 2</a:t>
            </a:r>
          </a:p>
        </p:txBody>
      </p:sp>
      <p:pic>
        <p:nvPicPr>
          <p:cNvPr id="1026" name="Picture 2" descr="https://www.ceu.edu/sites/default/files/media/user-5/ceulogo_0_1.jpg"/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5" b="17355"/>
          <a:stretch>
            <a:fillRect/>
          </a:stretch>
        </p:blipFill>
        <p:spPr bwMode="auto">
          <a:xfrm>
            <a:off x="391732" y="590910"/>
            <a:ext cx="3337873" cy="108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67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SCHEMALESS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OR SCHEMA FREE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988" y="1487221"/>
            <a:ext cx="827660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SMART DATABASE CAN FIGURE OUT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DATATYPE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STRUCTURE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32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6" name="Picture 2" descr="Képtalálat a következőre: „dexter's laboratory thinking”">
            <a:extLst>
              <a:ext uri="{FF2B5EF4-FFF2-40B4-BE49-F238E27FC236}">
                <a16:creationId xmlns:a16="http://schemas.microsoft.com/office/drawing/2014/main" id="{E305D640-41BF-497D-91BA-01EEAC0B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36" y="1327518"/>
            <a:ext cx="2986593" cy="33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3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ALGORITHMS DEEP IN THE DATABASE</a:t>
            </a:r>
          </a:p>
        </p:txBody>
      </p:sp>
      <p:pic>
        <p:nvPicPr>
          <p:cNvPr id="5122" name="Picture 2" descr="Képtalálat a következőre: „chernobyl miner”">
            <a:extLst>
              <a:ext uri="{FF2B5EF4-FFF2-40B4-BE49-F238E27FC236}">
                <a16:creationId xmlns:a16="http://schemas.microsoft.com/office/drawing/2014/main" id="{CF174DE8-4E21-4008-B24F-1A2B2F2E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44" y="1957074"/>
            <a:ext cx="5619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528553-B768-4455-9474-C600091AAEB6}"/>
              </a:ext>
            </a:extLst>
          </p:cNvPr>
          <p:cNvSpPr/>
          <p:nvPr/>
        </p:nvSpPr>
        <p:spPr>
          <a:xfrm>
            <a:off x="6292368" y="4734295"/>
            <a:ext cx="422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NEED TO MINE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24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MADE FOR CLOUD</a:t>
            </a:r>
          </a:p>
        </p:txBody>
      </p:sp>
      <p:pic>
        <p:nvPicPr>
          <p:cNvPr id="3" name="Picture 2" descr="Képtalálat a következőre: „cloud”">
            <a:extLst>
              <a:ext uri="{FF2B5EF4-FFF2-40B4-BE49-F238E27FC236}">
                <a16:creationId xmlns:a16="http://schemas.microsoft.com/office/drawing/2014/main" id="{41D82F51-3E8F-4B09-909C-494B38A2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98" y="2031357"/>
            <a:ext cx="5242400" cy="34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Képtalálat a következőre: „heart”">
            <a:extLst>
              <a:ext uri="{FF2B5EF4-FFF2-40B4-BE49-F238E27FC236}">
                <a16:creationId xmlns:a16="http://schemas.microsoft.com/office/drawing/2014/main" id="{A7A8AC95-5864-404D-B703-5ED9D152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18" y="2896374"/>
            <a:ext cx="2049878" cy="223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1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NOSQL VARIETY</a:t>
            </a:r>
          </a:p>
        </p:txBody>
      </p:sp>
      <p:sp>
        <p:nvSpPr>
          <p:cNvPr id="2" name="Rectangle 1"/>
          <p:cNvSpPr/>
          <p:nvPr/>
        </p:nvSpPr>
        <p:spPr>
          <a:xfrm>
            <a:off x="557014" y="2031388"/>
            <a:ext cx="3057247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</a:t>
            </a:r>
            <a:r>
              <a:rPr lang="en-US" sz="72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 </a:t>
            </a:r>
          </a:p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NOSQL </a:t>
            </a:r>
          </a:p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SOLUTIONS</a:t>
            </a:r>
          </a:p>
          <a:p>
            <a:pPr algn="ctr"/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3200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D9460-C056-487A-95D9-7D185CC96AF2}"/>
              </a:ext>
            </a:extLst>
          </p:cNvPr>
          <p:cNvSpPr/>
          <p:nvPr/>
        </p:nvSpPr>
        <p:spPr>
          <a:xfrm>
            <a:off x="6655140" y="2099457"/>
            <a:ext cx="401904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 BASED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DB WITH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AGGREGATION FUNCTIONS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SQL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SCHEMA FREE JSON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DOCUMENT STORE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TRANSACTION HANDLING 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GRAPH DATABASE WITH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GQL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 VISUALIZATION 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2AB53B-C131-416E-AA5B-5315630E4481}"/>
              </a:ext>
            </a:extLst>
          </p:cNvPr>
          <p:cNvSpPr/>
          <p:nvPr/>
        </p:nvSpPr>
        <p:spPr>
          <a:xfrm>
            <a:off x="6178594" y="2203957"/>
            <a:ext cx="329556" cy="31563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669956-385E-4ECC-90E0-1B5C0398EC45}"/>
              </a:ext>
            </a:extLst>
          </p:cNvPr>
          <p:cNvSpPr/>
          <p:nvPr/>
        </p:nvSpPr>
        <p:spPr>
          <a:xfrm>
            <a:off x="6178594" y="3776931"/>
            <a:ext cx="329556" cy="31563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AEE90B-317E-4FB4-9275-D8A0F999EA88}"/>
              </a:ext>
            </a:extLst>
          </p:cNvPr>
          <p:cNvSpPr/>
          <p:nvPr/>
        </p:nvSpPr>
        <p:spPr>
          <a:xfrm>
            <a:off x="6178594" y="4736737"/>
            <a:ext cx="329556" cy="31563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86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NOSQL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53730" y="932688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KEY-VALUE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DBMS 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DOCUMENT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GRAPH DBMS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136838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DB-ENGINES.COM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587" y="1380464"/>
            <a:ext cx="6879768" cy="4585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YOUR ULTIMATE SOURCE TO </a:t>
            </a:r>
          </a:p>
          <a:p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EXPLORE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http://db-engines.com/en/system/MySQL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	http://db-engines.com/en/system/Elasticsearch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CATEGORIZE / KNOW THE TRENDS 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	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http://db-engines.com/en/ranking_categories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	http://db-engines.com/en/ranking_osvsc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	http://db-engines.com/en/ranking_trend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COMPARE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	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	http://db-engines.com/en/system/Elasticsearch%3BMongoDB</a:t>
            </a:r>
          </a:p>
        </p:txBody>
      </p:sp>
    </p:spTree>
    <p:extLst>
      <p:ext uri="{BB962C8B-B14F-4D97-AF65-F5344CB8AC3E}">
        <p14:creationId xmlns:p14="http://schemas.microsoft.com/office/powerpoint/2010/main" val="418262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Tx/>
            </a:pPr>
            <a:r>
              <a:rPr lang="en-US" sz="2800" spc="-200" dirty="0">
                <a:solidFill>
                  <a:srgbClr val="999999"/>
                </a:solidFill>
              </a:rPr>
              <a:t>EXERCISE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2523" y="1859459"/>
            <a:ext cx="8694812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 I INSTALL </a:t>
            </a:r>
            <a:r>
              <a:rPr lang="en-US" altLang="en-US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REDSHIFT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ON MY LAPTOP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ARE THE TYPICAL APPLICATION SCENARIOS FOR </a:t>
            </a:r>
            <a:r>
              <a:rPr lang="en-US" altLang="en-US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CASSANDRA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 </a:t>
            </a:r>
            <a:r>
              <a:rPr lang="en-US" altLang="en-US" sz="24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NEO4J</a:t>
            </a:r>
            <a:r>
              <a:rPr lang="en-US" altLang="en-US" sz="24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PARTION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OVER MULTIPLE NODES 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9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12192001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NEW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7825" y="1670738"/>
            <a:ext cx="4836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NOSQL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SET OF SOLUTIONS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PERFORMANCE ORIENTED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DATABASE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OPERATIONAL AND ANALYTICAL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STRUCTURED/ SEMI-STRUCTURED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5281" y="1735720"/>
            <a:ext cx="423705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BIG DATA</a:t>
            </a:r>
          </a:p>
          <a:p>
            <a:pPr algn="ctr"/>
            <a:endParaRPr lang="en-US" sz="1600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SET OF SOLUTIONS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DATA VOLUME ORIENTED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DATA FRAMEWORK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ANALYTICAL 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MAINLY UNSTRUCTURED</a:t>
            </a:r>
          </a:p>
        </p:txBody>
      </p:sp>
    </p:spTree>
    <p:extLst>
      <p:ext uri="{BB962C8B-B14F-4D97-AF65-F5344CB8AC3E}">
        <p14:creationId xmlns:p14="http://schemas.microsoft.com/office/powerpoint/2010/main" val="14503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GAME</a:t>
            </a:r>
          </a:p>
        </p:txBody>
      </p:sp>
      <p:pic>
        <p:nvPicPr>
          <p:cNvPr id="11" name="Picture 10" descr="http://www.traveloutthere.com/files/photo_gallery/riverboat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r="3176" b="12330"/>
          <a:stretch/>
        </p:blipFill>
        <p:spPr bwMode="auto">
          <a:xfrm>
            <a:off x="2307514" y="3778342"/>
            <a:ext cx="3712570" cy="24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gger 2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624" y="3736507"/>
            <a:ext cx="3889261" cy="24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28624" y="1039446"/>
            <a:ext cx="36127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WHICH ONE YOU </a:t>
            </a:r>
          </a:p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WOULD ASSOCIATE </a:t>
            </a:r>
          </a:p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WITH </a:t>
            </a:r>
          </a:p>
          <a:p>
            <a:r>
              <a:rPr lang="en-US" sz="2400" b="1" dirty="0">
                <a:solidFill>
                  <a:srgbClr val="999999"/>
                </a:solidFill>
                <a:latin typeface="Arial Black" panose="020B0A04020102020204" pitchFamily="34" charset="0"/>
              </a:rPr>
              <a:t>RDBMS, </a:t>
            </a:r>
          </a:p>
          <a:p>
            <a:r>
              <a:rPr lang="en-US" sz="2400" b="1" dirty="0">
                <a:solidFill>
                  <a:srgbClr val="999999"/>
                </a:solidFill>
                <a:latin typeface="Arial Black" panose="020B0A04020102020204" pitchFamily="34" charset="0"/>
              </a:rPr>
              <a:t>NOSQL, </a:t>
            </a:r>
          </a:p>
          <a:p>
            <a:r>
              <a:rPr lang="en-US" sz="2400" b="1" dirty="0">
                <a:solidFill>
                  <a:srgbClr val="999999"/>
                </a:solidFill>
                <a:latin typeface="Arial Black" panose="020B0A04020102020204" pitchFamily="34" charset="0"/>
              </a:rPr>
              <a:t>BIGDATA 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41B75-3495-42E0-8C50-B780F9CED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14" y="1079431"/>
            <a:ext cx="3712570" cy="251033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B6235F1-FB45-4FA3-8C88-0B35C5C41500}"/>
              </a:ext>
            </a:extLst>
          </p:cNvPr>
          <p:cNvSpPr/>
          <p:nvPr/>
        </p:nvSpPr>
        <p:spPr>
          <a:xfrm>
            <a:off x="1513761" y="2018967"/>
            <a:ext cx="329556" cy="31563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EF4A70-7428-4614-9F0C-1BA8670AB7EA}"/>
              </a:ext>
            </a:extLst>
          </p:cNvPr>
          <p:cNvSpPr/>
          <p:nvPr/>
        </p:nvSpPr>
        <p:spPr>
          <a:xfrm>
            <a:off x="1516690" y="4867036"/>
            <a:ext cx="329556" cy="31563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54E3B3-0DF9-4719-BE9A-9874507F1E95}"/>
              </a:ext>
            </a:extLst>
          </p:cNvPr>
          <p:cNvSpPr/>
          <p:nvPr/>
        </p:nvSpPr>
        <p:spPr>
          <a:xfrm>
            <a:off x="10594934" y="4867036"/>
            <a:ext cx="329556" cy="31563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355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NOSQL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53730" y="932688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KEY-VALUE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SERIES DBMS 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DOCUMENT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 STORES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GRAPH DBMS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60823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ELEPHANT IN THE 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28ABEB-58B3-471A-B2B3-322F280224A3}"/>
              </a:ext>
            </a:extLst>
          </p:cNvPr>
          <p:cNvSpPr/>
          <p:nvPr/>
        </p:nvSpPr>
        <p:spPr>
          <a:xfrm>
            <a:off x="342283" y="1837922"/>
            <a:ext cx="5474576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TO HANDLE </a:t>
            </a:r>
          </a:p>
          <a:p>
            <a:r>
              <a:rPr lang="en-US" sz="48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LARGE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48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UNSTRUCTURED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DATA? 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1312893-65F6-44A6-803C-6EFA2FD6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63" y="1633851"/>
            <a:ext cx="4189840" cy="31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9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KEY-VALUE DATA FORM - EXAMPLES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39697"/>
              </p:ext>
            </p:extLst>
          </p:nvPr>
        </p:nvGraphicFramePr>
        <p:xfrm>
          <a:off x="485824" y="146503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4898"/>
              </p:ext>
            </p:extLst>
          </p:nvPr>
        </p:nvGraphicFramePr>
        <p:xfrm>
          <a:off x="485824" y="3647848"/>
          <a:ext cx="882495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War and Peace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‘Well, Prince, so Genoa and Lucca are now just family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…”</a:t>
                      </a:r>
                      <a:endParaRPr lang="en-US" dirty="0">
                        <a:solidFill>
                          <a:schemeClr val="tx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Master and Margarita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“At the sunset hour of one warm spring day two men were to be seen 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Winter of Our Discontent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“I wonder how many people I've looked at all my life and never seen.”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7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KEY-VALUE STORE FEATURES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0572" y="1430905"/>
            <a:ext cx="7994466" cy="341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SIMPLEST DBMS VARIANT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EASY TO SCALE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PERFORMANCE</a:t>
            </a: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4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KEY-VALUE STORE 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DD96C-2F86-498C-A62F-756259D78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5"/>
          <a:stretch/>
        </p:blipFill>
        <p:spPr>
          <a:xfrm>
            <a:off x="358631" y="1578152"/>
            <a:ext cx="8801164" cy="32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365" y="1034049"/>
            <a:ext cx="4544834" cy="4374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 MEMORY (VERY FAST )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SUPPORTS TRANSACTION</a:t>
            </a:r>
          </a:p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EXPIRING KEY</a:t>
            </a:r>
          </a:p>
          <a:p>
            <a:pPr lvl="0">
              <a:lnSpc>
                <a:spcPct val="250000"/>
              </a:lnSpc>
              <a:buClrTx/>
            </a:pPr>
            <a:endParaRPr lang="en-US" sz="24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lvl="0">
              <a:lnSpc>
                <a:spcPct val="250000"/>
              </a:lnSpc>
              <a:buClrTx/>
            </a:pPr>
            <a:endParaRPr lang="en-US" sz="24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9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6" name="Picture 16" descr="Képtalálat a következőre: „ibm cloud logo”">
            <a:extLst>
              <a:ext uri="{FF2B5EF4-FFF2-40B4-BE49-F238E27FC236}">
                <a16:creationId xmlns:a16="http://schemas.microsoft.com/office/drawing/2014/main" id="{B2C4C466-9D1C-4062-802A-8E1F6C58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41" y="3702807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Képtalálat a következőre: „azure logo”">
            <a:extLst>
              <a:ext uri="{FF2B5EF4-FFF2-40B4-BE49-F238E27FC236}">
                <a16:creationId xmlns:a16="http://schemas.microsoft.com/office/drawing/2014/main" id="{84721A47-EF41-462B-BB19-A7D1BFFD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86" y="316464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REDIS IN CLOUD</a:t>
            </a:r>
          </a:p>
        </p:txBody>
      </p:sp>
      <p:pic>
        <p:nvPicPr>
          <p:cNvPr id="10242" name="Picture 2" descr="Képtalálat a következőre: „aws logo”">
            <a:extLst>
              <a:ext uri="{FF2B5EF4-FFF2-40B4-BE49-F238E27FC236}">
                <a16:creationId xmlns:a16="http://schemas.microsoft.com/office/drawing/2014/main" id="{30D2A366-6975-4AEC-A843-AE9F9C74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2" y="1742912"/>
            <a:ext cx="2119288" cy="12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Kapcsolódó kép">
            <a:extLst>
              <a:ext uri="{FF2B5EF4-FFF2-40B4-BE49-F238E27FC236}">
                <a16:creationId xmlns:a16="http://schemas.microsoft.com/office/drawing/2014/main" id="{E2F6385B-D2F4-4BB5-9813-ED875683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81" y="989823"/>
            <a:ext cx="3605672" cy="23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Képtalálat a következőre: „heroku”">
            <a:extLst>
              <a:ext uri="{FF2B5EF4-FFF2-40B4-BE49-F238E27FC236}">
                <a16:creationId xmlns:a16="http://schemas.microsoft.com/office/drawing/2014/main" id="{745FEA78-6AE5-4C4C-B9DE-D92FE176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81" y="1076578"/>
            <a:ext cx="2435387" cy="289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Képtalálat a következőre: „openshift”">
            <a:extLst>
              <a:ext uri="{FF2B5EF4-FFF2-40B4-BE49-F238E27FC236}">
                <a16:creationId xmlns:a16="http://schemas.microsoft.com/office/drawing/2014/main" id="{FE06E173-274E-4B94-999C-416EF8986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556" y="3501228"/>
            <a:ext cx="1754444" cy="187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7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ACCESS REDIS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4632C-9112-4AAA-AF99-5FD6AE36C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69"/>
          <a:stretch/>
        </p:blipFill>
        <p:spPr>
          <a:xfrm>
            <a:off x="971647" y="1884499"/>
            <a:ext cx="9144000" cy="39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48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2CC1F0-E7A1-424C-88A4-C0E00148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" b="7418"/>
          <a:stretch/>
        </p:blipFill>
        <p:spPr>
          <a:xfrm>
            <a:off x="252195" y="1233512"/>
            <a:ext cx="5800483" cy="494472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99637-B497-4D13-B607-2519F2770E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6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STUDIO</a:t>
            </a:r>
          </a:p>
        </p:txBody>
      </p:sp>
    </p:spTree>
    <p:extLst>
      <p:ext uri="{BB962C8B-B14F-4D97-AF65-F5344CB8AC3E}">
        <p14:creationId xmlns:p14="http://schemas.microsoft.com/office/powerpoint/2010/main" val="314321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REDIS PRACTICE WITH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ZEPPELIN NOTEBOOK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18" name="Picture 2" descr="Képtalálat a következőre: „redis”">
            <a:extLst>
              <a:ext uri="{FF2B5EF4-FFF2-40B4-BE49-F238E27FC236}">
                <a16:creationId xmlns:a16="http://schemas.microsoft.com/office/drawing/2014/main" id="{B886BB3E-5F50-40D1-B091-111AA9D4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07" y="2846743"/>
            <a:ext cx="4704491" cy="15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30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SUITABLE USE CASES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454" y="1055112"/>
            <a:ext cx="3889681" cy="255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spc="-2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PROFILE  FOR</a:t>
            </a: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utoShape 2" descr="Image result for pinterest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Image result for pinteres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79" y="2103929"/>
            <a:ext cx="1345091" cy="13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gnetic Disk 6"/>
          <p:cNvSpPr/>
          <p:nvPr/>
        </p:nvSpPr>
        <p:spPr>
          <a:xfrm>
            <a:off x="4540465" y="3770052"/>
            <a:ext cx="1930724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USER PROFILE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6384693" y="1725061"/>
            <a:ext cx="1295400" cy="1011936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UI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7768870" y="3770052"/>
            <a:ext cx="1930724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</a:p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SEARCH ENGINE</a:t>
            </a:r>
          </a:p>
        </p:txBody>
      </p:sp>
      <p:sp>
        <p:nvSpPr>
          <p:cNvPr id="11" name="Up-Down Arrow 10"/>
          <p:cNvSpPr/>
          <p:nvPr/>
        </p:nvSpPr>
        <p:spPr>
          <a:xfrm rot="2644290">
            <a:off x="6005759" y="3046949"/>
            <a:ext cx="494792" cy="667657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Up-Down Arrow 11"/>
          <p:cNvSpPr/>
          <p:nvPr/>
        </p:nvSpPr>
        <p:spPr>
          <a:xfrm rot="18818708">
            <a:off x="7548124" y="3035626"/>
            <a:ext cx="494792" cy="667657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8804" y="5379695"/>
            <a:ext cx="8230138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 OF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2013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PINTEREST HAD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8000+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REDIS SHARDS ON AMAZON CLOUD</a:t>
            </a:r>
          </a:p>
        </p:txBody>
      </p:sp>
    </p:spTree>
    <p:extLst>
      <p:ext uri="{BB962C8B-B14F-4D97-AF65-F5344CB8AC3E}">
        <p14:creationId xmlns:p14="http://schemas.microsoft.com/office/powerpoint/2010/main" val="253582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SUITABLE USE CASES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040" y="1045037"/>
            <a:ext cx="2585195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spc="-2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MESSAGING</a:t>
            </a:r>
          </a:p>
        </p:txBody>
      </p:sp>
      <p:sp>
        <p:nvSpPr>
          <p:cNvPr id="3" name="AutoShape 2" descr="Image result for pinterest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775461" y="4761039"/>
            <a:ext cx="1930724" cy="11938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QUEUE DB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852845" y="3071732"/>
            <a:ext cx="1295400" cy="1011936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SOURCE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1984" y="2138746"/>
            <a:ext cx="1475836" cy="1083075"/>
          </a:xfrm>
          <a:prstGeom prst="rect">
            <a:avLst/>
          </a:prstGeom>
          <a:solidFill>
            <a:srgbClr val="A86ED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PROCESSOR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383833" y="3360197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31618" y="3948959"/>
            <a:ext cx="1486203" cy="1083075"/>
          </a:xfrm>
          <a:prstGeom prst="rect">
            <a:avLst/>
          </a:prstGeom>
          <a:solidFill>
            <a:srgbClr val="A86ED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PROCESSOR</a:t>
            </a: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5259226" y="1503190"/>
            <a:ext cx="390617" cy="27448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2"/>
          </p:cNvCxnSpPr>
          <p:nvPr/>
        </p:nvCxnSpPr>
        <p:spPr>
          <a:xfrm rot="16200000" flipH="1">
            <a:off x="5322435" y="2978782"/>
            <a:ext cx="541538" cy="24674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46661" y="3071732"/>
            <a:ext cx="275208" cy="8700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1869" y="3071732"/>
            <a:ext cx="275208" cy="8700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7077" y="3071732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2285" y="3071732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42704" y="3071732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28225" y="3070900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4329" y="3958650"/>
            <a:ext cx="849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QUEUE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030657" y="2525601"/>
            <a:ext cx="1365370" cy="1972999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DB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8474717" y="3306011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05308" y="3070900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93145" y="3072622"/>
            <a:ext cx="275208" cy="870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622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UNSTRUCTURED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28ABEB-58B3-471A-B2B3-322F280224A3}"/>
              </a:ext>
            </a:extLst>
          </p:cNvPr>
          <p:cNvSpPr/>
          <p:nvPr/>
        </p:nvSpPr>
        <p:spPr>
          <a:xfrm>
            <a:off x="300508" y="1448026"/>
            <a:ext cx="11595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 </a:t>
            </a:r>
            <a:r>
              <a:rPr lang="en-US" sz="36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CANNOT CREATE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EFFICIENT </a:t>
            </a:r>
            <a:r>
              <a:rPr lang="en-US" sz="36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ON UNSTRUCTURED DATA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dirty="0"/>
          </a:p>
        </p:txBody>
      </p:sp>
      <p:sp>
        <p:nvSpPr>
          <p:cNvPr id="4" name="Left Arrow 7">
            <a:extLst>
              <a:ext uri="{FF2B5EF4-FFF2-40B4-BE49-F238E27FC236}">
                <a16:creationId xmlns:a16="http://schemas.microsoft.com/office/drawing/2014/main" id="{7CC60687-9858-432C-866E-0ADD5A17D2B0}"/>
              </a:ext>
            </a:extLst>
          </p:cNvPr>
          <p:cNvSpPr/>
          <p:nvPr/>
        </p:nvSpPr>
        <p:spPr>
          <a:xfrm rot="16200000">
            <a:off x="5597992" y="2524678"/>
            <a:ext cx="838200" cy="1993458"/>
          </a:xfrm>
          <a:prstGeom prst="leftArrow">
            <a:avLst/>
          </a:prstGeom>
          <a:solidFill>
            <a:srgbClr val="4D4D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91327-175C-4620-8FB3-0751ED7E17EE}"/>
              </a:ext>
            </a:extLst>
          </p:cNvPr>
          <p:cNvSpPr/>
          <p:nvPr/>
        </p:nvSpPr>
        <p:spPr>
          <a:xfrm>
            <a:off x="219104" y="4394311"/>
            <a:ext cx="115959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 </a:t>
            </a:r>
            <a:r>
              <a:rPr lang="en-US" sz="36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NEED TO SCAN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DATA WHEN YOU ARE SEARCHING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SUITABLE USE CASES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948" y="909784"/>
            <a:ext cx="7994466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spc="-2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RESPONSE CACHE</a:t>
            </a:r>
          </a:p>
        </p:txBody>
      </p:sp>
      <p:sp>
        <p:nvSpPr>
          <p:cNvPr id="3" name="AutoShape 2" descr="Image result for pinterest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911349" y="1867598"/>
            <a:ext cx="2933106" cy="3631048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DW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979190" y="2744906"/>
            <a:ext cx="1295400" cy="1011936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REPORT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4926319" y="3321835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949106" y="2656001"/>
            <a:ext cx="379254" cy="4350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9540" y="2011118"/>
            <a:ext cx="6644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ITEM FROM SALES WHERE COUNTRY=‘HU’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43927"/>
              </p:ext>
            </p:extLst>
          </p:nvPr>
        </p:nvGraphicFramePr>
        <p:xfrm>
          <a:off x="3280652" y="4769627"/>
          <a:ext cx="3858151" cy="1178589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7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Sales</a:t>
                      </a:r>
                      <a:r>
                        <a:rPr lang="en-US" sz="1400" b="1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 ship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 DB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69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SUITABLE USE CASES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948" y="909784"/>
            <a:ext cx="7994466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spc="-200" dirty="0">
                <a:solidFill>
                  <a:schemeClr val="tx1">
                    <a:lumMod val="75000"/>
                  </a:schemeClr>
                </a:solidFill>
                <a:latin typeface="Arial Black" panose="020B0A04020102020204" pitchFamily="34" charset="0"/>
              </a:rPr>
              <a:t>RESPONSE CACHE</a:t>
            </a:r>
          </a:p>
        </p:txBody>
      </p:sp>
      <p:sp>
        <p:nvSpPr>
          <p:cNvPr id="3" name="AutoShape 2" descr="Image result for pinterest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911349" y="1867598"/>
            <a:ext cx="2933106" cy="3631048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DW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979190" y="2744906"/>
            <a:ext cx="1295400" cy="1011936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REPORT</a:t>
            </a:r>
          </a:p>
        </p:txBody>
      </p:sp>
      <p:sp>
        <p:nvSpPr>
          <p:cNvPr id="13" name="Right Arrow 9">
            <a:extLst>
              <a:ext uri="{FF2B5EF4-FFF2-40B4-BE49-F238E27FC236}">
                <a16:creationId xmlns:a16="http://schemas.microsoft.com/office/drawing/2014/main" id="{5CAD17EE-D28E-4F73-A220-BD58C485CABE}"/>
              </a:ext>
            </a:extLst>
          </p:cNvPr>
          <p:cNvSpPr/>
          <p:nvPr/>
        </p:nvSpPr>
        <p:spPr>
          <a:xfrm rot="10800000">
            <a:off x="3971456" y="3368866"/>
            <a:ext cx="379254" cy="435006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0">
            <a:extLst>
              <a:ext uri="{FF2B5EF4-FFF2-40B4-BE49-F238E27FC236}">
                <a16:creationId xmlns:a16="http://schemas.microsoft.com/office/drawing/2014/main" id="{AA7347C1-CC20-4DFE-843F-F67E3517023E}"/>
              </a:ext>
            </a:extLst>
          </p:cNvPr>
          <p:cNvSpPr/>
          <p:nvPr/>
        </p:nvSpPr>
        <p:spPr>
          <a:xfrm>
            <a:off x="4047390" y="2427952"/>
            <a:ext cx="379254" cy="435006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75FD0AD4-EFC7-4E7A-9BD9-D3092C8429DB}"/>
              </a:ext>
            </a:extLst>
          </p:cNvPr>
          <p:cNvSpPr/>
          <p:nvPr/>
        </p:nvSpPr>
        <p:spPr>
          <a:xfrm>
            <a:off x="4901120" y="2645455"/>
            <a:ext cx="1154787" cy="1019354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CACHE</a:t>
            </a:r>
          </a:p>
        </p:txBody>
      </p:sp>
      <p:sp>
        <p:nvSpPr>
          <p:cNvPr id="16" name="Right Arrow 13">
            <a:extLst>
              <a:ext uri="{FF2B5EF4-FFF2-40B4-BE49-F238E27FC236}">
                <a16:creationId xmlns:a16="http://schemas.microsoft.com/office/drawing/2014/main" id="{B5561C9A-D105-43A2-B289-3A03EB6E19E2}"/>
              </a:ext>
            </a:extLst>
          </p:cNvPr>
          <p:cNvSpPr/>
          <p:nvPr/>
        </p:nvSpPr>
        <p:spPr>
          <a:xfrm>
            <a:off x="6749714" y="2435370"/>
            <a:ext cx="379254" cy="435006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4">
            <a:extLst>
              <a:ext uri="{FF2B5EF4-FFF2-40B4-BE49-F238E27FC236}">
                <a16:creationId xmlns:a16="http://schemas.microsoft.com/office/drawing/2014/main" id="{6AACAD61-D87B-4BB5-8873-41636026F668}"/>
              </a:ext>
            </a:extLst>
          </p:cNvPr>
          <p:cNvSpPr/>
          <p:nvPr/>
        </p:nvSpPr>
        <p:spPr>
          <a:xfrm rot="10800000">
            <a:off x="6720009" y="3229803"/>
            <a:ext cx="379254" cy="435006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2FC807-0F10-4451-AFCA-BF3817142A8D}"/>
              </a:ext>
            </a:extLst>
          </p:cNvPr>
          <p:cNvSpPr/>
          <p:nvPr/>
        </p:nvSpPr>
        <p:spPr>
          <a:xfrm>
            <a:off x="4588151" y="4482983"/>
            <a:ext cx="1780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KEY: </a:t>
            </a:r>
            <a:r>
              <a:rPr 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QUERY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VALUE: </a:t>
            </a:r>
            <a:r>
              <a:rPr 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2054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089" y="1182593"/>
            <a:ext cx="8922057" cy="5142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buClrTx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 </a:t>
            </a:r>
            <a:r>
              <a:rPr lang="en-US" sz="2800" dirty="0">
                <a:solidFill>
                  <a:srgbClr val="2FBDD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USE WHEN YOU …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HAVE TO QUERY FOR RELATIONSHIPS 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HAVE TO QUERY FOR HIERARCHY 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HAVE TO QUERY BY MULTIPLE DIMENSIONS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YOU CANNOT CREATE A DISTINCT KEYS</a:t>
            </a:r>
          </a:p>
          <a:p>
            <a:pPr lvl="0">
              <a:lnSpc>
                <a:spcPct val="200000"/>
              </a:lnSpc>
              <a:buClrTx/>
            </a:pPr>
            <a:endParaRPr lang="en-US" sz="2800" spc="-200" dirty="0">
              <a:solidFill>
                <a:schemeClr val="tx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3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READ/WRITE EFFORT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9CC99-B986-47BB-81FE-60FC257A32F8}"/>
              </a:ext>
            </a:extLst>
          </p:cNvPr>
          <p:cNvSpPr/>
          <p:nvPr/>
        </p:nvSpPr>
        <p:spPr>
          <a:xfrm>
            <a:off x="2033946" y="1582633"/>
            <a:ext cx="2225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SMALL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STRUCTURED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143F0-06A2-474C-90ED-2A8860C97060}"/>
              </a:ext>
            </a:extLst>
          </p:cNvPr>
          <p:cNvSpPr/>
          <p:nvPr/>
        </p:nvSpPr>
        <p:spPr>
          <a:xfrm>
            <a:off x="2218589" y="2446136"/>
            <a:ext cx="787529" cy="773991"/>
          </a:xfrm>
          <a:prstGeom prst="rect">
            <a:avLst/>
          </a:prstGeom>
          <a:solidFill>
            <a:srgbClr val="88DA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CREATE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BEBB6-D3AB-4144-8FDF-421DBDE4B09E}"/>
              </a:ext>
            </a:extLst>
          </p:cNvPr>
          <p:cNvSpPr/>
          <p:nvPr/>
        </p:nvSpPr>
        <p:spPr>
          <a:xfrm>
            <a:off x="3078837" y="2446135"/>
            <a:ext cx="787529" cy="773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WRITE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E95CF-23AD-453D-9347-88856658FACE}"/>
              </a:ext>
            </a:extLst>
          </p:cNvPr>
          <p:cNvSpPr/>
          <p:nvPr/>
        </p:nvSpPr>
        <p:spPr>
          <a:xfrm>
            <a:off x="3078838" y="3610408"/>
            <a:ext cx="787530" cy="773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</a:p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1A90D9-6F4A-45A0-8B5A-F1684EF7F377}"/>
              </a:ext>
            </a:extLst>
          </p:cNvPr>
          <p:cNvSpPr/>
          <p:nvPr/>
        </p:nvSpPr>
        <p:spPr>
          <a:xfrm>
            <a:off x="5489881" y="2446134"/>
            <a:ext cx="1931812" cy="773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WRITE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05A475-0C1F-473E-9FF8-8C3DE4C59BD0}"/>
              </a:ext>
            </a:extLst>
          </p:cNvPr>
          <p:cNvSpPr/>
          <p:nvPr/>
        </p:nvSpPr>
        <p:spPr>
          <a:xfrm>
            <a:off x="5489881" y="3610407"/>
            <a:ext cx="5297254" cy="773991"/>
          </a:xfrm>
          <a:prstGeom prst="rect">
            <a:avLst/>
          </a:prstGeom>
          <a:solidFill>
            <a:srgbClr val="88DA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SCAN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30266E-BA88-4FFF-A035-E01978BAD35D}"/>
              </a:ext>
            </a:extLst>
          </p:cNvPr>
          <p:cNvSpPr/>
          <p:nvPr/>
        </p:nvSpPr>
        <p:spPr>
          <a:xfrm>
            <a:off x="7527554" y="1582633"/>
            <a:ext cx="2577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LARGE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UNSTRUCTURED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782DDD-7482-46BF-B7CA-8900BB6B7E7B}"/>
              </a:ext>
            </a:extLst>
          </p:cNvPr>
          <p:cNvSpPr/>
          <p:nvPr/>
        </p:nvSpPr>
        <p:spPr>
          <a:xfrm>
            <a:off x="304447" y="2325297"/>
            <a:ext cx="9653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endParaRPr lang="en-US" sz="6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FD11BB-87DC-4988-8B1C-7480E8577B8B}"/>
              </a:ext>
            </a:extLst>
          </p:cNvPr>
          <p:cNvSpPr/>
          <p:nvPr/>
        </p:nvSpPr>
        <p:spPr>
          <a:xfrm>
            <a:off x="453526" y="3489569"/>
            <a:ext cx="6671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endParaRPr lang="en-US" sz="6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B986FC-CACF-4F76-8610-B62A6A70120C}"/>
              </a:ext>
            </a:extLst>
          </p:cNvPr>
          <p:cNvCxnSpPr/>
          <p:nvPr/>
        </p:nvCxnSpPr>
        <p:spPr>
          <a:xfrm>
            <a:off x="492012" y="3429000"/>
            <a:ext cx="1140911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57BA95-38E5-4E69-8849-C803832A70C0}"/>
              </a:ext>
            </a:extLst>
          </p:cNvPr>
          <p:cNvCxnSpPr>
            <a:cxnSpLocks/>
          </p:cNvCxnSpPr>
          <p:nvPr/>
        </p:nvCxnSpPr>
        <p:spPr>
          <a:xfrm flipH="1">
            <a:off x="4615043" y="1444856"/>
            <a:ext cx="4906" cy="37922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D83B9-01F5-4940-A8AF-A487FE5F013A}"/>
              </a:ext>
            </a:extLst>
          </p:cNvPr>
          <p:cNvSpPr/>
          <p:nvPr/>
        </p:nvSpPr>
        <p:spPr>
          <a:xfrm>
            <a:off x="10956886" y="3610404"/>
            <a:ext cx="781588" cy="773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</a:p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27C9A8-E8A2-4B94-8B08-53E12F922AE7}"/>
              </a:ext>
            </a:extLst>
          </p:cNvPr>
          <p:cNvCxnSpPr>
            <a:cxnSpLocks/>
          </p:cNvCxnSpPr>
          <p:nvPr/>
        </p:nvCxnSpPr>
        <p:spPr>
          <a:xfrm>
            <a:off x="5906083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2CC0DB-A9E8-483F-A6AC-EFA52A9A9C77}"/>
              </a:ext>
            </a:extLst>
          </p:cNvPr>
          <p:cNvCxnSpPr>
            <a:cxnSpLocks/>
          </p:cNvCxnSpPr>
          <p:nvPr/>
        </p:nvCxnSpPr>
        <p:spPr>
          <a:xfrm flipH="1">
            <a:off x="1499038" y="1444856"/>
            <a:ext cx="4906" cy="37922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243DF-872E-49DD-AE2D-CA26F5AD6C95}"/>
              </a:ext>
            </a:extLst>
          </p:cNvPr>
          <p:cNvCxnSpPr>
            <a:cxnSpLocks/>
          </p:cNvCxnSpPr>
          <p:nvPr/>
        </p:nvCxnSpPr>
        <p:spPr>
          <a:xfrm>
            <a:off x="6357058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A893D4-FBA7-4903-B75D-2114F53CD424}"/>
              </a:ext>
            </a:extLst>
          </p:cNvPr>
          <p:cNvCxnSpPr>
            <a:cxnSpLocks/>
          </p:cNvCxnSpPr>
          <p:nvPr/>
        </p:nvCxnSpPr>
        <p:spPr>
          <a:xfrm>
            <a:off x="6813168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41F3A9-A79C-419C-A6DA-83D38520F1B1}"/>
              </a:ext>
            </a:extLst>
          </p:cNvPr>
          <p:cNvCxnSpPr>
            <a:cxnSpLocks/>
          </p:cNvCxnSpPr>
          <p:nvPr/>
        </p:nvCxnSpPr>
        <p:spPr>
          <a:xfrm>
            <a:off x="7264143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3B14AD-F7BA-4D6E-A257-83D47040B542}"/>
              </a:ext>
            </a:extLst>
          </p:cNvPr>
          <p:cNvCxnSpPr>
            <a:cxnSpLocks/>
          </p:cNvCxnSpPr>
          <p:nvPr/>
        </p:nvCxnSpPr>
        <p:spPr>
          <a:xfrm>
            <a:off x="7791202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D0F775-C7E2-41DF-A3F6-B3E88E3E18A3}"/>
              </a:ext>
            </a:extLst>
          </p:cNvPr>
          <p:cNvCxnSpPr>
            <a:cxnSpLocks/>
          </p:cNvCxnSpPr>
          <p:nvPr/>
        </p:nvCxnSpPr>
        <p:spPr>
          <a:xfrm>
            <a:off x="8319029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F85885-E938-4CA7-AF27-A0463DFB91AD}"/>
              </a:ext>
            </a:extLst>
          </p:cNvPr>
          <p:cNvCxnSpPr>
            <a:cxnSpLocks/>
          </p:cNvCxnSpPr>
          <p:nvPr/>
        </p:nvCxnSpPr>
        <p:spPr>
          <a:xfrm>
            <a:off x="8847502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4AD850-57C2-4FF1-A5E3-A5D79703297B}"/>
              </a:ext>
            </a:extLst>
          </p:cNvPr>
          <p:cNvCxnSpPr>
            <a:cxnSpLocks/>
          </p:cNvCxnSpPr>
          <p:nvPr/>
        </p:nvCxnSpPr>
        <p:spPr>
          <a:xfrm>
            <a:off x="9371199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656554-E88E-4D26-9945-970B88D5F51A}"/>
              </a:ext>
            </a:extLst>
          </p:cNvPr>
          <p:cNvCxnSpPr>
            <a:cxnSpLocks/>
          </p:cNvCxnSpPr>
          <p:nvPr/>
        </p:nvCxnSpPr>
        <p:spPr>
          <a:xfrm>
            <a:off x="9902622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824A99-8C5F-474D-A4BF-B08BCA0FC7C9}"/>
              </a:ext>
            </a:extLst>
          </p:cNvPr>
          <p:cNvCxnSpPr>
            <a:cxnSpLocks/>
          </p:cNvCxnSpPr>
          <p:nvPr/>
        </p:nvCxnSpPr>
        <p:spPr>
          <a:xfrm>
            <a:off x="10436795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6683D63-EFE1-4F40-AFB5-1A232C9582A3}"/>
              </a:ext>
            </a:extLst>
          </p:cNvPr>
          <p:cNvCxnSpPr>
            <a:cxnSpLocks/>
          </p:cNvCxnSpPr>
          <p:nvPr/>
        </p:nvCxnSpPr>
        <p:spPr>
          <a:xfrm>
            <a:off x="5668165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BCC271-541A-47D5-B91C-F926D2DA6288}"/>
              </a:ext>
            </a:extLst>
          </p:cNvPr>
          <p:cNvCxnSpPr>
            <a:cxnSpLocks/>
          </p:cNvCxnSpPr>
          <p:nvPr/>
        </p:nvCxnSpPr>
        <p:spPr>
          <a:xfrm>
            <a:off x="6119140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C8B42A0-1BDD-42D9-8802-55119F1E2A74}"/>
              </a:ext>
            </a:extLst>
          </p:cNvPr>
          <p:cNvCxnSpPr>
            <a:cxnSpLocks/>
          </p:cNvCxnSpPr>
          <p:nvPr/>
        </p:nvCxnSpPr>
        <p:spPr>
          <a:xfrm>
            <a:off x="6575250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F6F134-9918-403A-8EE3-3FA130A0AC74}"/>
              </a:ext>
            </a:extLst>
          </p:cNvPr>
          <p:cNvCxnSpPr>
            <a:cxnSpLocks/>
          </p:cNvCxnSpPr>
          <p:nvPr/>
        </p:nvCxnSpPr>
        <p:spPr>
          <a:xfrm>
            <a:off x="7017153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3739DBD-5E35-49B8-A7E2-761350F1CDFB}"/>
              </a:ext>
            </a:extLst>
          </p:cNvPr>
          <p:cNvCxnSpPr>
            <a:cxnSpLocks/>
          </p:cNvCxnSpPr>
          <p:nvPr/>
        </p:nvCxnSpPr>
        <p:spPr>
          <a:xfrm>
            <a:off x="7553106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A44EB-7685-4DF7-A362-B33AC087027A}"/>
              </a:ext>
            </a:extLst>
          </p:cNvPr>
          <p:cNvCxnSpPr>
            <a:cxnSpLocks/>
          </p:cNvCxnSpPr>
          <p:nvPr/>
        </p:nvCxnSpPr>
        <p:spPr>
          <a:xfrm>
            <a:off x="8081345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67B153-CF9A-406E-9897-06772FDD4EB5}"/>
              </a:ext>
            </a:extLst>
          </p:cNvPr>
          <p:cNvCxnSpPr>
            <a:cxnSpLocks/>
          </p:cNvCxnSpPr>
          <p:nvPr/>
        </p:nvCxnSpPr>
        <p:spPr>
          <a:xfrm>
            <a:off x="8609584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34D830-5A9C-461C-99D4-5B8373A32144}"/>
              </a:ext>
            </a:extLst>
          </p:cNvPr>
          <p:cNvCxnSpPr>
            <a:cxnSpLocks/>
          </p:cNvCxnSpPr>
          <p:nvPr/>
        </p:nvCxnSpPr>
        <p:spPr>
          <a:xfrm>
            <a:off x="9133281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CA1B289-7FB8-4BAE-8B96-E0ABEC956D55}"/>
              </a:ext>
            </a:extLst>
          </p:cNvPr>
          <p:cNvCxnSpPr>
            <a:cxnSpLocks/>
          </p:cNvCxnSpPr>
          <p:nvPr/>
        </p:nvCxnSpPr>
        <p:spPr>
          <a:xfrm>
            <a:off x="9664704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1BB23B-1620-4F53-BF07-5B879B7FD219}"/>
              </a:ext>
            </a:extLst>
          </p:cNvPr>
          <p:cNvCxnSpPr>
            <a:cxnSpLocks/>
          </p:cNvCxnSpPr>
          <p:nvPr/>
        </p:nvCxnSpPr>
        <p:spPr>
          <a:xfrm>
            <a:off x="10198877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07AC17-D505-4CDF-BB68-86BB9A7B5D32}"/>
              </a:ext>
            </a:extLst>
          </p:cNvPr>
          <p:cNvCxnSpPr>
            <a:cxnSpLocks/>
          </p:cNvCxnSpPr>
          <p:nvPr/>
        </p:nvCxnSpPr>
        <p:spPr>
          <a:xfrm>
            <a:off x="10643964" y="348956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C9A106B-73E9-4D2E-9F05-119644D32C0A}"/>
              </a:ext>
            </a:extLst>
          </p:cNvPr>
          <p:cNvSpPr/>
          <p:nvPr/>
        </p:nvSpPr>
        <p:spPr>
          <a:xfrm>
            <a:off x="7017153" y="4818403"/>
            <a:ext cx="2744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DISTRIBUTE!</a:t>
            </a: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32774B-83C9-4763-876D-F0D66D980CF4}"/>
              </a:ext>
            </a:extLst>
          </p:cNvPr>
          <p:cNvCxnSpPr>
            <a:cxnSpLocks/>
          </p:cNvCxnSpPr>
          <p:nvPr/>
        </p:nvCxnSpPr>
        <p:spPr>
          <a:xfrm>
            <a:off x="5898258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7F3502-94B0-43E9-86BD-F0138FB59577}"/>
              </a:ext>
            </a:extLst>
          </p:cNvPr>
          <p:cNvCxnSpPr>
            <a:cxnSpLocks/>
          </p:cNvCxnSpPr>
          <p:nvPr/>
        </p:nvCxnSpPr>
        <p:spPr>
          <a:xfrm>
            <a:off x="6349233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8CDAE73-7631-48AE-8854-08A2047F359C}"/>
              </a:ext>
            </a:extLst>
          </p:cNvPr>
          <p:cNvCxnSpPr>
            <a:cxnSpLocks/>
          </p:cNvCxnSpPr>
          <p:nvPr/>
        </p:nvCxnSpPr>
        <p:spPr>
          <a:xfrm>
            <a:off x="6805343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991C2F-A308-4394-A231-D3B73A778311}"/>
              </a:ext>
            </a:extLst>
          </p:cNvPr>
          <p:cNvCxnSpPr>
            <a:cxnSpLocks/>
          </p:cNvCxnSpPr>
          <p:nvPr/>
        </p:nvCxnSpPr>
        <p:spPr>
          <a:xfrm>
            <a:off x="7256318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D209879-F7BA-427B-9F00-0E4814433484}"/>
              </a:ext>
            </a:extLst>
          </p:cNvPr>
          <p:cNvCxnSpPr>
            <a:cxnSpLocks/>
          </p:cNvCxnSpPr>
          <p:nvPr/>
        </p:nvCxnSpPr>
        <p:spPr>
          <a:xfrm>
            <a:off x="5660340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E4F4FD4-20B9-42F5-B7DB-2CF62BC9D077}"/>
              </a:ext>
            </a:extLst>
          </p:cNvPr>
          <p:cNvCxnSpPr>
            <a:cxnSpLocks/>
          </p:cNvCxnSpPr>
          <p:nvPr/>
        </p:nvCxnSpPr>
        <p:spPr>
          <a:xfrm>
            <a:off x="6111315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D27653-542F-413B-B999-E85FFC91B751}"/>
              </a:ext>
            </a:extLst>
          </p:cNvPr>
          <p:cNvCxnSpPr>
            <a:cxnSpLocks/>
          </p:cNvCxnSpPr>
          <p:nvPr/>
        </p:nvCxnSpPr>
        <p:spPr>
          <a:xfrm>
            <a:off x="6567425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8EAC9C-B687-4815-9E39-3DD5A1C54A0D}"/>
              </a:ext>
            </a:extLst>
          </p:cNvPr>
          <p:cNvCxnSpPr>
            <a:cxnSpLocks/>
          </p:cNvCxnSpPr>
          <p:nvPr/>
        </p:nvCxnSpPr>
        <p:spPr>
          <a:xfrm>
            <a:off x="7009328" y="2312149"/>
            <a:ext cx="3184" cy="1005840"/>
          </a:xfrm>
          <a:prstGeom prst="line">
            <a:avLst/>
          </a:prstGeom>
          <a:ln w="6350">
            <a:solidFill>
              <a:schemeClr val="tx1">
                <a:alpha val="52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éptalálat a következőre: „ant”">
            <a:extLst>
              <a:ext uri="{FF2B5EF4-FFF2-40B4-BE49-F238E27FC236}">
                <a16:creationId xmlns:a16="http://schemas.microsoft.com/office/drawing/2014/main" id="{747A0619-1E8F-4A9D-B044-8F1904BC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3452">
            <a:off x="5714364" y="3148992"/>
            <a:ext cx="879207" cy="16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Képtalálat a következőre: „ant”">
            <a:extLst>
              <a:ext uri="{FF2B5EF4-FFF2-40B4-BE49-F238E27FC236}">
                <a16:creationId xmlns:a16="http://schemas.microsoft.com/office/drawing/2014/main" id="{3EDCD2CD-2630-49BF-A698-90BFAE328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3452">
            <a:off x="6020889" y="2138290"/>
            <a:ext cx="879207" cy="16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Képtalálat a következőre: „ant”">
            <a:extLst>
              <a:ext uri="{FF2B5EF4-FFF2-40B4-BE49-F238E27FC236}">
                <a16:creationId xmlns:a16="http://schemas.microsoft.com/office/drawing/2014/main" id="{0CF801B3-BD6A-42AA-B4DF-9A2254CF0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3452">
            <a:off x="9083605" y="3148992"/>
            <a:ext cx="879207" cy="16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Képtalálat a következőre: „ant”">
            <a:extLst>
              <a:ext uri="{FF2B5EF4-FFF2-40B4-BE49-F238E27FC236}">
                <a16:creationId xmlns:a16="http://schemas.microsoft.com/office/drawing/2014/main" id="{4BF69B98-0FBB-4B5B-B3F3-266C4DA9B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7"/>
          <a:stretch/>
        </p:blipFill>
        <p:spPr bwMode="auto">
          <a:xfrm rot="4063452">
            <a:off x="10259817" y="3825900"/>
            <a:ext cx="879207" cy="6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Képtalálat a következőre: „ant”">
            <a:extLst>
              <a:ext uri="{FF2B5EF4-FFF2-40B4-BE49-F238E27FC236}">
                <a16:creationId xmlns:a16="http://schemas.microsoft.com/office/drawing/2014/main" id="{1CBAD45A-F82C-4134-B632-C8092ECB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3452">
            <a:off x="7466992" y="3332462"/>
            <a:ext cx="879207" cy="16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7" grpId="0" animBg="1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 descr="KÃ©ptalÃ¡lat a kÃ¶vetkezÅre: âantsâ">
            <a:extLst>
              <a:ext uri="{FF2B5EF4-FFF2-40B4-BE49-F238E27FC236}">
                <a16:creationId xmlns:a16="http://schemas.microsoft.com/office/drawing/2014/main" id="{959FD09B-77F9-4B76-A5A7-4956DDF0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44" y="4230886"/>
            <a:ext cx="823025" cy="3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LAKES</a:t>
            </a:r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EDFB939D-6CF6-4A5A-8B43-6B7422A43F17}"/>
              </a:ext>
            </a:extLst>
          </p:cNvPr>
          <p:cNvSpPr/>
          <p:nvPr/>
        </p:nvSpPr>
        <p:spPr>
          <a:xfrm>
            <a:off x="851787" y="2424660"/>
            <a:ext cx="483523" cy="5362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DB</a:t>
            </a:r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22190F0D-B028-4E7F-9F14-6C723304B8BE}"/>
              </a:ext>
            </a:extLst>
          </p:cNvPr>
          <p:cNvSpPr/>
          <p:nvPr/>
        </p:nvSpPr>
        <p:spPr>
          <a:xfrm>
            <a:off x="871602" y="3131234"/>
            <a:ext cx="483523" cy="5362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5A64B-4696-4007-A190-A9075D957EFE}"/>
              </a:ext>
            </a:extLst>
          </p:cNvPr>
          <p:cNvSpPr/>
          <p:nvPr/>
        </p:nvSpPr>
        <p:spPr>
          <a:xfrm>
            <a:off x="468803" y="1856650"/>
            <a:ext cx="1469855" cy="370401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8EF667-7982-4F8F-92D4-6F460F14FF48}"/>
              </a:ext>
            </a:extLst>
          </p:cNvPr>
          <p:cNvSpPr/>
          <p:nvPr/>
        </p:nvSpPr>
        <p:spPr>
          <a:xfrm>
            <a:off x="9162185" y="1856650"/>
            <a:ext cx="2053718" cy="370401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PRODUCTION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D7B64E62-6A3C-4F9B-9C19-4140CC0FA73B}"/>
              </a:ext>
            </a:extLst>
          </p:cNvPr>
          <p:cNvSpPr/>
          <p:nvPr/>
        </p:nvSpPr>
        <p:spPr>
          <a:xfrm>
            <a:off x="9564382" y="2724855"/>
            <a:ext cx="1295400" cy="579699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Advanced DS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E063E7E3-008E-4AA2-B94E-6FA902DF24CE}"/>
              </a:ext>
            </a:extLst>
          </p:cNvPr>
          <p:cNvSpPr/>
          <p:nvPr/>
        </p:nvSpPr>
        <p:spPr>
          <a:xfrm>
            <a:off x="9564210" y="3592779"/>
            <a:ext cx="1295400" cy="579699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Analytics</a:t>
            </a:r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35665A6D-A92F-4BF7-A7B8-CCCE1736490F}"/>
              </a:ext>
            </a:extLst>
          </p:cNvPr>
          <p:cNvSpPr/>
          <p:nvPr/>
        </p:nvSpPr>
        <p:spPr>
          <a:xfrm>
            <a:off x="9564210" y="4514072"/>
            <a:ext cx="1295400" cy="579699"/>
          </a:xfrm>
          <a:prstGeom prst="flowChartDocumen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Reporting</a:t>
            </a:r>
          </a:p>
        </p:txBody>
      </p:sp>
      <p:sp>
        <p:nvSpPr>
          <p:cNvPr id="61" name="Flowchart: Connector 7">
            <a:extLst>
              <a:ext uri="{FF2B5EF4-FFF2-40B4-BE49-F238E27FC236}">
                <a16:creationId xmlns:a16="http://schemas.microsoft.com/office/drawing/2014/main" id="{4D504984-DEA6-4936-BB0F-74B0DC574D05}"/>
              </a:ext>
            </a:extLst>
          </p:cNvPr>
          <p:cNvSpPr/>
          <p:nvPr/>
        </p:nvSpPr>
        <p:spPr>
          <a:xfrm>
            <a:off x="4114384" y="2798607"/>
            <a:ext cx="2369055" cy="1611863"/>
          </a:xfrm>
          <a:custGeom>
            <a:avLst/>
            <a:gdLst>
              <a:gd name="connsiteX0" fmla="*/ 0 w 2338252"/>
              <a:gd name="connsiteY0" fmla="*/ 700020 h 1400040"/>
              <a:gd name="connsiteX1" fmla="*/ 1169126 w 2338252"/>
              <a:gd name="connsiteY1" fmla="*/ 0 h 1400040"/>
              <a:gd name="connsiteX2" fmla="*/ 2338252 w 2338252"/>
              <a:gd name="connsiteY2" fmla="*/ 700020 h 1400040"/>
              <a:gd name="connsiteX3" fmla="*/ 1169126 w 2338252"/>
              <a:gd name="connsiteY3" fmla="*/ 1400040 h 1400040"/>
              <a:gd name="connsiteX4" fmla="*/ 0 w 2338252"/>
              <a:gd name="connsiteY4" fmla="*/ 700020 h 1400040"/>
              <a:gd name="connsiteX0" fmla="*/ 0 w 1204572"/>
              <a:gd name="connsiteY0" fmla="*/ 700382 h 1400691"/>
              <a:gd name="connsiteX1" fmla="*/ 1169126 w 1204572"/>
              <a:gd name="connsiteY1" fmla="*/ 362 h 1400691"/>
              <a:gd name="connsiteX2" fmla="*/ 924806 w 1204572"/>
              <a:gd name="connsiteY2" fmla="*/ 632190 h 1400691"/>
              <a:gd name="connsiteX3" fmla="*/ 1169126 w 1204572"/>
              <a:gd name="connsiteY3" fmla="*/ 1400402 h 1400691"/>
              <a:gd name="connsiteX4" fmla="*/ 0 w 1204572"/>
              <a:gd name="connsiteY4" fmla="*/ 700382 h 1400691"/>
              <a:gd name="connsiteX0" fmla="*/ 11367 w 1215939"/>
              <a:gd name="connsiteY0" fmla="*/ 701210 h 1401401"/>
              <a:gd name="connsiteX1" fmla="*/ 620045 w 1215939"/>
              <a:gd name="connsiteY1" fmla="*/ 480609 h 1401401"/>
              <a:gd name="connsiteX2" fmla="*/ 1180493 w 1215939"/>
              <a:gd name="connsiteY2" fmla="*/ 1190 h 1401401"/>
              <a:gd name="connsiteX3" fmla="*/ 936173 w 1215939"/>
              <a:gd name="connsiteY3" fmla="*/ 633018 h 1401401"/>
              <a:gd name="connsiteX4" fmla="*/ 1180493 w 1215939"/>
              <a:gd name="connsiteY4" fmla="*/ 1401230 h 1401401"/>
              <a:gd name="connsiteX5" fmla="*/ 11367 w 1215939"/>
              <a:gd name="connsiteY5" fmla="*/ 701210 h 1401401"/>
              <a:gd name="connsiteX0" fmla="*/ 42634 w 1247206"/>
              <a:gd name="connsiteY0" fmla="*/ 719187 h 1419393"/>
              <a:gd name="connsiteX1" fmla="*/ 345786 w 1247206"/>
              <a:gd name="connsiteY1" fmla="*/ 213417 h 1419393"/>
              <a:gd name="connsiteX2" fmla="*/ 1211760 w 1247206"/>
              <a:gd name="connsiteY2" fmla="*/ 19167 h 1419393"/>
              <a:gd name="connsiteX3" fmla="*/ 967440 w 1247206"/>
              <a:gd name="connsiteY3" fmla="*/ 650995 h 1419393"/>
              <a:gd name="connsiteX4" fmla="*/ 1211760 w 1247206"/>
              <a:gd name="connsiteY4" fmla="*/ 1419207 h 1419393"/>
              <a:gd name="connsiteX5" fmla="*/ 42634 w 1247206"/>
              <a:gd name="connsiteY5" fmla="*/ 719187 h 1419393"/>
              <a:gd name="connsiteX0" fmla="*/ 42634 w 1303545"/>
              <a:gd name="connsiteY0" fmla="*/ 718434 h 1418713"/>
              <a:gd name="connsiteX1" fmla="*/ 345786 w 1303545"/>
              <a:gd name="connsiteY1" fmla="*/ 212664 h 1418713"/>
              <a:gd name="connsiteX2" fmla="*/ 1211760 w 1303545"/>
              <a:gd name="connsiteY2" fmla="*/ 18414 h 1418713"/>
              <a:gd name="connsiteX3" fmla="*/ 1226781 w 1303545"/>
              <a:gd name="connsiteY3" fmla="*/ 637844 h 1418713"/>
              <a:gd name="connsiteX4" fmla="*/ 1211760 w 1303545"/>
              <a:gd name="connsiteY4" fmla="*/ 1418454 h 1418713"/>
              <a:gd name="connsiteX5" fmla="*/ 42634 w 1303545"/>
              <a:gd name="connsiteY5" fmla="*/ 718434 h 1418713"/>
              <a:gd name="connsiteX0" fmla="*/ 7054 w 1245574"/>
              <a:gd name="connsiteY0" fmla="*/ 718434 h 1425641"/>
              <a:gd name="connsiteX1" fmla="*/ 310206 w 1245574"/>
              <a:gd name="connsiteY1" fmla="*/ 212664 h 1425641"/>
              <a:gd name="connsiteX2" fmla="*/ 1176180 w 1245574"/>
              <a:gd name="connsiteY2" fmla="*/ 18414 h 1425641"/>
              <a:gd name="connsiteX3" fmla="*/ 1191201 w 1245574"/>
              <a:gd name="connsiteY3" fmla="*/ 637844 h 1425641"/>
              <a:gd name="connsiteX4" fmla="*/ 1176180 w 1245574"/>
              <a:gd name="connsiteY4" fmla="*/ 1418454 h 1425641"/>
              <a:gd name="connsiteX5" fmla="*/ 561497 w 1245574"/>
              <a:gd name="connsiteY5" fmla="*/ 1009043 h 1425641"/>
              <a:gd name="connsiteX6" fmla="*/ 7054 w 1245574"/>
              <a:gd name="connsiteY6" fmla="*/ 718434 h 1425641"/>
              <a:gd name="connsiteX0" fmla="*/ 7054 w 1245574"/>
              <a:gd name="connsiteY0" fmla="*/ 718434 h 1429522"/>
              <a:gd name="connsiteX1" fmla="*/ 310206 w 1245574"/>
              <a:gd name="connsiteY1" fmla="*/ 212664 h 1429522"/>
              <a:gd name="connsiteX2" fmla="*/ 1176180 w 1245574"/>
              <a:gd name="connsiteY2" fmla="*/ 18414 h 1429522"/>
              <a:gd name="connsiteX3" fmla="*/ 1191201 w 1245574"/>
              <a:gd name="connsiteY3" fmla="*/ 637844 h 1429522"/>
              <a:gd name="connsiteX4" fmla="*/ 1176180 w 1245574"/>
              <a:gd name="connsiteY4" fmla="*/ 1418454 h 1429522"/>
              <a:gd name="connsiteX5" fmla="*/ 561497 w 1245574"/>
              <a:gd name="connsiteY5" fmla="*/ 1009043 h 1429522"/>
              <a:gd name="connsiteX6" fmla="*/ 7054 w 1245574"/>
              <a:gd name="connsiteY6" fmla="*/ 718434 h 1429522"/>
              <a:gd name="connsiteX0" fmla="*/ 7054 w 1245574"/>
              <a:gd name="connsiteY0" fmla="*/ 718434 h 1428428"/>
              <a:gd name="connsiteX1" fmla="*/ 310206 w 1245574"/>
              <a:gd name="connsiteY1" fmla="*/ 212664 h 1428428"/>
              <a:gd name="connsiteX2" fmla="*/ 1176180 w 1245574"/>
              <a:gd name="connsiteY2" fmla="*/ 18414 h 1428428"/>
              <a:gd name="connsiteX3" fmla="*/ 1191201 w 1245574"/>
              <a:gd name="connsiteY3" fmla="*/ 637844 h 1428428"/>
              <a:gd name="connsiteX4" fmla="*/ 1176180 w 1245574"/>
              <a:gd name="connsiteY4" fmla="*/ 1418454 h 1428428"/>
              <a:gd name="connsiteX5" fmla="*/ 561497 w 1245574"/>
              <a:gd name="connsiteY5" fmla="*/ 1009043 h 1428428"/>
              <a:gd name="connsiteX6" fmla="*/ 7054 w 1245574"/>
              <a:gd name="connsiteY6" fmla="*/ 718434 h 142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574" h="1428428">
                <a:moveTo>
                  <a:pt x="7054" y="718434"/>
                </a:moveTo>
                <a:cubicBezTo>
                  <a:pt x="-34828" y="585704"/>
                  <a:pt x="115352" y="329334"/>
                  <a:pt x="310206" y="212664"/>
                </a:cubicBezTo>
                <a:cubicBezTo>
                  <a:pt x="505060" y="95994"/>
                  <a:pt x="1029348" y="-52449"/>
                  <a:pt x="1176180" y="18414"/>
                </a:cubicBezTo>
                <a:cubicBezTo>
                  <a:pt x="1323013" y="89277"/>
                  <a:pt x="1191201" y="251234"/>
                  <a:pt x="1191201" y="637844"/>
                </a:cubicBezTo>
                <a:cubicBezTo>
                  <a:pt x="1191201" y="1024454"/>
                  <a:pt x="1281131" y="1356588"/>
                  <a:pt x="1176180" y="1418454"/>
                </a:cubicBezTo>
                <a:cubicBezTo>
                  <a:pt x="1071229" y="1480320"/>
                  <a:pt x="958851" y="1243501"/>
                  <a:pt x="561497" y="1009043"/>
                </a:cubicBezTo>
                <a:cubicBezTo>
                  <a:pt x="366643" y="892373"/>
                  <a:pt x="48936" y="851164"/>
                  <a:pt x="7054" y="71843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Data lake </a:t>
            </a:r>
          </a:p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(Raw Data)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2" name="Picture 2" descr="KÃ©ptalÃ¡lat a kÃ¶vetkezÅre: âantsâ">
            <a:extLst>
              <a:ext uri="{FF2B5EF4-FFF2-40B4-BE49-F238E27FC236}">
                <a16:creationId xmlns:a16="http://schemas.microsoft.com/office/drawing/2014/main" id="{36364A55-E547-4BDF-9403-2F803586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482" y="3215716"/>
            <a:ext cx="823025" cy="3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KÃ©ptalÃ¡lat a kÃ¶vetkezÅre: âantsâ">
            <a:extLst>
              <a:ext uri="{FF2B5EF4-FFF2-40B4-BE49-F238E27FC236}">
                <a16:creationId xmlns:a16="http://schemas.microsoft.com/office/drawing/2014/main" id="{56C5C00E-F1A5-4485-BD8F-9AEFCE758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50" y="3355620"/>
            <a:ext cx="823025" cy="3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KÃ©ptalÃ¡lat a kÃ¶vetkezÅre: âantsâ">
            <a:extLst>
              <a:ext uri="{FF2B5EF4-FFF2-40B4-BE49-F238E27FC236}">
                <a16:creationId xmlns:a16="http://schemas.microsoft.com/office/drawing/2014/main" id="{6D48EC4B-B99C-4D43-951F-92EE6D41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22" y="2855293"/>
            <a:ext cx="823025" cy="3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CC39EB-FDC0-43B4-BAEA-076048FE3DE6}"/>
              </a:ext>
            </a:extLst>
          </p:cNvPr>
          <p:cNvSpPr/>
          <p:nvPr/>
        </p:nvSpPr>
        <p:spPr>
          <a:xfrm>
            <a:off x="468804" y="1946219"/>
            <a:ext cx="1143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5855EFD0-2163-4044-B368-A2A5BCF0B7D2}"/>
              </a:ext>
            </a:extLst>
          </p:cNvPr>
          <p:cNvSpPr/>
          <p:nvPr/>
        </p:nvSpPr>
        <p:spPr>
          <a:xfrm>
            <a:off x="851787" y="4476442"/>
            <a:ext cx="7990507" cy="580699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Stream</a:t>
            </a:r>
          </a:p>
        </p:txBody>
      </p:sp>
      <p:pic>
        <p:nvPicPr>
          <p:cNvPr id="103" name="Picture 2" descr="KÃ©ptalÃ¡lat a kÃ¶vetkezÅre: âantsâ">
            <a:extLst>
              <a:ext uri="{FF2B5EF4-FFF2-40B4-BE49-F238E27FC236}">
                <a16:creationId xmlns:a16="http://schemas.microsoft.com/office/drawing/2014/main" id="{C90803BC-720B-4349-9E66-0C9A10A0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04" y="3109818"/>
            <a:ext cx="823025" cy="3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KÃ©ptalÃ¡lat a kÃ¶vetkezÅre: âantsâ">
            <a:extLst>
              <a:ext uri="{FF2B5EF4-FFF2-40B4-BE49-F238E27FC236}">
                <a16:creationId xmlns:a16="http://schemas.microsoft.com/office/drawing/2014/main" id="{8EAFFEA2-9B13-4D61-AC3C-917DD6339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37" y="3314102"/>
            <a:ext cx="823025" cy="31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KÃ©ptalÃ¡lat a kÃ¶vetkezÅre: âantsâ">
            <a:extLst>
              <a:ext uri="{FF2B5EF4-FFF2-40B4-BE49-F238E27FC236}">
                <a16:creationId xmlns:a16="http://schemas.microsoft.com/office/drawing/2014/main" id="{5F3BA1F7-ED22-42C4-9269-8B22E834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00" y="3381379"/>
            <a:ext cx="823025" cy="3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ight Arrow 13">
            <a:extLst>
              <a:ext uri="{FF2B5EF4-FFF2-40B4-BE49-F238E27FC236}">
                <a16:creationId xmlns:a16="http://schemas.microsoft.com/office/drawing/2014/main" id="{4E06EEA7-F98B-44B0-AAFE-5DA7A73C2BE0}"/>
              </a:ext>
            </a:extLst>
          </p:cNvPr>
          <p:cNvSpPr/>
          <p:nvPr/>
        </p:nvSpPr>
        <p:spPr>
          <a:xfrm>
            <a:off x="2103884" y="3596573"/>
            <a:ext cx="2084431" cy="58069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" name="Flowchart: Magnetic Disk 106">
            <a:extLst>
              <a:ext uri="{FF2B5EF4-FFF2-40B4-BE49-F238E27FC236}">
                <a16:creationId xmlns:a16="http://schemas.microsoft.com/office/drawing/2014/main" id="{82EE9A52-B2C7-479C-94B9-D7544376310C}"/>
              </a:ext>
            </a:extLst>
          </p:cNvPr>
          <p:cNvSpPr/>
          <p:nvPr/>
        </p:nvSpPr>
        <p:spPr>
          <a:xfrm>
            <a:off x="871601" y="3863074"/>
            <a:ext cx="483523" cy="536200"/>
          </a:xfrm>
          <a:prstGeom prst="flowChartMagneticDisk">
            <a:avLst/>
          </a:prstGeom>
          <a:solidFill>
            <a:srgbClr val="2FBDD5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DB</a:t>
            </a:r>
          </a:p>
        </p:txBody>
      </p:sp>
      <p:pic>
        <p:nvPicPr>
          <p:cNvPr id="108" name="Picture 2" descr="KÃ©ptalÃ¡lat a kÃ¶vetkezÅre: âantsâ">
            <a:extLst>
              <a:ext uri="{FF2B5EF4-FFF2-40B4-BE49-F238E27FC236}">
                <a16:creationId xmlns:a16="http://schemas.microsoft.com/office/drawing/2014/main" id="{34749265-6DCF-40F8-BC6B-C5E16FA1F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6" b="19237"/>
          <a:stretch/>
        </p:blipFill>
        <p:spPr bwMode="auto">
          <a:xfrm>
            <a:off x="6772193" y="4242082"/>
            <a:ext cx="714748" cy="2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ight Arrow 13">
            <a:extLst>
              <a:ext uri="{FF2B5EF4-FFF2-40B4-BE49-F238E27FC236}">
                <a16:creationId xmlns:a16="http://schemas.microsoft.com/office/drawing/2014/main" id="{6AA38988-7FA7-4805-A208-0802996E9389}"/>
              </a:ext>
            </a:extLst>
          </p:cNvPr>
          <p:cNvSpPr/>
          <p:nvPr/>
        </p:nvSpPr>
        <p:spPr>
          <a:xfrm>
            <a:off x="6917808" y="3552480"/>
            <a:ext cx="2084431" cy="58069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31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DATA WAREHOUSE VS DATA LAKE</a:t>
            </a:r>
          </a:p>
        </p:txBody>
      </p:sp>
      <p:sp>
        <p:nvSpPr>
          <p:cNvPr id="8" name="Rectangle 7"/>
          <p:cNvSpPr/>
          <p:nvPr/>
        </p:nvSpPr>
        <p:spPr>
          <a:xfrm>
            <a:off x="8189971" y="1371686"/>
            <a:ext cx="18473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  <a:p>
            <a:pPr algn="ctr"/>
            <a:endParaRPr lang="en-US" dirty="0">
              <a:solidFill>
                <a:srgbClr val="444444"/>
              </a:solidFill>
              <a:latin typeface="Arial Black" panose="020B0A04020102020204" pitchFamily="34" charset="0"/>
              <a:cs typeface="Trebuchet MS"/>
            </a:endParaRPr>
          </a:p>
          <a:p>
            <a:pPr algn="ctr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90018"/>
              </p:ext>
            </p:extLst>
          </p:nvPr>
        </p:nvGraphicFramePr>
        <p:xfrm>
          <a:off x="399405" y="1371687"/>
          <a:ext cx="11028220" cy="44272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DATA WAREHOUSE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DATA 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Data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Structured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Anything / Mainly unstructured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Stored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Relevant data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Raw data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8797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Large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Ultra large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70255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Analysts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Analysts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Data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High control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Low control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High upfront cost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Lower pay-as-you-go cost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7056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Large servers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Commodity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845100"/>
                  </a:ext>
                </a:extLst>
              </a:tr>
              <a:tr h="4329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2FBDD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Implementation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Months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44444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Hours</a:t>
                      </a:r>
                      <a:endParaRPr lang="en-US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1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7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NOSQL</a:t>
            </a:r>
          </a:p>
        </p:txBody>
      </p:sp>
      <p:pic>
        <p:nvPicPr>
          <p:cNvPr id="3074" name="Picture 2" descr="Képtalálat a következőre: „nosql”">
            <a:extLst>
              <a:ext uri="{FF2B5EF4-FFF2-40B4-BE49-F238E27FC236}">
                <a16:creationId xmlns:a16="http://schemas.microsoft.com/office/drawing/2014/main" id="{32E67B4C-EBBB-42B1-B182-3387693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09" y="1851731"/>
            <a:ext cx="8394307" cy="381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3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INTEGRITY AND CONSISTENCY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6923" y="1658961"/>
            <a:ext cx="5362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sz="3200" dirty="0">
                <a:solidFill>
                  <a:srgbClr val="3333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ASICALLY </a:t>
            </a:r>
            <a:r>
              <a:rPr lang="en-US" sz="32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z="3200" dirty="0">
                <a:solidFill>
                  <a:srgbClr val="3333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VAILABLE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3200" dirty="0">
                <a:solidFill>
                  <a:srgbClr val="3333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OFT STATE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3200" dirty="0">
                <a:solidFill>
                  <a:srgbClr val="33333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VENTUAL CONSISTENCY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759F2-3D84-479A-A6EA-96B05641FCDD}"/>
              </a:ext>
            </a:extLst>
          </p:cNvPr>
          <p:cNvSpPr/>
          <p:nvPr/>
        </p:nvSpPr>
        <p:spPr>
          <a:xfrm>
            <a:off x="420739" y="2702723"/>
            <a:ext cx="1164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9AD57-877A-4B81-B9CD-55729CFD2FF2}"/>
              </a:ext>
            </a:extLst>
          </p:cNvPr>
          <p:cNvSpPr/>
          <p:nvPr/>
        </p:nvSpPr>
        <p:spPr>
          <a:xfrm>
            <a:off x="459481" y="4688565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ACID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1B994-3E72-4980-8CA1-D02DF836A9B3}"/>
              </a:ext>
            </a:extLst>
          </p:cNvPr>
          <p:cNvSpPr/>
          <p:nvPr/>
        </p:nvSpPr>
        <p:spPr>
          <a:xfrm>
            <a:off x="5306923" y="4688565"/>
            <a:ext cx="43284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TRANSACTION IS </a:t>
            </a: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 HANDLED BY DB</a:t>
            </a:r>
          </a:p>
        </p:txBody>
      </p:sp>
    </p:spTree>
    <p:extLst>
      <p:ext uri="{BB962C8B-B14F-4D97-AF65-F5344CB8AC3E}">
        <p14:creationId xmlns:p14="http://schemas.microsoft.com/office/powerpoint/2010/main" val="131085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988" y="1487221"/>
            <a:ext cx="82766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SQ</a:t>
            </a:r>
            <a:r>
              <a:rPr lang="hu-HU" sz="32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endParaRPr lang="en-US" sz="3200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5730DB-2BD5-493A-9C5B-3234CED5E8C7}"/>
              </a:ext>
            </a:extLst>
          </p:cNvPr>
          <p:cNvSpPr/>
          <p:nvPr/>
        </p:nvSpPr>
        <p:spPr>
          <a:xfrm>
            <a:off x="3201172" y="1609588"/>
            <a:ext cx="84632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ActionScript Bash C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# C++ Clojure Common Lisp Crystal D Dart Delphi Elixir emacs lisp Erlang Fancy gawk GNU Prolog Go Haskell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Haxe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Io Java Julia Lasso Lua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Matlab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mruby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Nim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Node.js Objective-C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OCaml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Pascal Perl PHP PL/SQL Pure Data Python R Racket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Rebol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Ruby Rust Scala Scheme Smalltalk Swift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Tcl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VB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VCL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Xojo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258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28489</TotalTime>
  <Words>733</Words>
  <Application>Microsoft Office PowerPoint</Application>
  <PresentationFormat>Widescreen</PresentationFormat>
  <Paragraphs>297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Aharoni</vt:lpstr>
      <vt:lpstr>Arial</vt:lpstr>
      <vt:lpstr>Arial Black</vt:lpstr>
      <vt:lpstr>Calibri</vt:lpstr>
      <vt:lpstr>Courier New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Laszlo Sallo</cp:lastModifiedBy>
  <cp:revision>1744</cp:revision>
  <cp:lastPrinted>2014-07-09T13:30:36Z</cp:lastPrinted>
  <dcterms:created xsi:type="dcterms:W3CDTF">2014-07-08T13:27:24Z</dcterms:created>
  <dcterms:modified xsi:type="dcterms:W3CDTF">2020-10-03T06:21:58Z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