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1"/>
  </p:notesMasterIdLst>
  <p:handoutMasterIdLst>
    <p:handoutMasterId r:id="rId32"/>
  </p:handoutMasterIdLst>
  <p:sldIdLst>
    <p:sldId id="669" r:id="rId6"/>
    <p:sldId id="714" r:id="rId7"/>
    <p:sldId id="663" r:id="rId8"/>
    <p:sldId id="715" r:id="rId9"/>
    <p:sldId id="668" r:id="rId10"/>
    <p:sldId id="719" r:id="rId11"/>
    <p:sldId id="670" r:id="rId12"/>
    <p:sldId id="718" r:id="rId13"/>
    <p:sldId id="726" r:id="rId14"/>
    <p:sldId id="717" r:id="rId15"/>
    <p:sldId id="665" r:id="rId16"/>
    <p:sldId id="675" r:id="rId17"/>
    <p:sldId id="674" r:id="rId18"/>
    <p:sldId id="676" r:id="rId19"/>
    <p:sldId id="720" r:id="rId20"/>
    <p:sldId id="677" r:id="rId21"/>
    <p:sldId id="678" r:id="rId22"/>
    <p:sldId id="680" r:id="rId23"/>
    <p:sldId id="681" r:id="rId24"/>
    <p:sldId id="721" r:id="rId25"/>
    <p:sldId id="696" r:id="rId26"/>
    <p:sldId id="722" r:id="rId27"/>
    <p:sldId id="723" r:id="rId28"/>
    <p:sldId id="685" r:id="rId29"/>
    <p:sldId id="6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1167" userDrawn="1">
          <p15:clr>
            <a:srgbClr val="A4A3A4"/>
          </p15:clr>
        </p15:guide>
        <p15:guide id="19" pos="3949" userDrawn="1">
          <p15:clr>
            <a:srgbClr val="A4A3A4"/>
          </p15:clr>
        </p15:guide>
        <p15:guide id="20" pos="344" userDrawn="1">
          <p15:clr>
            <a:srgbClr val="A4A3A4"/>
          </p15:clr>
        </p15:guide>
        <p15:guide id="21" pos="7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5"/>
    <a:srgbClr val="88DAE7"/>
    <a:srgbClr val="999999"/>
    <a:srgbClr val="E7E7E8"/>
    <a:srgbClr val="4D4D4D"/>
    <a:srgbClr val="4F5683"/>
    <a:srgbClr val="242C65"/>
    <a:srgbClr val="CDD0D1"/>
    <a:srgbClr val="C9CCD7"/>
    <a:srgbClr val="D7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1569" autoAdjust="0"/>
  </p:normalViewPr>
  <p:slideViewPr>
    <p:cSldViewPr snapToGrid="0">
      <p:cViewPr varScale="1">
        <p:scale>
          <a:sx n="135" d="100"/>
          <a:sy n="135" d="100"/>
        </p:scale>
        <p:origin x="945" y="5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1167"/>
        <p:guide pos="3949"/>
        <p:guide pos="344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5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0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3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4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0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8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1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6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3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97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41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7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4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9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1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3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ipsum dolor sit amet, minum consec tetur adipiscing elit.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Mauris sit amet enim eget odio lorem venenatis egestas. Donec vitae molestie enim.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Aenean id mauris adipiscing accumsan, iaculis urna sit amet, facilisis velit.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34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2111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DIFFERENT SHAPES OF</a:t>
            </a:r>
            <a:r>
              <a:rPr lang="hu-HU" sz="800" b="0" i="0" kern="0" spc="20" baseline="0" dirty="0">
                <a:solidFill>
                  <a:schemeClr val="accent1"/>
                </a:solidFill>
                <a:latin typeface="Trebuchet MS"/>
                <a:cs typeface="Trebuchet MS"/>
              </a:rPr>
              <a:t> DATA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311399" y="6589746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3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influxdata.com/influxdb/v1.7/query_language/functions/#-1,-1,LAST" TargetMode="External"/><Relationship Id="rId18" Type="http://schemas.openxmlformats.org/officeDocument/2006/relationships/hyperlink" Target="https://docs.influxdata.com/influxdb/v1.7/query_language/functions/#atan" TargetMode="External"/><Relationship Id="rId26" Type="http://schemas.openxmlformats.org/officeDocument/2006/relationships/hyperlink" Target="https://docs.influxdata.com/influxdb/v1.7/query_language/functions/#ceil" TargetMode="External"/><Relationship Id="rId39" Type="http://schemas.openxmlformats.org/officeDocument/2006/relationships/hyperlink" Target="https://docs.influxdata.com/influxdb/v1.7/query_language/functions/#elapsed" TargetMode="External"/><Relationship Id="rId21" Type="http://schemas.openxmlformats.org/officeDocument/2006/relationships/hyperlink" Target="https://docs.influxdata.com/influxdb/v1.7/query_language/functions/#min" TargetMode="External"/><Relationship Id="rId34" Type="http://schemas.openxmlformats.org/officeDocument/2006/relationships/hyperlink" Target="https://docs.influxdata.com/influxdb/v1.7/query_language/functions/#cumulative-sum" TargetMode="External"/><Relationship Id="rId42" Type="http://schemas.openxmlformats.org/officeDocument/2006/relationships/hyperlink" Target="https://docs.influxdata.com/influxdb/v1.7/query_language/functions/#histogram" TargetMode="External"/><Relationship Id="rId47" Type="http://schemas.openxmlformats.org/officeDocument/2006/relationships/hyperlink" Target="https://docs.influxdata.com/influxdb/v1.7/query_language/functions/#moving-average" TargetMode="External"/><Relationship Id="rId50" Type="http://schemas.openxmlformats.org/officeDocument/2006/relationships/hyperlink" Target="https://docs.influxdata.com/influxdb/v1.7/query_language/functions/#pow" TargetMode="External"/><Relationship Id="rId7" Type="http://schemas.openxmlformats.org/officeDocument/2006/relationships/hyperlink" Target="https://docs.influxdata.com/influxdb/v1.7/query_language/functions/#chande-momentum-oscillator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docs.influxdata.com/influxdb/v1.7/query_language/functions/#mean" TargetMode="External"/><Relationship Id="rId29" Type="http://schemas.openxmlformats.org/officeDocument/2006/relationships/hyperlink" Target="https://docs.influxdata.com/influxdb/v1.7/query_language/functions/#sample" TargetMode="External"/><Relationship Id="rId11" Type="http://schemas.openxmlformats.org/officeDocument/2006/relationships/hyperlink" Target="https://docs.influxdata.com/influxdb/v1.7/query_language/functions/#exponential-moving-average" TargetMode="External"/><Relationship Id="rId24" Type="http://schemas.openxmlformats.org/officeDocument/2006/relationships/hyperlink" Target="https://docs.influxdata.com/influxdb/v1.7/query_language/functions/#mode" TargetMode="External"/><Relationship Id="rId32" Type="http://schemas.openxmlformats.org/officeDocument/2006/relationships/hyperlink" Target="https://docs.influxdata.com/influxdb/v1.7/query_language/functions/#stddev" TargetMode="External"/><Relationship Id="rId37" Type="http://schemas.openxmlformats.org/officeDocument/2006/relationships/hyperlink" Target="https://docs.influxdata.com/influxdb/v1.7/query_language/functions/#derivative" TargetMode="External"/><Relationship Id="rId40" Type="http://schemas.openxmlformats.org/officeDocument/2006/relationships/hyperlink" Target="https://docs.influxdata.com/influxdb/v1.7/query_language/functions/#exp" TargetMode="External"/><Relationship Id="rId45" Type="http://schemas.openxmlformats.org/officeDocument/2006/relationships/hyperlink" Target="https://docs.influxdata.com/influxdb/v1.7/query_language/functions/#log2" TargetMode="External"/><Relationship Id="rId53" Type="http://schemas.openxmlformats.org/officeDocument/2006/relationships/hyperlink" Target="https://docs.influxdata.com/influxdb/v1.7/query_language/functions/#sqrt" TargetMode="External"/><Relationship Id="rId5" Type="http://schemas.openxmlformats.org/officeDocument/2006/relationships/hyperlink" Target="https://docs.influxdata.com/influxdb/v1.7/query_language/functions/#abs" TargetMode="External"/><Relationship Id="rId10" Type="http://schemas.openxmlformats.org/officeDocument/2006/relationships/hyperlink" Target="https://docs.influxdata.com/influxdb/v1.7/query_language/functions/#acos" TargetMode="External"/><Relationship Id="rId19" Type="http://schemas.openxmlformats.org/officeDocument/2006/relationships/hyperlink" Target="https://docs.influxdata.com/influxdb/v1.7/query_language/functions/#kaufmans-efficiency-ratio" TargetMode="External"/><Relationship Id="rId31" Type="http://schemas.openxmlformats.org/officeDocument/2006/relationships/hyperlink" Target="https://docs.influxdata.com/influxdb/v1.7/query_language/functions/#triple-exponential-derivative" TargetMode="External"/><Relationship Id="rId44" Type="http://schemas.openxmlformats.org/officeDocument/2006/relationships/hyperlink" Target="https://docs.influxdata.com/influxdb/v1.7/query_language/functions/#log" TargetMode="External"/><Relationship Id="rId52" Type="http://schemas.openxmlformats.org/officeDocument/2006/relationships/hyperlink" Target="https://docs.influxdata.com/influxdb/v1.7/query_language/functions/#sin" TargetMode="External"/><Relationship Id="rId4" Type="http://schemas.openxmlformats.org/officeDocument/2006/relationships/hyperlink" Target="https://docs.influxdata.com/influxdb/v1.7/query_language/functions/#bottom" TargetMode="External"/><Relationship Id="rId9" Type="http://schemas.openxmlformats.org/officeDocument/2006/relationships/hyperlink" Target="https://docs.influxdata.com/influxdb/v1.7/query_language/functions/#-1,-1,FIRST" TargetMode="External"/><Relationship Id="rId14" Type="http://schemas.openxmlformats.org/officeDocument/2006/relationships/hyperlink" Target="https://docs.influxdata.com/influxdb/v1.7/query_language/functions/#asin" TargetMode="External"/><Relationship Id="rId22" Type="http://schemas.openxmlformats.org/officeDocument/2006/relationships/hyperlink" Target="https://docs.influxdata.com/influxdb/v1.7/query_language/functions/#atan2" TargetMode="External"/><Relationship Id="rId27" Type="http://schemas.openxmlformats.org/officeDocument/2006/relationships/hyperlink" Target="https://docs.influxdata.com/influxdb/v1.7/query_language/functions/#triple-exponential-moving-average" TargetMode="External"/><Relationship Id="rId30" Type="http://schemas.openxmlformats.org/officeDocument/2006/relationships/hyperlink" Target="https://docs.influxdata.com/influxdb/v1.7/query_language/functions/#cos" TargetMode="External"/><Relationship Id="rId35" Type="http://schemas.openxmlformats.org/officeDocument/2006/relationships/hyperlink" Target="https://docs.influxdata.com/influxdb/v1.7/query_language/functions/#relative-strength-index" TargetMode="External"/><Relationship Id="rId43" Type="http://schemas.openxmlformats.org/officeDocument/2006/relationships/hyperlink" Target="https://docs.influxdata.com/influxdb/v1.7/query_language/functions/#ln" TargetMode="External"/><Relationship Id="rId48" Type="http://schemas.openxmlformats.org/officeDocument/2006/relationships/hyperlink" Target="https://docs.influxdata.com/influxdb/v1.7/query_language/functions/#non-negative-derivative" TargetMode="External"/><Relationship Id="rId8" Type="http://schemas.openxmlformats.org/officeDocument/2006/relationships/hyperlink" Target="https://docs.influxdata.com/influxdb/v1.7/query_language/functions/#distinct" TargetMode="External"/><Relationship Id="rId51" Type="http://schemas.openxmlformats.org/officeDocument/2006/relationships/hyperlink" Target="https://docs.influxdata.com/influxdb/v1.7/query_language/functions/#round" TargetMode="External"/><Relationship Id="rId3" Type="http://schemas.openxmlformats.org/officeDocument/2006/relationships/hyperlink" Target="https://docs.influxdata.com/influxdb/v1.7/query_language/functions/#count" TargetMode="External"/><Relationship Id="rId12" Type="http://schemas.openxmlformats.org/officeDocument/2006/relationships/hyperlink" Target="https://docs.influxdata.com/influxdb/v1.7/query_language/functions/#integral" TargetMode="External"/><Relationship Id="rId17" Type="http://schemas.openxmlformats.org/officeDocument/2006/relationships/hyperlink" Target="https://docs.influxdata.com/influxdb/v1.7/query_language/functions/#max" TargetMode="External"/><Relationship Id="rId25" Type="http://schemas.openxmlformats.org/officeDocument/2006/relationships/hyperlink" Target="https://docs.influxdata.com/influxdb/v1.7/query_language/functions/#percentile" TargetMode="External"/><Relationship Id="rId33" Type="http://schemas.openxmlformats.org/officeDocument/2006/relationships/hyperlink" Target="https://docs.influxdata.com/influxdb/v1.7/query_language/functions/#top" TargetMode="External"/><Relationship Id="rId38" Type="http://schemas.openxmlformats.org/officeDocument/2006/relationships/hyperlink" Target="https://docs.influxdata.com/influxdb/v1.7/query_language/functions/#difference" TargetMode="External"/><Relationship Id="rId46" Type="http://schemas.openxmlformats.org/officeDocument/2006/relationships/hyperlink" Target="https://docs.influxdata.com/influxdb/v1.7/query_language/functions/#log10" TargetMode="External"/><Relationship Id="rId20" Type="http://schemas.openxmlformats.org/officeDocument/2006/relationships/hyperlink" Target="https://docs.influxdata.com/influxdb/v1.7/query_language/functions/#median" TargetMode="External"/><Relationship Id="rId41" Type="http://schemas.openxmlformats.org/officeDocument/2006/relationships/hyperlink" Target="https://docs.influxdata.com/influxdb/v1.7/query_language/functions/#floor" TargetMode="External"/><Relationship Id="rId54" Type="http://schemas.openxmlformats.org/officeDocument/2006/relationships/hyperlink" Target="https://docs.influxdata.com/influxdb/v1.7/query_language/functions/#ta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influxdata.com/influxdb/v1.7/query_language/functions/#holt-winters" TargetMode="External"/><Relationship Id="rId15" Type="http://schemas.openxmlformats.org/officeDocument/2006/relationships/hyperlink" Target="https://docs.influxdata.com/influxdb/v1.7/query_language/functions/#double-exponential-moving-average" TargetMode="External"/><Relationship Id="rId23" Type="http://schemas.openxmlformats.org/officeDocument/2006/relationships/hyperlink" Target="https://docs.influxdata.com/influxdb/v1.7/query_language/functions/#kaufmans-adaptive-moving-average" TargetMode="External"/><Relationship Id="rId28" Type="http://schemas.openxmlformats.org/officeDocument/2006/relationships/hyperlink" Target="https://docs.influxdata.com/influxdb/v1.7/query_language/functions/#spread" TargetMode="External"/><Relationship Id="rId36" Type="http://schemas.openxmlformats.org/officeDocument/2006/relationships/hyperlink" Target="https://docs.influxdata.com/influxdb/v1.7/query_language/functions/#sum" TargetMode="External"/><Relationship Id="rId49" Type="http://schemas.openxmlformats.org/officeDocument/2006/relationships/hyperlink" Target="https://docs.influxdata.com/influxdb/v1.7/query_language/functions/#non-negative-differen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97336" y="5648108"/>
            <a:ext cx="6400800" cy="381000"/>
          </a:xfrm>
        </p:spPr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OCTOBER 2020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9570" y="5658559"/>
            <a:ext cx="2113143" cy="360099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Laszlo Sallo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29205" y="2853054"/>
            <a:ext cx="8194675" cy="1421928"/>
          </a:xfrm>
        </p:spPr>
        <p:txBody>
          <a:bodyPr/>
          <a:lstStyle/>
          <a:p>
            <a:r>
              <a:rPr lang="en-US" sz="3600" dirty="0"/>
              <a:t>DATA ENGINEERING 2 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CHAPTER 3</a:t>
            </a:r>
          </a:p>
        </p:txBody>
      </p:sp>
      <p:pic>
        <p:nvPicPr>
          <p:cNvPr id="1026" name="Picture 2" descr="https://www.ceu.edu/sites/default/files/media/user-5/ceulogo_0_1.jpg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 b="17355"/>
          <a:stretch>
            <a:fillRect/>
          </a:stretch>
        </p:blipFill>
        <p:spPr bwMode="auto">
          <a:xfrm>
            <a:off x="391732" y="590910"/>
            <a:ext cx="3337873" cy="10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67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INFLUXDB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317" y="1527887"/>
            <a:ext cx="18473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Képtalálatok a következőre: influxdb logo">
            <a:extLst>
              <a:ext uri="{FF2B5EF4-FFF2-40B4-BE49-F238E27FC236}">
                <a16:creationId xmlns:a16="http://schemas.microsoft.com/office/drawing/2014/main" id="{70075778-84DE-4CBE-8DD5-0314AA0B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63" y="3090725"/>
            <a:ext cx="5818242" cy="11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6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0660" y="2147030"/>
            <a:ext cx="240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600" dirty="0">
                <a:solidFill>
                  <a:srgbClr val="BEC2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SolarC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99" y="1325721"/>
            <a:ext cx="1689171" cy="4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8265" y="1258196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IoT</a:t>
            </a:r>
            <a:endParaRPr lang="en-US" sz="28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480076" y="4842671"/>
            <a:ext cx="1930724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KEY VALUE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733763" y="3328907"/>
            <a:ext cx="1147396" cy="759406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SENSORS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088448" y="3441829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46226" y="4335183"/>
            <a:ext cx="1396068" cy="465677"/>
          </a:xfrm>
          <a:prstGeom prst="rect">
            <a:avLst/>
          </a:prstGeom>
          <a:solidFill>
            <a:srgbClr val="A86ED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PROCESSOR</a:t>
            </a: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4356702" y="2281638"/>
            <a:ext cx="429679" cy="15493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438499" y="3684303"/>
            <a:ext cx="541538" cy="1266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51276" y="3153364"/>
            <a:ext cx="275208" cy="8700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6484" y="3153364"/>
            <a:ext cx="275208" cy="8700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1692" y="3153364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76900" y="3153364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47319" y="3153364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8944" y="4040282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QUEUE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7386455" y="2435124"/>
            <a:ext cx="1723116" cy="1094559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Metrics Influx</a:t>
            </a:r>
          </a:p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(Aggregate)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765240" y="3529683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6226" y="2621031"/>
            <a:ext cx="1396068" cy="465677"/>
          </a:xfrm>
          <a:prstGeom prst="rect">
            <a:avLst/>
          </a:prstGeom>
          <a:solidFill>
            <a:srgbClr val="A86ED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PROCESSOR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7386455" y="3718089"/>
            <a:ext cx="1723116" cy="1082771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Event Influx</a:t>
            </a:r>
          </a:p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(Interpret)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7619821" y="1090272"/>
            <a:ext cx="1256383" cy="675625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VISUALIZE</a:t>
            </a:r>
          </a:p>
        </p:txBody>
      </p:sp>
      <p:sp>
        <p:nvSpPr>
          <p:cNvPr id="33" name="Right Arrow 32"/>
          <p:cNvSpPr/>
          <p:nvPr/>
        </p:nvSpPr>
        <p:spPr>
          <a:xfrm rot="16200000">
            <a:off x="8058386" y="1839588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B31EB6C2-BA84-46F2-AC78-16569A44A390}"/>
              </a:ext>
            </a:extLst>
          </p:cNvPr>
          <p:cNvSpPr/>
          <p:nvPr/>
        </p:nvSpPr>
        <p:spPr>
          <a:xfrm>
            <a:off x="7684633" y="5526975"/>
            <a:ext cx="1256383" cy="675625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MONITOR</a:t>
            </a:r>
          </a:p>
        </p:txBody>
      </p:sp>
      <p:sp>
        <p:nvSpPr>
          <p:cNvPr id="27" name="Right Arrow 32">
            <a:extLst>
              <a:ext uri="{FF2B5EF4-FFF2-40B4-BE49-F238E27FC236}">
                <a16:creationId xmlns:a16="http://schemas.microsoft.com/office/drawing/2014/main" id="{3E5DF0D6-61AB-44AF-A09E-E02306459CFE}"/>
              </a:ext>
            </a:extLst>
          </p:cNvPr>
          <p:cNvSpPr/>
          <p:nvPr/>
        </p:nvSpPr>
        <p:spPr>
          <a:xfrm rot="5400000">
            <a:off x="8123198" y="4981714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692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525" y="1336091"/>
            <a:ext cx="89220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DATA FLUX WHICH YOU WANT TO 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VISUALIZE</a:t>
            </a:r>
            <a:b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TRANSFORM / AGGREGATE 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REAL TIME ANALYTICS</a:t>
            </a: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5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5536" y="1505396"/>
            <a:ext cx="726352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SYSTEM / INFRASTRUCTURE MONITORING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SMART CITY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INDUSTRY 4.0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ANOMALY DETECTION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TRADING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41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768" y="1317525"/>
            <a:ext cx="8922057" cy="341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</a:t>
            </a: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USE WHEN YOU …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DON’T HAVE TIME SERIES DATA FLUX 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NEED TRANSACTION</a:t>
            </a: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5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NOSQL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3730" y="93268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KEY-VALUE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TIME SERIES DBMS 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DOCUMENT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 DBMS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304384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DOCUMENT STORES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909" y="1246005"/>
            <a:ext cx="67201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VALUE: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QUERYABLE STRUCTURED DOCUMENT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A4D69-4F06-4CB6-93A2-0EC2A81C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09" y="3036650"/>
            <a:ext cx="3035809" cy="34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DOCUMENT STORES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92A8E4-E25C-4CC9-A2D9-6A79AF82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81" y="1790688"/>
            <a:ext cx="8639238" cy="32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MONGODB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767" y="1198332"/>
            <a:ext cx="6566221" cy="720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 MOST USED NOSQL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CLOSER TO GENERAL PURPOSE / SLOWER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HIGH AVAILABILITY / AUTOMATIC FAILOVER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HIGHLY SCALABLE / REBALANCING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SELECTABLE CONSISTENCY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TRANSACTION SUPPORT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DYNAMIC SCHEMA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SCHEMA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9" y="1320577"/>
            <a:ext cx="3110167" cy="1532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4556"/>
          <a:stretch/>
        </p:blipFill>
        <p:spPr>
          <a:xfrm>
            <a:off x="262818" y="3371508"/>
            <a:ext cx="6489996" cy="28978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899" y="1320578"/>
            <a:ext cx="1145136" cy="1994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4397" y="3592335"/>
            <a:ext cx="1145136" cy="1994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899" y="1942420"/>
            <a:ext cx="1145136" cy="1994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2942" y="5803695"/>
            <a:ext cx="1145136" cy="1994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22827" y="1242483"/>
            <a:ext cx="211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6515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NOSQL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3730" y="93268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KEY-VALUE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DBMS 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DOCUMENT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 DBMS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60823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866B01-C3E4-4232-BC17-72F80D15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58804"/>
              </p:ext>
            </p:extLst>
          </p:nvPr>
        </p:nvGraphicFramePr>
        <p:xfrm>
          <a:off x="402553" y="1535216"/>
          <a:ext cx="4972448" cy="37875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971">
                  <a:extLst>
                    <a:ext uri="{9D8B030D-6E8A-4147-A177-3AD203B41FA5}">
                      <a16:colId xmlns:a16="http://schemas.microsoft.com/office/drawing/2014/main" val="3767964847"/>
                    </a:ext>
                  </a:extLst>
                </a:gridCol>
                <a:gridCol w="2816477">
                  <a:extLst>
                    <a:ext uri="{9D8B030D-6E8A-4147-A177-3AD203B41FA5}">
                      <a16:colId xmlns:a16="http://schemas.microsoft.com/office/drawing/2014/main" val="1750971903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SQL SERVER</a:t>
                      </a:r>
                      <a:endParaRPr 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MONGODB</a:t>
                      </a:r>
                      <a:endParaRPr 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90439638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Database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Database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13084911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Table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Collection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165602982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Index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Index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373632062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Document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40475028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Column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Field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894042514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Joining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Linking &amp; Embedding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225379908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Partition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Sharding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03807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38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MONGO ACCESS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2278" y="1458263"/>
            <a:ext cx="184731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44661-25BD-4DC5-8E65-67B20DA4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78" y="2702063"/>
            <a:ext cx="4307289" cy="30523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302B95-A1C9-497A-98C2-78C4E9992A77}"/>
              </a:ext>
            </a:extLst>
          </p:cNvPr>
          <p:cNvSpPr/>
          <p:nvPr/>
        </p:nvSpPr>
        <p:spPr>
          <a:xfrm>
            <a:off x="2745998" y="1412950"/>
            <a:ext cx="226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BI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7CDE6-4066-47A8-991B-AA25E4CD0A36}"/>
              </a:ext>
            </a:extLst>
          </p:cNvPr>
          <p:cNvSpPr/>
          <p:nvPr/>
        </p:nvSpPr>
        <p:spPr>
          <a:xfrm>
            <a:off x="6500379" y="1412950"/>
            <a:ext cx="444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PROGRAMING LANGUAGES</a:t>
            </a:r>
          </a:p>
        </p:txBody>
      </p:sp>
      <p:pic>
        <p:nvPicPr>
          <p:cNvPr id="1028" name="Picture 4" descr="Image result for python logo">
            <a:extLst>
              <a:ext uri="{FF2B5EF4-FFF2-40B4-BE49-F238E27FC236}">
                <a16:creationId xmlns:a16="http://schemas.microsoft.com/office/drawing/2014/main" id="{57116566-DB32-4D33-AE97-3905D47C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999" y="2816544"/>
            <a:ext cx="2241869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 language logo">
            <a:extLst>
              <a:ext uri="{FF2B5EF4-FFF2-40B4-BE49-F238E27FC236}">
                <a16:creationId xmlns:a16="http://schemas.microsoft.com/office/drawing/2014/main" id="{C59872D7-CF41-46AF-85A6-2F89AD30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09" y="3720465"/>
            <a:ext cx="1781743" cy="78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446311-536F-4420-B151-F6D693513BD7}"/>
              </a:ext>
            </a:extLst>
          </p:cNvPr>
          <p:cNvSpPr/>
          <p:nvPr/>
        </p:nvSpPr>
        <p:spPr>
          <a:xfrm>
            <a:off x="1861199" y="3478609"/>
            <a:ext cx="2018203" cy="89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Image result for knime logo">
            <a:extLst>
              <a:ext uri="{FF2B5EF4-FFF2-40B4-BE49-F238E27FC236}">
                <a16:creationId xmlns:a16="http://schemas.microsoft.com/office/drawing/2014/main" id="{88EF6CF7-24AE-4184-A33E-2B0C9E81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0" y="3669030"/>
            <a:ext cx="147767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7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MONGO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317" y="1527887"/>
            <a:ext cx="18473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Képtalálatok a következőre: mongo logo">
            <a:extLst>
              <a:ext uri="{FF2B5EF4-FFF2-40B4-BE49-F238E27FC236}">
                <a16:creationId xmlns:a16="http://schemas.microsoft.com/office/drawing/2014/main" id="{503403B9-2966-4FE0-B7D1-B372230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65" y="2616318"/>
            <a:ext cx="6323739" cy="17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7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334" y="1326807"/>
            <a:ext cx="8922057" cy="471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YOU WANT TO STORE/QUERY HIGH VOLUME OF </a:t>
            </a: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MULTIDIMENSIONAL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</a:p>
          <a:p>
            <a:pPr lvl="0">
              <a:buClrTx/>
            </a:pPr>
            <a:endParaRPr lang="en-US" sz="28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</a:t>
            </a:r>
          </a:p>
          <a:p>
            <a:pPr lvl="0">
              <a:buClrTx/>
            </a:pPr>
            <a:endParaRPr lang="en-US" sz="28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>
              <a:buClrTx/>
            </a:pP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FAILOVER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AVAILABILITY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CONSISTENCY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MATTERS FOR YOU</a:t>
            </a: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2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USES CASES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9250" y="2013889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https://www.mongodb.com/industries/</a:t>
            </a:r>
          </a:p>
        </p:txBody>
      </p:sp>
      <p:pic>
        <p:nvPicPr>
          <p:cNvPr id="3074" name="Picture 2" descr="Image result for ebay logo">
            <a:extLst>
              <a:ext uri="{FF2B5EF4-FFF2-40B4-BE49-F238E27FC236}">
                <a16:creationId xmlns:a16="http://schemas.microsoft.com/office/drawing/2014/main" id="{7E1BC941-CB68-4BEF-B224-00289031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9" y="3114493"/>
            <a:ext cx="2371091" cy="10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Képtalálatok a következőre: gov.uk">
            <a:extLst>
              <a:ext uri="{FF2B5EF4-FFF2-40B4-BE49-F238E27FC236}">
                <a16:creationId xmlns:a16="http://schemas.microsoft.com/office/drawing/2014/main" id="{48F26A6F-0A11-448C-9D57-91E24883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88" y="3320908"/>
            <a:ext cx="3649990" cy="62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éptalálatok a következőre: hsbc logo">
            <a:extLst>
              <a:ext uri="{FF2B5EF4-FFF2-40B4-BE49-F238E27FC236}">
                <a16:creationId xmlns:a16="http://schemas.microsoft.com/office/drawing/2014/main" id="{6C6F3E00-812F-4DD5-B345-6DC1B8F3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97" y="1943087"/>
            <a:ext cx="3435132" cy="33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8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WHEN NOT TO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658" y="1300446"/>
            <a:ext cx="7733207" cy="7386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</a:t>
            </a: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USE WHEN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MONGO CAN’T HANDLE YOUR DATA SIZE</a:t>
            </a:r>
          </a:p>
          <a:p>
            <a:pPr lvl="1"/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YOU NEED TRANSACTIONS</a:t>
            </a:r>
          </a:p>
          <a:p>
            <a:pPr lvl="1"/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YOU NEED COMPLEX AGGREGATIONS</a:t>
            </a:r>
          </a:p>
          <a:p>
            <a:pPr lvl="1"/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YOU HAVE COMPLEX RELATIONS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9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 SERIES DBMS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476" y="1320409"/>
            <a:ext cx="7996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VALUE: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DATA (MEASUREMENT, EVENT ETC)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7481" b="42735"/>
          <a:stretch/>
        </p:blipFill>
        <p:spPr>
          <a:xfrm>
            <a:off x="4088873" y="2797737"/>
            <a:ext cx="4014254" cy="31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 SERIES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C290D-379D-4610-9A60-6981351C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73" y="1795450"/>
            <a:ext cx="7391454" cy="32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 SERIES DBMS -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033" y="1441520"/>
            <a:ext cx="7112845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QUERY BY TIME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HIGH PERFORMING WRITE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STATISTICAL OPERATION ON TIME SERIES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INFLUX DB FUNCTIONS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810CCB-A473-4BF5-ADEC-1EDABF51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79706"/>
              </p:ext>
            </p:extLst>
          </p:nvPr>
        </p:nvGraphicFramePr>
        <p:xfrm>
          <a:off x="956174" y="1109969"/>
          <a:ext cx="10067683" cy="52263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02880">
                  <a:extLst>
                    <a:ext uri="{9D8B030D-6E8A-4147-A177-3AD203B41FA5}">
                      <a16:colId xmlns:a16="http://schemas.microsoft.com/office/drawing/2014/main" val="1014325706"/>
                    </a:ext>
                  </a:extLst>
                </a:gridCol>
                <a:gridCol w="1212000">
                  <a:extLst>
                    <a:ext uri="{9D8B030D-6E8A-4147-A177-3AD203B41FA5}">
                      <a16:colId xmlns:a16="http://schemas.microsoft.com/office/drawing/2014/main" val="3524598247"/>
                    </a:ext>
                  </a:extLst>
                </a:gridCol>
                <a:gridCol w="2343201">
                  <a:extLst>
                    <a:ext uri="{9D8B030D-6E8A-4147-A177-3AD203B41FA5}">
                      <a16:colId xmlns:a16="http://schemas.microsoft.com/office/drawing/2014/main" val="2853098271"/>
                    </a:ext>
                  </a:extLst>
                </a:gridCol>
                <a:gridCol w="1616001">
                  <a:extLst>
                    <a:ext uri="{9D8B030D-6E8A-4147-A177-3AD203B41FA5}">
                      <a16:colId xmlns:a16="http://schemas.microsoft.com/office/drawing/2014/main" val="2835628165"/>
                    </a:ext>
                  </a:extLst>
                </a:gridCol>
                <a:gridCol w="3393601">
                  <a:extLst>
                    <a:ext uri="{9D8B030D-6E8A-4147-A177-3AD203B41FA5}">
                      <a16:colId xmlns:a16="http://schemas.microsoft.com/office/drawing/2014/main" val="1565191955"/>
                    </a:ext>
                  </a:extLst>
                </a:gridCol>
              </a:tblGrid>
              <a:tr h="449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Aggregations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Selectors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Transformations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Predictors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Technical Analysis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288394793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BOTTOM()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HOLT_WINTERS()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CHANDE_MOMENTUM_OSCILLATOR</a:t>
                      </a:r>
                      <a:r>
                        <a:rPr lang="en-US" sz="1000" u="none" strike="noStrike" dirty="0"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60564100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DISTINCT()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ACOS()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EXPONENTIAL_MOVING_AVERAGE</a:t>
                      </a:r>
                      <a:r>
                        <a:rPr lang="en-US" sz="1000" u="none" strike="noStrike" dirty="0"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206162355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INTEGRAL()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ASIN()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DOUBLE_EXPONENTIAL_MOVING_AVERAGE</a:t>
                      </a:r>
                      <a:r>
                        <a:rPr lang="en-US" sz="1000" u="none" strike="noStrike" dirty="0"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972629200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MEAN()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ATAN</a:t>
                      </a:r>
                      <a:r>
                        <a:rPr lang="en-US" sz="1000" u="none" strike="noStrike" dirty="0"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KAUFMANS_EFFICIENCY_RATIO()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3384785570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MEDIAN()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ATAN2()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KAUFMANS_ADAPTIVE_MOVING_AVERAGE()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009735015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PERCENTILE()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CEIL()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TRIPLE_EXPONENTIAL_MOVING_AVERAGE</a:t>
                      </a:r>
                      <a:r>
                        <a:rPr lang="en-US" sz="1000" u="none" strike="noStrike" dirty="0"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404355866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SPREAD()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SAMPLE()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COS()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TRIPLE_EXPONENTIAL_DERIVATIVE</a:t>
                      </a:r>
                      <a:r>
                        <a:rPr lang="en-US" sz="1000" u="none" strike="noStrike" dirty="0"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022842678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STDDEV()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TOP()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CUMULATIVE_SUM()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RELATIVE_STRENGTH_INDEX</a:t>
                      </a:r>
                      <a:r>
                        <a:rPr lang="en-US" sz="1000" u="none" strike="noStrike" dirty="0">
                          <a:effectLst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98808968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SUM()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DERIVATIVE()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607768371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DIFFERENCE()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45413885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ELAPSED()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751708356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255589171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FLOOR()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3412631512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HISTOGRAM()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345699269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LN()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4044177237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304836502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LOG2()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017046622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LOG10()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399816990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MOVING_AVERAGE()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376695770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NON_NEGATIVE_DERIVATIVE()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23818887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NON_NEGATIVE_DIFFERENCE()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1181259860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3893232475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5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ROUND()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314009095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34897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SQRT()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2115107351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TAN</a:t>
                      </a:r>
                      <a:r>
                        <a:rPr lang="en-US" sz="1000" u="none" strike="noStrike" kern="1200" dirty="0">
                          <a:effectLst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000" b="1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4168" marT="4168" marB="0" anchor="ctr"/>
                </a:tc>
                <a:extLst>
                  <a:ext uri="{0D108BD9-81ED-4DB2-BD59-A6C34878D82A}">
                    <a16:rowId xmlns:a16="http://schemas.microsoft.com/office/drawing/2014/main" val="40257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INFLUX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426" y="1281881"/>
            <a:ext cx="7217040" cy="4370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DOWNSAMPLING AND DATA RETENTION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SQL LIKE QUERIES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ECOSYSTEM FOR 	ACQUISITION,</a:t>
            </a: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							STORAGE,</a:t>
            </a: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							PROCESSING,</a:t>
            </a: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							AND VISUALIZATION 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INFLUX TICK STACK</a:t>
            </a:r>
          </a:p>
        </p:txBody>
      </p:sp>
      <p:pic>
        <p:nvPicPr>
          <p:cNvPr id="4098" name="Picture 2" descr="https://influxdata.com/wp-content/uploads/2015/09/TICK-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2" r="7294" b="4677"/>
          <a:stretch/>
        </p:blipFill>
        <p:spPr bwMode="auto">
          <a:xfrm>
            <a:off x="1885067" y="1538668"/>
            <a:ext cx="8421865" cy="43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7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866B01-C3E4-4232-BC17-72F80D15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6670"/>
              </p:ext>
            </p:extLst>
          </p:nvPr>
        </p:nvGraphicFramePr>
        <p:xfrm>
          <a:off x="402553" y="1535216"/>
          <a:ext cx="4972448" cy="37875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971">
                  <a:extLst>
                    <a:ext uri="{9D8B030D-6E8A-4147-A177-3AD203B41FA5}">
                      <a16:colId xmlns:a16="http://schemas.microsoft.com/office/drawing/2014/main" val="3767964847"/>
                    </a:ext>
                  </a:extLst>
                </a:gridCol>
                <a:gridCol w="2816477">
                  <a:extLst>
                    <a:ext uri="{9D8B030D-6E8A-4147-A177-3AD203B41FA5}">
                      <a16:colId xmlns:a16="http://schemas.microsoft.com/office/drawing/2014/main" val="1750971903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SQL SERVER</a:t>
                      </a:r>
                      <a:endParaRPr 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INFLUX</a:t>
                      </a:r>
                      <a:endParaRPr 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90439638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Database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Database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13084911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Table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Measurement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165602982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Index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Index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373632062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Point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40475028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Column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Field,Tag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894042514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Joining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Join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225379908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Partition</a:t>
                      </a:r>
                      <a:endParaRPr lang="en-US" b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Sharding</a:t>
                      </a:r>
                      <a:endParaRPr lang="en-US" b="0" dirty="0"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03807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51068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28588</TotalTime>
  <Words>536</Words>
  <Application>Microsoft Office PowerPoint</Application>
  <PresentationFormat>Widescreen</PresentationFormat>
  <Paragraphs>254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Aharoni</vt:lpstr>
      <vt:lpstr>Arial</vt:lpstr>
      <vt:lpstr>Arial Black</vt:lpstr>
      <vt:lpstr>Calibri</vt:lpstr>
      <vt:lpstr>Courier New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Laszlo Sallo</cp:lastModifiedBy>
  <cp:revision>1763</cp:revision>
  <cp:lastPrinted>2014-07-09T13:30:36Z</cp:lastPrinted>
  <dcterms:created xsi:type="dcterms:W3CDTF">2014-07-08T13:27:24Z</dcterms:created>
  <dcterms:modified xsi:type="dcterms:W3CDTF">2020-10-03T16:05:53Z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