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8" r:id="rId1"/>
  </p:sldMasterIdLst>
  <p:notesMasterIdLst>
    <p:notesMasterId r:id="rId9"/>
  </p:notesMasterIdLst>
  <p:sldIdLst>
    <p:sldId id="256" r:id="rId2"/>
    <p:sldId id="267" r:id="rId3"/>
    <p:sldId id="264" r:id="rId4"/>
    <p:sldId id="268" r:id="rId5"/>
    <p:sldId id="269" r:id="rId6"/>
    <p:sldId id="265" r:id="rId7"/>
    <p:sldId id="261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FF6600"/>
    <a:srgbClr val="FFCC66"/>
    <a:srgbClr val="E4A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5226" autoAdjust="0"/>
  </p:normalViewPr>
  <p:slideViewPr>
    <p:cSldViewPr>
      <p:cViewPr varScale="1">
        <p:scale>
          <a:sx n="77" d="100"/>
          <a:sy n="77" d="100"/>
        </p:scale>
        <p:origin x="10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388123820557063E-2"/>
          <c:y val="4.8199251573671477E-4"/>
          <c:w val="0.96774784866376362"/>
          <c:h val="0.726523272481919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Election 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Likud</c:v>
                </c:pt>
                <c:pt idx="1">
                  <c:v>B&amp; W</c:v>
                </c:pt>
                <c:pt idx="2">
                  <c:v>J-L</c:v>
                </c:pt>
                <c:pt idx="3">
                  <c:v>Shas</c:v>
                </c:pt>
                <c:pt idx="4">
                  <c:v>UTJ</c:v>
                </c:pt>
                <c:pt idx="5">
                  <c:v>LM</c:v>
                </c:pt>
                <c:pt idx="6">
                  <c:v>Y-B</c:v>
                </c:pt>
                <c:pt idx="7">
                  <c:v>Ya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31</c:v>
                </c:pt>
                <c:pt idx="1">
                  <c:v>31</c:v>
                </c:pt>
                <c:pt idx="2">
                  <c:v>9</c:v>
                </c:pt>
                <c:pt idx="3">
                  <c:v>7</c:v>
                </c:pt>
                <c:pt idx="4">
                  <c:v>6</c:v>
                </c:pt>
                <c:pt idx="5">
                  <c:v>9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A-4D9A-A3F1-C063F1F55E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Election 212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Likud</c:v>
                </c:pt>
                <c:pt idx="1">
                  <c:v>B&amp; W</c:v>
                </c:pt>
                <c:pt idx="2">
                  <c:v>J-L</c:v>
                </c:pt>
                <c:pt idx="3">
                  <c:v>Shas</c:v>
                </c:pt>
                <c:pt idx="4">
                  <c:v>UTJ</c:v>
                </c:pt>
                <c:pt idx="5">
                  <c:v>LM</c:v>
                </c:pt>
                <c:pt idx="6">
                  <c:v>Y-B</c:v>
                </c:pt>
                <c:pt idx="7">
                  <c:v>Ya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30</c:v>
                </c:pt>
                <c:pt idx="1">
                  <c:v>30</c:v>
                </c:pt>
                <c:pt idx="2">
                  <c:v>12</c:v>
                </c:pt>
                <c:pt idx="3">
                  <c:v>8</c:v>
                </c:pt>
                <c:pt idx="4">
                  <c:v>7</c:v>
                </c:pt>
                <c:pt idx="5">
                  <c:v>10</c:v>
                </c:pt>
                <c:pt idx="6">
                  <c:v>8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BA-4D9A-A3F1-C063F1F55E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Election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Likud</c:v>
                </c:pt>
                <c:pt idx="1">
                  <c:v>B&amp; W</c:v>
                </c:pt>
                <c:pt idx="2">
                  <c:v>J-L</c:v>
                </c:pt>
                <c:pt idx="3">
                  <c:v>Shas</c:v>
                </c:pt>
                <c:pt idx="4">
                  <c:v>UTJ</c:v>
                </c:pt>
                <c:pt idx="5">
                  <c:v>LM</c:v>
                </c:pt>
                <c:pt idx="6">
                  <c:v>Y-B</c:v>
                </c:pt>
                <c:pt idx="7">
                  <c:v>Ya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35</c:v>
                </c:pt>
                <c:pt idx="1">
                  <c:v>31</c:v>
                </c:pt>
                <c:pt idx="2">
                  <c:v>15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BA-4D9A-A3F1-C063F1F55E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3396016"/>
        <c:axId val="395602016"/>
      </c:barChart>
      <c:catAx>
        <c:axId val="10339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5602016"/>
        <c:crosses val="autoZero"/>
        <c:auto val="1"/>
        <c:lblAlgn val="ctr"/>
        <c:lblOffset val="100"/>
        <c:noMultiLvlLbl val="0"/>
      </c:catAx>
      <c:valAx>
        <c:axId val="395602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39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1538344506537469"/>
          <c:y val="4.7604631231450485E-2"/>
          <c:w val="0.38682519241628865"/>
          <c:h val="9.8081165584776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8074526815732456E-2"/>
                  <c:y val="-7.61880537131777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4DD-4441-A5FF-F2B105767F45}"/>
                </c:ext>
              </c:extLst>
            </c:dLbl>
            <c:dLbl>
              <c:idx val="1"/>
              <c:layout>
                <c:manualLayout>
                  <c:x val="-2.1055895111799342E-2"/>
                  <c:y val="-1.5237610742635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DD-4441-A5FF-F2B105767F45}"/>
                </c:ext>
              </c:extLst>
            </c:dLbl>
            <c:dLbl>
              <c:idx val="2"/>
              <c:layout>
                <c:manualLayout>
                  <c:x val="0"/>
                  <c:y val="-2.285641611395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DD-4441-A5FF-F2B105767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Likud</c:v>
                </c:pt>
                <c:pt idx="1">
                  <c:v>Blue &amp; White</c:v>
                </c:pt>
                <c:pt idx="2">
                  <c:v>Joint List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62089</c:v>
                </c:pt>
                <c:pt idx="1">
                  <c:v>30564</c:v>
                </c:pt>
                <c:pt idx="2">
                  <c:v>2864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07-46BD-9CDE-159C5DA98C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-2.285641611395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4DD-4441-A5FF-F2B105767F45}"/>
                </c:ext>
              </c:extLst>
            </c:dLbl>
            <c:dLbl>
              <c:idx val="1"/>
              <c:layout>
                <c:manualLayout>
                  <c:x val="-6.4336714062842626E-17"/>
                  <c:y val="-1.5237610742635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DD-4441-A5FF-F2B105767F45}"/>
                </c:ext>
              </c:extLst>
            </c:dLbl>
            <c:dLbl>
              <c:idx val="2"/>
              <c:layout>
                <c:manualLayout>
                  <c:x val="-7.0186317039331141E-3"/>
                  <c:y val="-3.80940268565888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4DD-4441-A5FF-F2B105767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Likud</c:v>
                </c:pt>
                <c:pt idx="1">
                  <c:v>Blue &amp; White</c:v>
                </c:pt>
                <c:pt idx="2">
                  <c:v>Joint List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72601</c:v>
                </c:pt>
                <c:pt idx="1">
                  <c:v>32800</c:v>
                </c:pt>
                <c:pt idx="2">
                  <c:v>5321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07-46BD-9CDE-159C5DA98C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97250160"/>
        <c:axId val="2092200144"/>
        <c:axId val="1419781552"/>
      </c:bar3DChart>
      <c:catAx>
        <c:axId val="597250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2200144"/>
        <c:crosses val="autoZero"/>
        <c:auto val="1"/>
        <c:lblAlgn val="ctr"/>
        <c:lblOffset val="100"/>
        <c:noMultiLvlLbl val="0"/>
      </c:catAx>
      <c:valAx>
        <c:axId val="20922001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97250160"/>
        <c:crosses val="autoZero"/>
        <c:crossBetween val="between"/>
      </c:valAx>
      <c:serAx>
        <c:axId val="1419781552"/>
        <c:scaling>
          <c:orientation val="minMax"/>
        </c:scaling>
        <c:delete val="1"/>
        <c:axPos val="b"/>
        <c:majorTickMark val="out"/>
        <c:minorTickMark val="none"/>
        <c:tickLblPos val="nextTo"/>
        <c:crossAx val="209220014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1.0527950465025944E-2"/>
                  <c:y val="-2.31270012291910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DC-4F75-ADEF-075CC5B56199}"/>
                </c:ext>
              </c:extLst>
            </c:dLbl>
            <c:dLbl>
              <c:idx val="1"/>
              <c:layout>
                <c:manualLayout>
                  <c:x val="-1.4037267286701237E-2"/>
                  <c:y val="-7.7090004097303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4DC-4F75-ADEF-075CC5B56199}"/>
                </c:ext>
              </c:extLst>
            </c:dLbl>
            <c:dLbl>
              <c:idx val="2"/>
              <c:layout>
                <c:manualLayout>
                  <c:x val="-3.5093168216753091E-3"/>
                  <c:y val="-7.7090004097303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DC-4F75-ADEF-075CC5B561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Likud</c:v>
                </c:pt>
                <c:pt idx="1">
                  <c:v>Blue &amp; White</c:v>
                </c:pt>
                <c:pt idx="2">
                  <c:v>Joint List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4951</c:v>
                </c:pt>
                <c:pt idx="1">
                  <c:v>1133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38-46D2-A115-ADAD757B34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3.5093168216753091E-3"/>
                  <c:y val="-3.08360016389213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4DC-4F75-ADEF-075CC5B56199}"/>
                </c:ext>
              </c:extLst>
            </c:dLbl>
            <c:dLbl>
              <c:idx val="1"/>
              <c:layout>
                <c:manualLayout>
                  <c:x val="-7.0186336433506824E-3"/>
                  <c:y val="-3.08360016389213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DC-4F75-ADEF-075CC5B56199}"/>
                </c:ext>
              </c:extLst>
            </c:dLbl>
            <c:dLbl>
              <c:idx val="2"/>
              <c:layout>
                <c:manualLayout>
                  <c:x val="-7.0186336433506183E-3"/>
                  <c:y val="-2.31270012291910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DC-4F75-ADEF-075CC5B561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Likud</c:v>
                </c:pt>
                <c:pt idx="1">
                  <c:v>Blue &amp; White</c:v>
                </c:pt>
                <c:pt idx="2">
                  <c:v>Joint List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4229</c:v>
                </c:pt>
                <c:pt idx="1">
                  <c:v>1074</c:v>
                </c:pt>
                <c:pt idx="2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38-46D2-A115-ADAD757B34E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97250160"/>
        <c:axId val="2092200144"/>
        <c:axId val="1419781552"/>
      </c:bar3DChart>
      <c:catAx>
        <c:axId val="597250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2200144"/>
        <c:crosses val="autoZero"/>
        <c:auto val="1"/>
        <c:lblAlgn val="ctr"/>
        <c:lblOffset val="100"/>
        <c:noMultiLvlLbl val="0"/>
      </c:catAx>
      <c:valAx>
        <c:axId val="20922001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97250160"/>
        <c:crosses val="autoZero"/>
        <c:crossBetween val="between"/>
      </c:valAx>
      <c:serAx>
        <c:axId val="1419781552"/>
        <c:scaling>
          <c:orientation val="minMax"/>
        </c:scaling>
        <c:delete val="1"/>
        <c:axPos val="b"/>
        <c:majorTickMark val="out"/>
        <c:minorTickMark val="none"/>
        <c:tickLblPos val="nextTo"/>
        <c:crossAx val="209220014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3.5093168216753109E-2"/>
                  <c:y val="-1.50617234169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C5-4921-A42C-C6B86A01F4BF}"/>
                </c:ext>
              </c:extLst>
            </c:dLbl>
            <c:dLbl>
              <c:idx val="1"/>
              <c:layout>
                <c:manualLayout>
                  <c:x val="0"/>
                  <c:y val="-7.53086170847382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7C5-4921-A42C-C6B86A01F4BF}"/>
                </c:ext>
              </c:extLst>
            </c:dLbl>
            <c:dLbl>
              <c:idx val="2"/>
              <c:layout>
                <c:manualLayout>
                  <c:x val="-7.018633643350618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C5-4921-A42C-C6B86A01F4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Likud</c:v>
                </c:pt>
                <c:pt idx="1">
                  <c:v>Blue &amp; White</c:v>
                </c:pt>
                <c:pt idx="2">
                  <c:v>Joint List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8879</c:v>
                </c:pt>
                <c:pt idx="1">
                  <c:v>6627</c:v>
                </c:pt>
                <c:pt idx="2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9-4560-8C24-67B64A3FF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3.5093168216753091E-3"/>
                  <c:y val="-2.2592585125421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7C5-4921-A42C-C6B86A01F4BF}"/>
                </c:ext>
              </c:extLst>
            </c:dLbl>
            <c:dLbl>
              <c:idx val="1"/>
              <c:layout>
                <c:manualLayout>
                  <c:x val="3.5093168216753091E-3"/>
                  <c:y val="-1.50617234169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C5-4921-A42C-C6B86A01F4BF}"/>
                </c:ext>
              </c:extLst>
            </c:dLbl>
            <c:dLbl>
              <c:idx val="2"/>
              <c:layout>
                <c:manualLayout>
                  <c:x val="3.5093168216753091E-3"/>
                  <c:y val="-1.50617234169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7C5-4921-A42C-C6B86A01F4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Likud</c:v>
                </c:pt>
                <c:pt idx="1">
                  <c:v>Blue &amp; White</c:v>
                </c:pt>
                <c:pt idx="2">
                  <c:v>Joint List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7804</c:v>
                </c:pt>
                <c:pt idx="1">
                  <c:v>6524</c:v>
                </c:pt>
                <c:pt idx="2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9-4560-8C24-67B64A3FF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97250160"/>
        <c:axId val="2092200144"/>
        <c:axId val="1419781552"/>
      </c:bar3DChart>
      <c:catAx>
        <c:axId val="597250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2200144"/>
        <c:crosses val="autoZero"/>
        <c:auto val="1"/>
        <c:lblAlgn val="ctr"/>
        <c:lblOffset val="100"/>
        <c:noMultiLvlLbl val="0"/>
      </c:catAx>
      <c:valAx>
        <c:axId val="2092200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7250160"/>
        <c:crosses val="autoZero"/>
        <c:crossBetween val="between"/>
      </c:valAx>
      <c:serAx>
        <c:axId val="1419781552"/>
        <c:scaling>
          <c:orientation val="minMax"/>
        </c:scaling>
        <c:delete val="1"/>
        <c:axPos val="b"/>
        <c:majorTickMark val="none"/>
        <c:minorTickMark val="none"/>
        <c:tickLblPos val="nextTo"/>
        <c:crossAx val="209220014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3.4929491932662701E-3"/>
                  <c:y val="-2.28564161139534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A5-4FD7-91E6-E20A1B40DEF3}"/>
                </c:ext>
              </c:extLst>
            </c:dLbl>
            <c:dLbl>
              <c:idx val="1"/>
              <c:layout>
                <c:manualLayout>
                  <c:x val="-3.1436542739396285E-2"/>
                  <c:y val="-7.61880537131777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A5-4FD7-91E6-E20A1B40DEF3}"/>
                </c:ext>
              </c:extLst>
            </c:dLbl>
            <c:dLbl>
              <c:idx val="2"/>
              <c:layout>
                <c:manualLayout>
                  <c:x val="1.2807332423912544E-16"/>
                  <c:y val="-1.5237610742635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A5-4FD7-91E6-E20A1B40D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Likud</c:v>
                </c:pt>
                <c:pt idx="1">
                  <c:v>Blue &amp; White</c:v>
                </c:pt>
                <c:pt idx="2">
                  <c:v>Joint List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407</c:v>
                </c:pt>
                <c:pt idx="1">
                  <c:v>5200</c:v>
                </c:pt>
                <c:pt idx="2">
                  <c:v>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B5-4C19-BD0C-EB10222EE5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4450644352863777E-2"/>
                  <c:y val="-2.285641611395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A5-4FD7-91E6-E20A1B40DEF3}"/>
                </c:ext>
              </c:extLst>
            </c:dLbl>
            <c:dLbl>
              <c:idx val="1"/>
              <c:layout>
                <c:manualLayout>
                  <c:x val="-3.4929491932663183E-3"/>
                  <c:y val="-1.5237610742635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A5-4FD7-91E6-E20A1B40DEF3}"/>
                </c:ext>
              </c:extLst>
            </c:dLbl>
            <c:dLbl>
              <c:idx val="2"/>
              <c:layout>
                <c:manualLayout>
                  <c:x val="6.9858983865325082E-3"/>
                  <c:y val="-1.5237610742635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A5-4FD7-91E6-E20A1B40D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Likud</c:v>
                </c:pt>
                <c:pt idx="1">
                  <c:v>Blue &amp; White</c:v>
                </c:pt>
                <c:pt idx="2">
                  <c:v>Joint List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160</c:v>
                </c:pt>
                <c:pt idx="1">
                  <c:v>4860</c:v>
                </c:pt>
                <c:pt idx="2">
                  <c:v>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B5-4C19-BD0C-EB10222EE5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97250160"/>
        <c:axId val="2092200144"/>
        <c:axId val="1419781552"/>
      </c:bar3DChart>
      <c:catAx>
        <c:axId val="597250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2200144"/>
        <c:crosses val="autoZero"/>
        <c:auto val="1"/>
        <c:lblAlgn val="ctr"/>
        <c:lblOffset val="100"/>
        <c:noMultiLvlLbl val="0"/>
      </c:catAx>
      <c:valAx>
        <c:axId val="2092200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7250160"/>
        <c:crosses val="autoZero"/>
        <c:crossBetween val="between"/>
      </c:valAx>
      <c:serAx>
        <c:axId val="1419781552"/>
        <c:scaling>
          <c:orientation val="minMax"/>
        </c:scaling>
        <c:delete val="1"/>
        <c:axPos val="b"/>
        <c:majorTickMark val="none"/>
        <c:minorTickMark val="none"/>
        <c:tickLblPos val="nextTo"/>
        <c:crossAx val="209220014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-2.3004690300111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8A-40CA-A84E-E3FF82D750E7}"/>
                </c:ext>
              </c:extLst>
            </c:dLbl>
            <c:dLbl>
              <c:idx val="1"/>
              <c:layout>
                <c:manualLayout>
                  <c:x val="7.0186336433505541E-3"/>
                  <c:y val="-7.029129723927705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8A-40CA-A84E-E3FF82D750E7}"/>
                </c:ext>
              </c:extLst>
            </c:dLbl>
            <c:dLbl>
              <c:idx val="2"/>
              <c:layout>
                <c:manualLayout>
                  <c:x val="-2.4565217751727163E-2"/>
                  <c:y val="-7.66823010003719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8A-40CA-A84E-E3FF82D750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Likud</c:v>
                </c:pt>
                <c:pt idx="1">
                  <c:v>Blue &amp; White</c:v>
                </c:pt>
                <c:pt idx="2">
                  <c:v>Joint List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</c:v>
                </c:pt>
                <c:pt idx="1">
                  <c:v>120</c:v>
                </c:pt>
                <c:pt idx="2">
                  <c:v>16610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2-4D63-8615-988A8D4E9A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3.5093168216753091E-3"/>
                  <c:y val="-1.5336460200074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8A-40CA-A84E-E3FF82D750E7}"/>
                </c:ext>
              </c:extLst>
            </c:dLbl>
            <c:dLbl>
              <c:idx val="1"/>
              <c:layout>
                <c:manualLayout>
                  <c:x val="2.1055900930051791E-2"/>
                  <c:y val="-2.3004690300111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8A-40CA-A84E-E3FF82D750E7}"/>
                </c:ext>
              </c:extLst>
            </c:dLbl>
            <c:dLbl>
              <c:idx val="2"/>
              <c:layout>
                <c:manualLayout>
                  <c:x val="2.8074534573402473E-2"/>
                  <c:y val="-2.3004690300111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8A-40CA-A84E-E3FF82D750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Likud</c:v>
                </c:pt>
                <c:pt idx="1">
                  <c:v>Blue &amp; White</c:v>
                </c:pt>
                <c:pt idx="2">
                  <c:v>Joint List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54</c:v>
                </c:pt>
                <c:pt idx="1">
                  <c:v>242</c:v>
                </c:pt>
                <c:pt idx="2">
                  <c:v>14610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A2-4D63-8615-988A8D4E9A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97250160"/>
        <c:axId val="2092200144"/>
        <c:axId val="1419781552"/>
      </c:bar3DChart>
      <c:catAx>
        <c:axId val="59725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92200144"/>
        <c:crosses val="autoZero"/>
        <c:auto val="1"/>
        <c:lblAlgn val="ctr"/>
        <c:lblOffset val="100"/>
        <c:noMultiLvlLbl val="0"/>
      </c:catAx>
      <c:valAx>
        <c:axId val="2092200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7250160"/>
        <c:crosses val="autoZero"/>
        <c:crossBetween val="between"/>
      </c:valAx>
      <c:serAx>
        <c:axId val="1419781552"/>
        <c:scaling>
          <c:orientation val="minMax"/>
        </c:scaling>
        <c:delete val="1"/>
        <c:axPos val="b"/>
        <c:majorTickMark val="none"/>
        <c:minorTickMark val="none"/>
        <c:tickLblPos val="nextTo"/>
        <c:crossAx val="209220014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איילת השחר</c:v>
                </c:pt>
                <c:pt idx="1">
                  <c:v>אילת</c:v>
                </c:pt>
                <c:pt idx="2">
                  <c:v>חיפה</c:v>
                </c:pt>
                <c:pt idx="3">
                  <c:v>סחנין</c:v>
                </c:pt>
                <c:pt idx="4">
                  <c:v>קצרין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585</c:v>
                </c:pt>
                <c:pt idx="1">
                  <c:v>22636</c:v>
                </c:pt>
                <c:pt idx="2">
                  <c:v>144625</c:v>
                </c:pt>
                <c:pt idx="3">
                  <c:v>17085</c:v>
                </c:pt>
                <c:pt idx="4">
                  <c:v>3498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10-4D83-82D1-FDB18DFD6E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איילת השחר</c:v>
                </c:pt>
                <c:pt idx="1">
                  <c:v>אילת</c:v>
                </c:pt>
                <c:pt idx="2">
                  <c:v>חיפה</c:v>
                </c:pt>
                <c:pt idx="3">
                  <c:v>סחנין</c:v>
                </c:pt>
                <c:pt idx="4">
                  <c:v>קצרין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696</c:v>
                </c:pt>
                <c:pt idx="1">
                  <c:v>23043</c:v>
                </c:pt>
                <c:pt idx="2">
                  <c:v>142424</c:v>
                </c:pt>
                <c:pt idx="3">
                  <c:v>14926</c:v>
                </c:pt>
                <c:pt idx="4">
                  <c:v>3931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10-4D83-82D1-FDB18DFD6E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18681888"/>
        <c:axId val="566708064"/>
        <c:axId val="0"/>
      </c:bar3DChart>
      <c:catAx>
        <c:axId val="41868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66708064"/>
        <c:crosses val="autoZero"/>
        <c:auto val="1"/>
        <c:lblAlgn val="ctr"/>
        <c:lblOffset val="100"/>
        <c:noMultiLvlLbl val="0"/>
      </c:catAx>
      <c:valAx>
        <c:axId val="56670806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1868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he-I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Sheet1!$A$2:$D$10</cx:f>
        <cx:lvl ptCount="9">
          <cx:pt idx="0">Valid</cx:pt>
          <cx:pt idx="1">Invalid</cx:pt>
          <cx:pt idx="3">Valid</cx:pt>
          <cx:pt idx="4">Invalid</cx:pt>
          <cx:pt idx="6">Valid</cx:pt>
          <cx:pt idx="7">Invalid</cx:pt>
        </cx:lvl>
        <cx:lvl ptCount="9">
          <cx:pt idx="0">Voted</cx:pt>
          <cx:pt idx="1">Voted</cx:pt>
          <cx:pt idx="2">Didn't Vote</cx:pt>
          <cx:pt idx="3">Voted</cx:pt>
          <cx:pt idx="4">Voted</cx:pt>
          <cx:pt idx="5">Didn't Vote</cx:pt>
          <cx:pt idx="6">Voted</cx:pt>
          <cx:pt idx="7">Voted</cx:pt>
          <cx:pt idx="8">Didn't Vote</cx:pt>
        </cx:lvl>
        <cx:lvl ptCount="9">
          <cx:pt idx="0">Voters</cx:pt>
          <cx:pt idx="1">Voters</cx:pt>
          <cx:pt idx="2">Voters</cx:pt>
          <cx:pt idx="3">Voters</cx:pt>
          <cx:pt idx="4">Voters</cx:pt>
          <cx:pt idx="5">Voters</cx:pt>
          <cx:pt idx="6">Voters</cx:pt>
          <cx:pt idx="7">Voters</cx:pt>
          <cx:pt idx="8">Voters</cx:pt>
        </cx:lvl>
        <cx:lvl ptCount="9">
          <cx:pt idx="0">E 21</cx:pt>
          <cx:pt idx="1">E 21</cx:pt>
          <cx:pt idx="2">E 21</cx:pt>
          <cx:pt idx="3">E 22</cx:pt>
          <cx:pt idx="4">E 22</cx:pt>
          <cx:pt idx="5">E 22</cx:pt>
          <cx:pt idx="6">E 23</cx:pt>
          <cx:pt idx="7">E 23</cx:pt>
          <cx:pt idx="8">E 23</cx:pt>
        </cx:lvl>
      </cx:strDim>
      <cx:numDim type="size">
        <cx:f>Sheet1!$E$2:$E$10</cx:f>
        <cx:lvl ptCount="9" formatCode="General">
          <cx:pt idx="0">43000</cx:pt>
          <cx:pt idx="1">3090</cx:pt>
          <cx:pt idx="2">19900</cx:pt>
          <cx:pt idx="3">44300</cx:pt>
          <cx:pt idx="4">2830</cx:pt>
          <cx:pt idx="5">19500</cx:pt>
          <cx:pt idx="6">45900</cx:pt>
          <cx:pt idx="7">2500</cx:pt>
          <cx:pt idx="8">18300</cx:pt>
        </cx:lvl>
      </cx:numDim>
    </cx:data>
  </cx:chartData>
  <cx:chart>
    <cx:title pos="t" align="ctr" overlay="0">
      <cx:tx>
        <cx:txData>
          <cx:v>Voters Results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900"/>
          </a:pPr>
          <a:r>
            <a:rPr lang="en-US" sz="20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Georgia"/>
            </a:rPr>
            <a:t>Voters Results</a:t>
          </a:r>
        </a:p>
      </cx:txPr>
    </cx:title>
    <cx:plotArea>
      <cx:plotAreaRegion>
        <cx:series layoutId="sunburst" uniqueId="{5D5D5767-A05E-41F5-9B00-EC0CFCD69074}">
          <cx:tx>
            <cx:txData>
              <cx:f>Sheet1!$E$1</cx:f>
              <cx:v>Series1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900" b="0" i="0">
                    <a:solidFill>
                      <a:srgbClr val="FFFFFF"/>
                    </a:solidFill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defRPr>
                </a:pPr>
                <a:endParaRPr lang="he-IL" sz="900"/>
              </a:p>
            </cx:txPr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730D4-FE94-4D40-80C3-A8FFF2888013}" type="doc">
      <dgm:prSet loTypeId="urn:microsoft.com/office/officeart/2005/8/layout/matrix2" loCatId="matrix" qsTypeId="urn:microsoft.com/office/officeart/2005/8/quickstyle/3d9" qsCatId="3D" csTypeId="urn:microsoft.com/office/officeart/2005/8/colors/accent1_3" csCatId="accent1" phldr="1"/>
      <dgm:spPr/>
      <dgm:t>
        <a:bodyPr/>
        <a:lstStyle/>
        <a:p>
          <a:pPr rtl="1"/>
          <a:endParaRPr lang="he-IL"/>
        </a:p>
      </dgm:t>
    </dgm:pt>
    <dgm:pt modelId="{252F973B-B771-44DC-9AF6-48CF76C177D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pPr rtl="1"/>
          <a:r>
            <a:rPr lang="en-US" dirty="0"/>
            <a:t>Total 8.5mil</a:t>
          </a:r>
          <a:endParaRPr lang="he-IL" dirty="0"/>
        </a:p>
      </dgm:t>
    </dgm:pt>
    <dgm:pt modelId="{8E53494C-F94E-4078-87EA-94A44E342AD5}" type="parTrans" cxnId="{6FA2C8AA-6595-469D-81E8-31E61CACF1AB}">
      <dgm:prSet/>
      <dgm:spPr/>
      <dgm:t>
        <a:bodyPr/>
        <a:lstStyle/>
        <a:p>
          <a:pPr rtl="1"/>
          <a:endParaRPr lang="he-IL"/>
        </a:p>
      </dgm:t>
    </dgm:pt>
    <dgm:pt modelId="{16D578F7-94D2-4632-B3A4-9A6CAB665475}" type="sibTrans" cxnId="{6FA2C8AA-6595-469D-81E8-31E61CACF1AB}">
      <dgm:prSet/>
      <dgm:spPr/>
      <dgm:t>
        <a:bodyPr/>
        <a:lstStyle/>
        <a:p>
          <a:pPr rtl="1"/>
          <a:endParaRPr lang="he-IL"/>
        </a:p>
      </dgm:t>
    </dgm:pt>
    <dgm:pt modelId="{478DB66D-A42F-441F-BB67-A341A460FCA6}">
      <dgm:prSet phldrT="[Text]"/>
      <dgm:spPr/>
      <dgm:t>
        <a:bodyPr/>
        <a:lstStyle/>
        <a:p>
          <a:pPr rtl="1"/>
          <a:r>
            <a:rPr lang="en-US" dirty="0"/>
            <a:t>Jewish 6.3mil</a:t>
          </a:r>
          <a:endParaRPr lang="he-IL" dirty="0"/>
        </a:p>
      </dgm:t>
    </dgm:pt>
    <dgm:pt modelId="{F94E5D19-73F4-4F7E-86EA-3A79696429F8}" type="parTrans" cxnId="{6A3180FD-FC4E-4F80-9C0E-E6ABFD184B15}">
      <dgm:prSet/>
      <dgm:spPr/>
      <dgm:t>
        <a:bodyPr/>
        <a:lstStyle/>
        <a:p>
          <a:pPr rtl="1"/>
          <a:endParaRPr lang="he-IL"/>
        </a:p>
      </dgm:t>
    </dgm:pt>
    <dgm:pt modelId="{766F6153-EAC3-4E96-ABB5-C8CFE94D8199}" type="sibTrans" cxnId="{6A3180FD-FC4E-4F80-9C0E-E6ABFD184B15}">
      <dgm:prSet/>
      <dgm:spPr/>
      <dgm:t>
        <a:bodyPr/>
        <a:lstStyle/>
        <a:p>
          <a:pPr rtl="1"/>
          <a:endParaRPr lang="he-IL"/>
        </a:p>
      </dgm:t>
    </dgm:pt>
    <dgm:pt modelId="{B9CFCC2B-F4FD-4228-8CB1-F42F2F2319F8}">
      <dgm:prSet phldrT="[Text]"/>
      <dgm:spPr/>
      <dgm:t>
        <a:bodyPr/>
        <a:lstStyle/>
        <a:p>
          <a:pPr rtl="1"/>
          <a:r>
            <a:rPr lang="en-US" dirty="0"/>
            <a:t>Arabs 1.8mil</a:t>
          </a:r>
          <a:endParaRPr lang="he-IL" dirty="0"/>
        </a:p>
      </dgm:t>
    </dgm:pt>
    <dgm:pt modelId="{B2D7DD8C-2CE6-4971-99A6-6BDDCD3B053C}" type="parTrans" cxnId="{D76BE5EE-19CB-4A61-BF7F-A6EF28C12E87}">
      <dgm:prSet/>
      <dgm:spPr/>
      <dgm:t>
        <a:bodyPr/>
        <a:lstStyle/>
        <a:p>
          <a:pPr rtl="1"/>
          <a:endParaRPr lang="he-IL"/>
        </a:p>
      </dgm:t>
    </dgm:pt>
    <dgm:pt modelId="{385B4F36-E339-4407-ABF4-5931F3FFCB55}" type="sibTrans" cxnId="{D76BE5EE-19CB-4A61-BF7F-A6EF28C12E87}">
      <dgm:prSet/>
      <dgm:spPr/>
      <dgm:t>
        <a:bodyPr/>
        <a:lstStyle/>
        <a:p>
          <a:pPr rtl="1"/>
          <a:endParaRPr lang="he-IL"/>
        </a:p>
      </dgm:t>
    </dgm:pt>
    <dgm:pt modelId="{BAC01FDC-723E-4551-B662-1AE835567824}">
      <dgm:prSet phldrT="[Text]"/>
      <dgm:spPr/>
      <dgm:t>
        <a:bodyPr/>
        <a:lstStyle/>
        <a:p>
          <a:pPr rtl="1"/>
          <a:r>
            <a:rPr lang="en-US" dirty="0"/>
            <a:t>Other 400k</a:t>
          </a:r>
          <a:endParaRPr lang="he-IL" dirty="0"/>
        </a:p>
      </dgm:t>
    </dgm:pt>
    <dgm:pt modelId="{8AA7B5B1-10E8-454D-BDD7-9E76B331F29F}" type="parTrans" cxnId="{62DA7110-2116-44AA-B9F7-F35F0493C422}">
      <dgm:prSet/>
      <dgm:spPr/>
      <dgm:t>
        <a:bodyPr/>
        <a:lstStyle/>
        <a:p>
          <a:pPr rtl="1"/>
          <a:endParaRPr lang="he-IL"/>
        </a:p>
      </dgm:t>
    </dgm:pt>
    <dgm:pt modelId="{48C148B2-7508-4DC0-92E9-E000C97CF10B}" type="sibTrans" cxnId="{62DA7110-2116-44AA-B9F7-F35F0493C422}">
      <dgm:prSet/>
      <dgm:spPr/>
      <dgm:t>
        <a:bodyPr/>
        <a:lstStyle/>
        <a:p>
          <a:pPr rtl="1"/>
          <a:endParaRPr lang="he-IL"/>
        </a:p>
      </dgm:t>
    </dgm:pt>
    <dgm:pt modelId="{BCB1CD0D-DDBD-4F83-A4DE-5DFE61858A98}" type="pres">
      <dgm:prSet presAssocID="{755730D4-FE94-4D40-80C3-A8FFF2888013}" presName="matrix" presStyleCnt="0">
        <dgm:presLayoutVars>
          <dgm:chMax val="1"/>
          <dgm:dir/>
          <dgm:resizeHandles val="exact"/>
        </dgm:presLayoutVars>
      </dgm:prSet>
      <dgm:spPr/>
    </dgm:pt>
    <dgm:pt modelId="{5588A8B3-3C44-43C4-AD82-EEC3AD9CAFF7}" type="pres">
      <dgm:prSet presAssocID="{755730D4-FE94-4D40-80C3-A8FFF2888013}" presName="axisShape" presStyleLbl="bgShp" presStyleIdx="0" presStyleCnt="1"/>
      <dgm:spPr/>
    </dgm:pt>
    <dgm:pt modelId="{A2EAB1C6-54EA-4F5F-8B21-8F6EB32125A6}" type="pres">
      <dgm:prSet presAssocID="{755730D4-FE94-4D40-80C3-A8FFF288801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74416E-01D8-4FD6-8BCB-D3051B7E557E}" type="pres">
      <dgm:prSet presAssocID="{755730D4-FE94-4D40-80C3-A8FFF288801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4566710-A4D5-40F4-A34D-ED7BD47219BB}" type="pres">
      <dgm:prSet presAssocID="{755730D4-FE94-4D40-80C3-A8FFF288801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C3E5D5-65AE-4CD2-AF7C-BEE1FB082B41}" type="pres">
      <dgm:prSet presAssocID="{755730D4-FE94-4D40-80C3-A8FFF288801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2DA7110-2116-44AA-B9F7-F35F0493C422}" srcId="{755730D4-FE94-4D40-80C3-A8FFF2888013}" destId="{BAC01FDC-723E-4551-B662-1AE835567824}" srcOrd="3" destOrd="0" parTransId="{8AA7B5B1-10E8-454D-BDD7-9E76B331F29F}" sibTransId="{48C148B2-7508-4DC0-92E9-E000C97CF10B}"/>
    <dgm:cxn modelId="{74FBD027-0973-4F51-A4F9-3D2A9F21FF27}" type="presOf" srcId="{252F973B-B771-44DC-9AF6-48CF76C177DA}" destId="{A2EAB1C6-54EA-4F5F-8B21-8F6EB32125A6}" srcOrd="0" destOrd="0" presId="urn:microsoft.com/office/officeart/2005/8/layout/matrix2"/>
    <dgm:cxn modelId="{AEBF9B6F-425F-471F-8B40-9C9FD3907A4A}" type="presOf" srcId="{B9CFCC2B-F4FD-4228-8CB1-F42F2F2319F8}" destId="{A4566710-A4D5-40F4-A34D-ED7BD47219BB}" srcOrd="0" destOrd="0" presId="urn:microsoft.com/office/officeart/2005/8/layout/matrix2"/>
    <dgm:cxn modelId="{CA67DB8D-5AE0-497F-9730-2EA26EB89481}" type="presOf" srcId="{755730D4-FE94-4D40-80C3-A8FFF2888013}" destId="{BCB1CD0D-DDBD-4F83-A4DE-5DFE61858A98}" srcOrd="0" destOrd="0" presId="urn:microsoft.com/office/officeart/2005/8/layout/matrix2"/>
    <dgm:cxn modelId="{6FA2C8AA-6595-469D-81E8-31E61CACF1AB}" srcId="{755730D4-FE94-4D40-80C3-A8FFF2888013}" destId="{252F973B-B771-44DC-9AF6-48CF76C177DA}" srcOrd="0" destOrd="0" parTransId="{8E53494C-F94E-4078-87EA-94A44E342AD5}" sibTransId="{16D578F7-94D2-4632-B3A4-9A6CAB665475}"/>
    <dgm:cxn modelId="{9F9706AB-EFF8-48B5-BE5F-69E7EFCA9A5C}" type="presOf" srcId="{BAC01FDC-723E-4551-B662-1AE835567824}" destId="{21C3E5D5-65AE-4CD2-AF7C-BEE1FB082B41}" srcOrd="0" destOrd="0" presId="urn:microsoft.com/office/officeart/2005/8/layout/matrix2"/>
    <dgm:cxn modelId="{BBC6B1DE-7083-4855-93FC-E067C43CCBB5}" type="presOf" srcId="{478DB66D-A42F-441F-BB67-A341A460FCA6}" destId="{E474416E-01D8-4FD6-8BCB-D3051B7E557E}" srcOrd="0" destOrd="0" presId="urn:microsoft.com/office/officeart/2005/8/layout/matrix2"/>
    <dgm:cxn modelId="{D76BE5EE-19CB-4A61-BF7F-A6EF28C12E87}" srcId="{755730D4-FE94-4D40-80C3-A8FFF2888013}" destId="{B9CFCC2B-F4FD-4228-8CB1-F42F2F2319F8}" srcOrd="2" destOrd="0" parTransId="{B2D7DD8C-2CE6-4971-99A6-6BDDCD3B053C}" sibTransId="{385B4F36-E339-4407-ABF4-5931F3FFCB55}"/>
    <dgm:cxn modelId="{6A3180FD-FC4E-4F80-9C0E-E6ABFD184B15}" srcId="{755730D4-FE94-4D40-80C3-A8FFF2888013}" destId="{478DB66D-A42F-441F-BB67-A341A460FCA6}" srcOrd="1" destOrd="0" parTransId="{F94E5D19-73F4-4F7E-86EA-3A79696429F8}" sibTransId="{766F6153-EAC3-4E96-ABB5-C8CFE94D8199}"/>
    <dgm:cxn modelId="{B4658EAF-2E46-4554-BF67-6E8A5098524E}" type="presParOf" srcId="{BCB1CD0D-DDBD-4F83-A4DE-5DFE61858A98}" destId="{5588A8B3-3C44-43C4-AD82-EEC3AD9CAFF7}" srcOrd="0" destOrd="0" presId="urn:microsoft.com/office/officeart/2005/8/layout/matrix2"/>
    <dgm:cxn modelId="{15BC3CBE-3235-43CF-934E-3ECA4EE01B47}" type="presParOf" srcId="{BCB1CD0D-DDBD-4F83-A4DE-5DFE61858A98}" destId="{A2EAB1C6-54EA-4F5F-8B21-8F6EB32125A6}" srcOrd="1" destOrd="0" presId="urn:microsoft.com/office/officeart/2005/8/layout/matrix2"/>
    <dgm:cxn modelId="{24081763-192F-4CFB-8C58-1DEE5B9F5B51}" type="presParOf" srcId="{BCB1CD0D-DDBD-4F83-A4DE-5DFE61858A98}" destId="{E474416E-01D8-4FD6-8BCB-D3051B7E557E}" srcOrd="2" destOrd="0" presId="urn:microsoft.com/office/officeart/2005/8/layout/matrix2"/>
    <dgm:cxn modelId="{B9118C1B-BF58-4469-8819-22CE50E57838}" type="presParOf" srcId="{BCB1CD0D-DDBD-4F83-A4DE-5DFE61858A98}" destId="{A4566710-A4D5-40F4-A34D-ED7BD47219BB}" srcOrd="3" destOrd="0" presId="urn:microsoft.com/office/officeart/2005/8/layout/matrix2"/>
    <dgm:cxn modelId="{FD2272D0-ECAD-41F8-B400-E92049DBD0CD}" type="presParOf" srcId="{BCB1CD0D-DDBD-4F83-A4DE-5DFE61858A98}" destId="{21C3E5D5-65AE-4CD2-AF7C-BEE1FB082B4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A8B3-3C44-43C4-AD82-EEC3AD9CAFF7}">
      <dsp:nvSpPr>
        <dsp:cNvPr id="0" name=""/>
        <dsp:cNvSpPr/>
      </dsp:nvSpPr>
      <dsp:spPr>
        <a:xfrm>
          <a:off x="363023" y="0"/>
          <a:ext cx="2308750" cy="230875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AB1C6-54EA-4F5F-8B21-8F6EB32125A6}">
      <dsp:nvSpPr>
        <dsp:cNvPr id="0" name=""/>
        <dsp:cNvSpPr/>
      </dsp:nvSpPr>
      <dsp:spPr>
        <a:xfrm>
          <a:off x="513091" y="150068"/>
          <a:ext cx="923500" cy="923500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Total 8.5mil</a:t>
          </a:r>
          <a:endParaRPr lang="he-IL" sz="1800" kern="1200" dirty="0"/>
        </a:p>
      </dsp:txBody>
      <dsp:txXfrm>
        <a:off x="558173" y="195150"/>
        <a:ext cx="833336" cy="833336"/>
      </dsp:txXfrm>
    </dsp:sp>
    <dsp:sp modelId="{E474416E-01D8-4FD6-8BCB-D3051B7E557E}">
      <dsp:nvSpPr>
        <dsp:cNvPr id="0" name=""/>
        <dsp:cNvSpPr/>
      </dsp:nvSpPr>
      <dsp:spPr>
        <a:xfrm>
          <a:off x="1598204" y="150068"/>
          <a:ext cx="923500" cy="923500"/>
        </a:xfrm>
        <a:prstGeom prst="roundRect">
          <a:avLst/>
        </a:prstGeom>
        <a:solidFill>
          <a:schemeClr val="accent1">
            <a:shade val="80000"/>
            <a:hueOff val="5105"/>
            <a:satOff val="-3957"/>
            <a:lumOff val="9589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Jewish 6.3mil</a:t>
          </a:r>
          <a:endParaRPr lang="he-IL" sz="1800" kern="1200" dirty="0"/>
        </a:p>
      </dsp:txBody>
      <dsp:txXfrm>
        <a:off x="1643286" y="195150"/>
        <a:ext cx="833336" cy="833336"/>
      </dsp:txXfrm>
    </dsp:sp>
    <dsp:sp modelId="{A4566710-A4D5-40F4-A34D-ED7BD47219BB}">
      <dsp:nvSpPr>
        <dsp:cNvPr id="0" name=""/>
        <dsp:cNvSpPr/>
      </dsp:nvSpPr>
      <dsp:spPr>
        <a:xfrm>
          <a:off x="513091" y="1235181"/>
          <a:ext cx="923500" cy="923500"/>
        </a:xfrm>
        <a:prstGeom prst="roundRect">
          <a:avLst/>
        </a:prstGeom>
        <a:solidFill>
          <a:schemeClr val="accent1">
            <a:shade val="80000"/>
            <a:hueOff val="10211"/>
            <a:satOff val="-7913"/>
            <a:lumOff val="19178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Arabs 1.8mil</a:t>
          </a:r>
          <a:endParaRPr lang="he-IL" sz="1800" kern="1200" dirty="0"/>
        </a:p>
      </dsp:txBody>
      <dsp:txXfrm>
        <a:off x="558173" y="1280263"/>
        <a:ext cx="833336" cy="833336"/>
      </dsp:txXfrm>
    </dsp:sp>
    <dsp:sp modelId="{21C3E5D5-65AE-4CD2-AF7C-BEE1FB082B41}">
      <dsp:nvSpPr>
        <dsp:cNvPr id="0" name=""/>
        <dsp:cNvSpPr/>
      </dsp:nvSpPr>
      <dsp:spPr>
        <a:xfrm>
          <a:off x="1598204" y="1235181"/>
          <a:ext cx="923500" cy="923500"/>
        </a:xfrm>
        <a:prstGeom prst="roundRect">
          <a:avLst/>
        </a:prstGeom>
        <a:solidFill>
          <a:schemeClr val="accent1">
            <a:shade val="80000"/>
            <a:hueOff val="15316"/>
            <a:satOff val="-11870"/>
            <a:lumOff val="28767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 400k</a:t>
          </a:r>
          <a:endParaRPr lang="he-IL" sz="1800" kern="1200" dirty="0"/>
        </a:p>
      </dsp:txBody>
      <dsp:txXfrm>
        <a:off x="1643286" y="1280263"/>
        <a:ext cx="833336" cy="833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C35886-8F92-4C05-A624-A2C0AC9CDB66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39E3B42-DF13-41C1-A16B-C3C63993F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9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מלבן 33"/>
          <p:cNvSpPr/>
          <p:nvPr userDrawn="1"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פס אלכסוני 31"/>
          <p:cNvSpPr>
            <a:spLocks/>
          </p:cNvSpPr>
          <p:nvPr userDrawn="1"/>
        </p:nvSpPr>
        <p:spPr bwMode="auto">
          <a:xfrm flipV="1">
            <a:off x="0" y="0"/>
            <a:ext cx="1115616" cy="6858000"/>
          </a:xfrm>
          <a:prstGeom prst="diagStripe">
            <a:avLst>
              <a:gd name="adj" fmla="val 1697"/>
            </a:avLst>
          </a:prstGeom>
          <a:solidFill>
            <a:schemeClr val="accent2">
              <a:lumMod val="7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 hasCustomPrompt="1"/>
          </p:nvPr>
        </p:nvSpPr>
        <p:spPr>
          <a:xfrm>
            <a:off x="2411760" y="4005064"/>
            <a:ext cx="5760640" cy="1224136"/>
          </a:xfrm>
        </p:spPr>
        <p:txBody>
          <a:bodyPr/>
          <a:lstStyle>
            <a:lvl1pPr marL="0" indent="0" algn="ctr" rtl="0">
              <a:buNone/>
              <a:defRPr sz="1600" b="1" cap="all" spc="250" baseline="0">
                <a:solidFill>
                  <a:schemeClr val="tx2"/>
                </a:solidFill>
                <a:latin typeface="Gisha" pitchFamily="34" charset="-79"/>
                <a:cs typeface="Gisha" pitchFamily="34" charset="-79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indent="0" algn="r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הכנס כאן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683568" y="2348880"/>
            <a:ext cx="80889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 hasCustomPrompt="1"/>
          </p:nvPr>
        </p:nvSpPr>
        <p:spPr>
          <a:xfrm>
            <a:off x="1115616" y="763960"/>
            <a:ext cx="7054552" cy="1440904"/>
          </a:xfrm>
          <a:noFill/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rtl="0">
              <a:defRPr sz="6000" b="1" cap="all" spc="0" baseline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Gisha" pitchFamily="34" charset="-79"/>
                <a:cs typeface="+mj-cs"/>
              </a:defRPr>
            </a:lvl1pPr>
          </a:lstStyle>
          <a:p>
            <a:r>
              <a:rPr kumimoji="0" lang="he-IL" dirty="0"/>
              <a:t>הכנס כותרת ראשית</a:t>
            </a:r>
            <a:endParaRPr kumimoji="0" lang="en-US" dirty="0"/>
          </a:p>
        </p:txBody>
      </p:sp>
      <p:sp>
        <p:nvSpPr>
          <p:cNvPr id="35" name="משולש ישר-זווית 34"/>
          <p:cNvSpPr/>
          <p:nvPr userDrawn="1"/>
        </p:nvSpPr>
        <p:spPr>
          <a:xfrm rot="16200000">
            <a:off x="8488546" y="4510284"/>
            <a:ext cx="411316" cy="899592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צורה חופשית 22"/>
          <p:cNvSpPr>
            <a:spLocks/>
          </p:cNvSpPr>
          <p:nvPr userDrawn="1"/>
        </p:nvSpPr>
        <p:spPr bwMode="auto">
          <a:xfrm flipH="1">
            <a:off x="0" y="474503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צורה חופשית 15">
            <a:extLst>
              <a:ext uri="{FF2B5EF4-FFF2-40B4-BE49-F238E27FC236}">
                <a16:creationId xmlns:a16="http://schemas.microsoft.com/office/drawing/2014/main" id="{DF8BDC98-1758-4A38-83A9-D6F4D6C8D61F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620689"/>
            <a:ext cx="9144000" cy="720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gradFill>
            <a:gsLst>
              <a:gs pos="89000">
                <a:schemeClr val="bg1"/>
              </a:gs>
              <a:gs pos="12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75000"/>
                </a:schemeClr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לבן 14">
            <a:extLst>
              <a:ext uri="{FF2B5EF4-FFF2-40B4-BE49-F238E27FC236}">
                <a16:creationId xmlns:a16="http://schemas.microsoft.com/office/drawing/2014/main" id="{9F0C7C33-2DF8-46F3-87F0-02C284BDB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5536" y="6453336"/>
            <a:ext cx="8748464" cy="40466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7" name="מציין מיקום תוכן 7">
            <a:extLst>
              <a:ext uri="{FF2B5EF4-FFF2-40B4-BE49-F238E27FC236}">
                <a16:creationId xmlns:a16="http://schemas.microsoft.com/office/drawing/2014/main" id="{1BF75218-4EE9-40EB-B69A-8F365C1A8A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968542"/>
            <a:ext cx="8662736" cy="5118320"/>
          </a:xfrm>
        </p:spPr>
        <p:txBody>
          <a:bodyPr/>
          <a:lstStyle>
            <a:lvl1pPr algn="l" rtl="0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1pPr>
            <a:lvl2pPr algn="l" rtl="0">
              <a:lnSpc>
                <a:spcPct val="150000"/>
              </a:lnSpc>
              <a:buClr>
                <a:srgbClr val="002060"/>
              </a:buClr>
              <a:buFont typeface="Courier New" pitchFamily="49" charset="0"/>
              <a:buChar char="o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2pPr>
            <a:lvl3pPr algn="l" rtl="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q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3pPr>
            <a:lvl4pPr algn="l" rtl="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§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4pPr>
            <a:lvl5pPr algn="l" rtl="0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5pPr>
          </a:lstStyle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  <p:sp>
        <p:nvSpPr>
          <p:cNvPr id="8" name="אליפסה 6">
            <a:extLst>
              <a:ext uri="{FF2B5EF4-FFF2-40B4-BE49-F238E27FC236}">
                <a16:creationId xmlns:a16="http://schemas.microsoft.com/office/drawing/2014/main" id="{79C3E2B8-DBE3-41AD-B332-BC3B021D9468}"/>
              </a:ext>
            </a:extLst>
          </p:cNvPr>
          <p:cNvSpPr/>
          <p:nvPr userDrawn="1"/>
        </p:nvSpPr>
        <p:spPr>
          <a:xfrm>
            <a:off x="35496" y="6525344"/>
            <a:ext cx="288032" cy="2880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12">
            <a:extLst>
              <a:ext uri="{FF2B5EF4-FFF2-40B4-BE49-F238E27FC236}">
                <a16:creationId xmlns:a16="http://schemas.microsoft.com/office/drawing/2014/main" id="{7A3B9D4B-9F8D-4A74-B974-29C288AC2C9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-27384"/>
            <a:ext cx="9144000" cy="7920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22000">
                <a:schemeClr val="accent2">
                  <a:lumMod val="40000"/>
                  <a:lumOff val="60000"/>
                </a:schemeClr>
              </a:gs>
              <a:gs pos="77000">
                <a:schemeClr val="accent2">
                  <a:lumMod val="75000"/>
                </a:schemeClr>
              </a:gs>
            </a:gsLst>
            <a:lin ang="0" scaled="0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cxnSp>
        <p:nvCxnSpPr>
          <p:cNvPr id="10" name="מחבר ישר 18">
            <a:extLst>
              <a:ext uri="{FF2B5EF4-FFF2-40B4-BE49-F238E27FC236}">
                <a16:creationId xmlns:a16="http://schemas.microsoft.com/office/drawing/2014/main" id="{17F4B350-2B80-401C-8E27-DF1D4B68516B}"/>
              </a:ext>
            </a:extLst>
          </p:cNvPr>
          <p:cNvCxnSpPr/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9">
            <a:extLst>
              <a:ext uri="{FF2B5EF4-FFF2-40B4-BE49-F238E27FC236}">
                <a16:creationId xmlns:a16="http://schemas.microsoft.com/office/drawing/2014/main" id="{4588B60F-B408-4A0F-B8A1-5E2C37AAB479}"/>
              </a:ext>
            </a:extLst>
          </p:cNvPr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ציין מיקום של מספר שקופית 5">
            <a:extLst>
              <a:ext uri="{FF2B5EF4-FFF2-40B4-BE49-F238E27FC236}">
                <a16:creationId xmlns:a16="http://schemas.microsoft.com/office/drawing/2014/main" id="{CB56E8BF-2CD7-43B8-B673-96C2413B9ED0}"/>
              </a:ext>
            </a:extLst>
          </p:cNvPr>
          <p:cNvSpPr txBox="1">
            <a:spLocks/>
          </p:cNvSpPr>
          <p:nvPr userDrawn="1"/>
        </p:nvSpPr>
        <p:spPr>
          <a:xfrm>
            <a:off x="-108520" y="6507802"/>
            <a:ext cx="576064" cy="337249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724C3F9-5BAF-417B-953D-88C87C5812D4}" type="slidenum">
              <a:rPr lang="he-IL" sz="1500" smtClean="0">
                <a:latin typeface="Gisha" panose="020B0502040204020203" pitchFamily="34" charset="-79"/>
                <a:cs typeface="Gisha" panose="020B0502040204020203" pitchFamily="34" charset="-79"/>
              </a:rPr>
              <a:pPr algn="ctr"/>
              <a:t>‹#›</a:t>
            </a:fld>
            <a:endParaRPr lang="he-IL" sz="15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30E3C-5495-491B-9A7D-2F573B1F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" y="3042"/>
            <a:ext cx="8534400" cy="758952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73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צורה חופשית 15">
            <a:extLst>
              <a:ext uri="{FF2B5EF4-FFF2-40B4-BE49-F238E27FC236}">
                <a16:creationId xmlns:a16="http://schemas.microsoft.com/office/drawing/2014/main" id="{DF8BDC98-1758-4A38-83A9-D6F4D6C8D61F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980729"/>
            <a:ext cx="9144000" cy="720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gradFill>
            <a:gsLst>
              <a:gs pos="89000">
                <a:schemeClr val="bg1"/>
              </a:gs>
              <a:gs pos="12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75000"/>
                </a:schemeClr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לבן 14">
            <a:extLst>
              <a:ext uri="{FF2B5EF4-FFF2-40B4-BE49-F238E27FC236}">
                <a16:creationId xmlns:a16="http://schemas.microsoft.com/office/drawing/2014/main" id="{9F0C7C33-2DF8-46F3-87F0-02C284BDB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5536" y="6453336"/>
            <a:ext cx="8748464" cy="40466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7" name="מציין מיקום תוכן 7">
            <a:extLst>
              <a:ext uri="{FF2B5EF4-FFF2-40B4-BE49-F238E27FC236}">
                <a16:creationId xmlns:a16="http://schemas.microsoft.com/office/drawing/2014/main" id="{1BF75218-4EE9-40EB-B69A-8F365C1A8A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340770"/>
            <a:ext cx="8662736" cy="4746092"/>
          </a:xfrm>
        </p:spPr>
        <p:txBody>
          <a:bodyPr/>
          <a:lstStyle>
            <a:lvl1pPr algn="l" rtl="0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1pPr>
            <a:lvl2pPr algn="l" rtl="0">
              <a:lnSpc>
                <a:spcPct val="150000"/>
              </a:lnSpc>
              <a:buClr>
                <a:srgbClr val="002060"/>
              </a:buClr>
              <a:buFont typeface="Courier New" pitchFamily="49" charset="0"/>
              <a:buChar char="o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2pPr>
            <a:lvl3pPr algn="l" rtl="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q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3pPr>
            <a:lvl4pPr algn="l" rtl="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§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4pPr>
            <a:lvl5pPr algn="l" rtl="0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5pPr>
          </a:lstStyle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  <p:sp>
        <p:nvSpPr>
          <p:cNvPr id="8" name="אליפסה 6">
            <a:extLst>
              <a:ext uri="{FF2B5EF4-FFF2-40B4-BE49-F238E27FC236}">
                <a16:creationId xmlns:a16="http://schemas.microsoft.com/office/drawing/2014/main" id="{79C3E2B8-DBE3-41AD-B332-BC3B021D9468}"/>
              </a:ext>
            </a:extLst>
          </p:cNvPr>
          <p:cNvSpPr/>
          <p:nvPr userDrawn="1"/>
        </p:nvSpPr>
        <p:spPr>
          <a:xfrm>
            <a:off x="35496" y="6525344"/>
            <a:ext cx="288032" cy="2880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12">
            <a:extLst>
              <a:ext uri="{FF2B5EF4-FFF2-40B4-BE49-F238E27FC236}">
                <a16:creationId xmlns:a16="http://schemas.microsoft.com/office/drawing/2014/main" id="{7A3B9D4B-9F8D-4A74-B974-29C288AC2C9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-27385"/>
            <a:ext cx="9144000" cy="113917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22000">
                <a:schemeClr val="accent2">
                  <a:lumMod val="40000"/>
                  <a:lumOff val="60000"/>
                </a:schemeClr>
              </a:gs>
              <a:gs pos="77000">
                <a:schemeClr val="accent2">
                  <a:lumMod val="75000"/>
                </a:schemeClr>
              </a:gs>
            </a:gsLst>
            <a:lin ang="0" scaled="0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cxnSp>
        <p:nvCxnSpPr>
          <p:cNvPr id="10" name="מחבר ישר 18">
            <a:extLst>
              <a:ext uri="{FF2B5EF4-FFF2-40B4-BE49-F238E27FC236}">
                <a16:creationId xmlns:a16="http://schemas.microsoft.com/office/drawing/2014/main" id="{17F4B350-2B80-401C-8E27-DF1D4B68516B}"/>
              </a:ext>
            </a:extLst>
          </p:cNvPr>
          <p:cNvCxnSpPr/>
          <p:nvPr userDrawn="1"/>
        </p:nvCxnSpPr>
        <p:spPr>
          <a:xfrm>
            <a:off x="0" y="1124744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9">
            <a:extLst>
              <a:ext uri="{FF2B5EF4-FFF2-40B4-BE49-F238E27FC236}">
                <a16:creationId xmlns:a16="http://schemas.microsoft.com/office/drawing/2014/main" id="{4588B60F-B408-4A0F-B8A1-5E2C37AAB479}"/>
              </a:ext>
            </a:extLst>
          </p:cNvPr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ציין מיקום של מספר שקופית 5">
            <a:extLst>
              <a:ext uri="{FF2B5EF4-FFF2-40B4-BE49-F238E27FC236}">
                <a16:creationId xmlns:a16="http://schemas.microsoft.com/office/drawing/2014/main" id="{CB56E8BF-2CD7-43B8-B673-96C2413B9ED0}"/>
              </a:ext>
            </a:extLst>
          </p:cNvPr>
          <p:cNvSpPr txBox="1">
            <a:spLocks/>
          </p:cNvSpPr>
          <p:nvPr userDrawn="1"/>
        </p:nvSpPr>
        <p:spPr>
          <a:xfrm>
            <a:off x="-108520" y="6507802"/>
            <a:ext cx="576064" cy="337249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724C3F9-5BAF-417B-953D-88C87C5812D4}" type="slidenum">
              <a:rPr lang="he-IL" sz="1500" smtClean="0">
                <a:latin typeface="Gisha" panose="020B0502040204020203" pitchFamily="34" charset="-79"/>
                <a:cs typeface="Gisha" panose="020B0502040204020203" pitchFamily="34" charset="-79"/>
              </a:rPr>
              <a:pPr algn="ctr"/>
              <a:t>‹#›</a:t>
            </a:fld>
            <a:endParaRPr lang="he-IL" sz="15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30E3C-5495-491B-9A7D-2F573B1F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" y="3042"/>
            <a:ext cx="8534400" cy="758952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27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צורה חופשית 15"/>
          <p:cNvSpPr>
            <a:spLocks/>
          </p:cNvSpPr>
          <p:nvPr userDrawn="1"/>
        </p:nvSpPr>
        <p:spPr bwMode="auto">
          <a:xfrm rot="10800000" flipH="1">
            <a:off x="0" y="620689"/>
            <a:ext cx="9144000" cy="720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gradFill>
            <a:gsLst>
              <a:gs pos="89000">
                <a:schemeClr val="bg1"/>
              </a:gs>
              <a:gs pos="12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75000"/>
                </a:schemeClr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מלבן 14"/>
          <p:cNvSpPr>
            <a:spLocks noChangeArrowheads="1"/>
          </p:cNvSpPr>
          <p:nvPr userDrawn="1"/>
        </p:nvSpPr>
        <p:spPr bwMode="auto">
          <a:xfrm>
            <a:off x="395536" y="6453336"/>
            <a:ext cx="8748464" cy="40466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301752" y="968542"/>
            <a:ext cx="8662736" cy="5118320"/>
          </a:xfrm>
        </p:spPr>
        <p:txBody>
          <a:bodyPr/>
          <a:lstStyle>
            <a:lvl1pPr algn="l" rtl="0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1pPr>
            <a:lvl2pPr algn="l" rtl="0">
              <a:lnSpc>
                <a:spcPct val="150000"/>
              </a:lnSpc>
              <a:buClr>
                <a:srgbClr val="002060"/>
              </a:buClr>
              <a:buFont typeface="Courier New" pitchFamily="49" charset="0"/>
              <a:buChar char="o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2pPr>
            <a:lvl3pPr algn="l" rtl="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q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3pPr>
            <a:lvl4pPr algn="l" rtl="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§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4pPr>
            <a:lvl5pPr algn="l" rtl="0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  <a:defRPr>
                <a:solidFill>
                  <a:srgbClr val="002060"/>
                </a:solidFill>
                <a:latin typeface="Gisha" pitchFamily="34" charset="-79"/>
                <a:cs typeface="+mj-cs"/>
              </a:defRPr>
            </a:lvl5pPr>
          </a:lstStyle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  <p:sp>
        <p:nvSpPr>
          <p:cNvPr id="7" name="אליפסה 6"/>
          <p:cNvSpPr/>
          <p:nvPr userDrawn="1"/>
        </p:nvSpPr>
        <p:spPr>
          <a:xfrm>
            <a:off x="35496" y="6525344"/>
            <a:ext cx="288032" cy="2880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לבן 12"/>
          <p:cNvSpPr>
            <a:spLocks noChangeArrowheads="1"/>
          </p:cNvSpPr>
          <p:nvPr userDrawn="1"/>
        </p:nvSpPr>
        <p:spPr bwMode="auto">
          <a:xfrm flipH="1">
            <a:off x="0" y="-27384"/>
            <a:ext cx="9144000" cy="792088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57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cxnSp>
        <p:nvCxnSpPr>
          <p:cNvPr id="19" name="מחבר ישר 18"/>
          <p:cNvCxnSpPr/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ציין מיקום של מספר שקופית 5">
            <a:extLst>
              <a:ext uri="{FF2B5EF4-FFF2-40B4-BE49-F238E27FC236}">
                <a16:creationId xmlns:a16="http://schemas.microsoft.com/office/drawing/2014/main" id="{2E143A44-795C-447A-B140-A08591EEDAD4}"/>
              </a:ext>
            </a:extLst>
          </p:cNvPr>
          <p:cNvSpPr txBox="1">
            <a:spLocks/>
          </p:cNvSpPr>
          <p:nvPr userDrawn="1"/>
        </p:nvSpPr>
        <p:spPr>
          <a:xfrm>
            <a:off x="-108520" y="6507802"/>
            <a:ext cx="576064" cy="337249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724C3F9-5BAF-417B-953D-88C87C5812D4}" type="slidenum">
              <a:rPr lang="he-IL" sz="1500" smtClean="0">
                <a:latin typeface="Gisha" panose="020B0502040204020203" pitchFamily="34" charset="-79"/>
                <a:cs typeface="Gisha" panose="020B0502040204020203" pitchFamily="34" charset="-79"/>
              </a:rPr>
              <a:pPr algn="ctr"/>
              <a:t>‹#›</a:t>
            </a:fld>
            <a:endParaRPr lang="he-IL" sz="15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7E5B8-1FC9-49E9-9E25-924F9B513177}"/>
              </a:ext>
            </a:extLst>
          </p:cNvPr>
          <p:cNvSpPr txBox="1"/>
          <p:nvPr userDrawn="1"/>
        </p:nvSpPr>
        <p:spPr>
          <a:xfrm>
            <a:off x="35496" y="44624"/>
            <a:ext cx="734481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kumimoji="0" lang="en-US" sz="3200" b="1" kern="1200" cap="all" spc="0" baseline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Gisha" pitchFamily="34" charset="-79"/>
                <a:ea typeface="+mj-ea"/>
                <a:cs typeface="+mj-cs"/>
              </a:rPr>
              <a:t>Write here you title</a:t>
            </a:r>
            <a:endParaRPr kumimoji="0" lang="he-IL" sz="3200" b="1" kern="1200" cap="all" spc="0" baseline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Gisha" pitchFamily="34" charset="-79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מלבן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מלבן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מלבן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11/28/2020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he-IL">
                <a:latin typeface="David" pitchFamily="34" charset="-79"/>
                <a:cs typeface="David" pitchFamily="34" charset="-79"/>
              </a:rPr>
              <a:t>המחלקה להנדסת מכונות קורס ביומכניקה שיקומית 22466 סמסטר ב' תשע"ח</a:t>
            </a: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dirty="0"/>
              <a:t>רמה שנייה</a:t>
            </a:r>
          </a:p>
          <a:p>
            <a:pPr lvl="2" eaLnBrk="1" latinLnBrk="0" hangingPunct="1"/>
            <a:r>
              <a:rPr kumimoji="0" lang="he-IL" dirty="0"/>
              <a:t>רמה שלישית</a:t>
            </a:r>
          </a:p>
          <a:p>
            <a:pPr lvl="3" eaLnBrk="1" latinLnBrk="0" hangingPunct="1"/>
            <a:r>
              <a:rPr kumimoji="0" lang="he-IL" dirty="0"/>
              <a:t>רמה רביעית</a:t>
            </a:r>
          </a:p>
          <a:p>
            <a:pPr lvl="4" eaLnBrk="1" latinLnBrk="0" hangingPunct="1"/>
            <a:r>
              <a:rPr kumimoji="0" lang="he-IL" dirty="0"/>
              <a:t>רמה חמישית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  <p:sldLayoutId id="2147483772" r:id="rId3"/>
    <p:sldLayoutId id="2147483770" r:id="rId4"/>
  </p:sldLayoutIdLst>
  <p:txStyles>
    <p:titleStyle>
      <a:lvl1pPr algn="ctr" rtl="1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548640" indent="-274320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822960" indent="-228600" algn="r" rtl="1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097280" indent="-228600" algn="r" rtl="1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1371600" indent="-228600" algn="r" rtl="1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164592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rtl="1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rtl="1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microsoft.com/office/2014/relationships/chartEx" Target="../charts/chartEx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chart" Target="../charts/chart1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srael Elections Poll: Who are you going to vote for? - The ...">
            <a:extLst>
              <a:ext uri="{FF2B5EF4-FFF2-40B4-BE49-F238E27FC236}">
                <a16:creationId xmlns:a16="http://schemas.microsoft.com/office/drawing/2014/main" id="{C58ECF28-E29E-4B68-8989-3AF8CDA0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755576" y="2348880"/>
            <a:ext cx="8064896" cy="830997"/>
          </a:xfrm>
          <a:prstGeom prst="rect">
            <a:avLst/>
          </a:prstGeom>
          <a:solidFill>
            <a:schemeClr val="accent2">
              <a:alpha val="19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21</a:t>
            </a:r>
            <a:r>
              <a:rPr lang="en-US" sz="4800" b="1" baseline="30000" dirty="0">
                <a:solidFill>
                  <a:schemeClr val="accent6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st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- 22</a:t>
            </a:r>
            <a:r>
              <a:rPr lang="en-US" sz="4800" b="1" baseline="30000" dirty="0">
                <a:solidFill>
                  <a:schemeClr val="accent6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nd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- 23</a:t>
            </a:r>
            <a:r>
              <a:rPr lang="en-US" sz="4800" b="1" baseline="30000" dirty="0">
                <a:solidFill>
                  <a:schemeClr val="accent6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rd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he-IL" sz="4800" b="1" cap="all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Gisha" panose="020B0502040204020203" pitchFamily="34" charset="-79"/>
              <a:ea typeface="+mj-ea"/>
              <a:cs typeface="Gisha" pitchFamily="34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755576" y="1261283"/>
            <a:ext cx="8064896" cy="1015663"/>
          </a:xfrm>
          <a:prstGeom prst="rect">
            <a:avLst/>
          </a:prstGeom>
          <a:solidFill>
            <a:schemeClr val="accent2">
              <a:alpha val="19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Israeli Election</a:t>
            </a:r>
            <a:endParaRPr lang="he-IL" sz="6000" b="1" cap="all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Gisha" panose="020B0502040204020203" pitchFamily="34" charset="-79"/>
              <a:ea typeface="+mj-ea"/>
              <a:cs typeface="Gisha" pitchFamily="34" charset="-79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29E4E19-252E-4AAB-9214-391C1FDD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7" y="136648"/>
            <a:ext cx="1129256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5A7D0D-B42F-4C9B-B842-CEC71CE615D2}"/>
              </a:ext>
            </a:extLst>
          </p:cNvPr>
          <p:cNvSpPr txBox="1"/>
          <p:nvPr/>
        </p:nvSpPr>
        <p:spPr>
          <a:xfrm>
            <a:off x="2591780" y="3251811"/>
            <a:ext cx="439248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/>
              <a:t>Time period: After 23rd election</a:t>
            </a:r>
            <a:endParaRPr lang="he-IL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BB735C-6E3B-42A1-9045-E4684129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78" y="3042"/>
            <a:ext cx="8700802" cy="758952"/>
          </a:xfrm>
        </p:spPr>
        <p:txBody>
          <a:bodyPr/>
          <a:lstStyle/>
          <a:p>
            <a:r>
              <a:rPr lang="en-US" dirty="0"/>
              <a:t>Israeli Settlements - Demographic</a:t>
            </a:r>
            <a:endParaRPr lang="he-IL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833574-B96D-420D-B15F-1993D26C1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99626"/>
              </p:ext>
            </p:extLst>
          </p:nvPr>
        </p:nvGraphicFramePr>
        <p:xfrm>
          <a:off x="4542079" y="5445224"/>
          <a:ext cx="4363158" cy="845056"/>
        </p:xfrm>
        <a:graphic>
          <a:graphicData uri="http://schemas.openxmlformats.org/drawingml/2006/table">
            <a:tbl>
              <a:tblPr rtl="1">
                <a:tableStyleId>{37CE84F3-28C3-443E-9E96-99CF82512B78}</a:tableStyleId>
              </a:tblPr>
              <a:tblGrid>
                <a:gridCol w="463713">
                  <a:extLst>
                    <a:ext uri="{9D8B030D-6E8A-4147-A177-3AD203B41FA5}">
                      <a16:colId xmlns:a16="http://schemas.microsoft.com/office/drawing/2014/main" val="2444676377"/>
                    </a:ext>
                  </a:extLst>
                </a:gridCol>
                <a:gridCol w="723632">
                  <a:extLst>
                    <a:ext uri="{9D8B030D-6E8A-4147-A177-3AD203B41FA5}">
                      <a16:colId xmlns:a16="http://schemas.microsoft.com/office/drawing/2014/main" val="3214505950"/>
                    </a:ext>
                  </a:extLst>
                </a:gridCol>
                <a:gridCol w="723632">
                  <a:extLst>
                    <a:ext uri="{9D8B030D-6E8A-4147-A177-3AD203B41FA5}">
                      <a16:colId xmlns:a16="http://schemas.microsoft.com/office/drawing/2014/main" val="3207611211"/>
                    </a:ext>
                  </a:extLst>
                </a:gridCol>
                <a:gridCol w="1058215">
                  <a:extLst>
                    <a:ext uri="{9D8B030D-6E8A-4147-A177-3AD203B41FA5}">
                      <a16:colId xmlns:a16="http://schemas.microsoft.com/office/drawing/2014/main" val="4221431050"/>
                    </a:ext>
                  </a:extLst>
                </a:gridCol>
                <a:gridCol w="603806">
                  <a:extLst>
                    <a:ext uri="{9D8B030D-6E8A-4147-A177-3AD203B41FA5}">
                      <a16:colId xmlns:a16="http://schemas.microsoft.com/office/drawing/2014/main" val="1490010593"/>
                    </a:ext>
                  </a:extLst>
                </a:gridCol>
                <a:gridCol w="790160">
                  <a:extLst>
                    <a:ext uri="{9D8B030D-6E8A-4147-A177-3AD203B41FA5}">
                      <a16:colId xmlns:a16="http://schemas.microsoft.com/office/drawing/2014/main" val="2043287064"/>
                    </a:ext>
                  </a:extLst>
                </a:gridCol>
              </a:tblGrid>
              <a:tr h="211264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he-IL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Voters</a:t>
                      </a:r>
                      <a:endParaRPr kumimoji="0" lang="he-IL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Voted</a:t>
                      </a:r>
                      <a:endParaRPr kumimoji="0" lang="he-IL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Didn’t vote</a:t>
                      </a:r>
                      <a:endParaRPr kumimoji="0" lang="he-IL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Valid</a:t>
                      </a:r>
                      <a:endParaRPr kumimoji="0" lang="he-IL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Invalid</a:t>
                      </a:r>
                      <a:endParaRPr kumimoji="0" lang="he-IL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6381536"/>
                  </a:ext>
                </a:extLst>
              </a:tr>
              <a:tr h="211264"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 21</a:t>
                      </a:r>
                      <a:endParaRPr kumimoji="0" lang="he-IL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6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33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4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34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1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99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4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30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30983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0042429"/>
                  </a:ext>
                </a:extLst>
              </a:tr>
              <a:tr h="211264"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 22</a:t>
                      </a:r>
                      <a:endParaRPr kumimoji="0" lang="he-IL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6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39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4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43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1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95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4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43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28362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55796"/>
                  </a:ext>
                </a:extLst>
              </a:tr>
              <a:tr h="211264"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 23</a:t>
                      </a:r>
                      <a:endParaRPr kumimoji="0" lang="he-IL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6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45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4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61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1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83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4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.</a:t>
                      </a:r>
                      <a:r>
                        <a:rPr kumimoji="0" lang="he-IL" sz="1200" u="none" strike="noStrike" kern="1200" dirty="0">
                          <a:effectLst/>
                        </a:rPr>
                        <a:t>59</a:t>
                      </a:r>
                      <a:r>
                        <a:rPr kumimoji="0" lang="en-US" sz="1200" u="none" strike="noStrike" kern="1200" dirty="0">
                          <a:effectLst/>
                        </a:rPr>
                        <a:t>mil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he-IL" sz="1200" u="none" strike="noStrike" kern="1200" dirty="0">
                          <a:effectLst/>
                        </a:rPr>
                        <a:t>25073</a:t>
                      </a:r>
                      <a:endParaRPr kumimoji="0" lang="he-IL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6070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5911C32-9D3B-49A2-B10B-754FD9CE179B}"/>
              </a:ext>
            </a:extLst>
          </p:cNvPr>
          <p:cNvGrpSpPr/>
          <p:nvPr/>
        </p:nvGrpSpPr>
        <p:grpSpPr>
          <a:xfrm>
            <a:off x="457083" y="4221088"/>
            <a:ext cx="3034797" cy="2308751"/>
            <a:chOff x="-34147" y="924689"/>
            <a:chExt cx="3129772" cy="2591850"/>
          </a:xfrm>
        </p:grpSpPr>
        <p:graphicFrame>
          <p:nvGraphicFramePr>
            <p:cNvPr id="37" name="Diagram 36">
              <a:extLst>
                <a:ext uri="{FF2B5EF4-FFF2-40B4-BE49-F238E27FC236}">
                  <a16:creationId xmlns:a16="http://schemas.microsoft.com/office/drawing/2014/main" id="{5B685F64-8D3B-489E-B187-2539026E196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1714009"/>
                </p:ext>
              </p:extLst>
            </p:nvPr>
          </p:nvGraphicFramePr>
          <p:xfrm>
            <a:off x="-34147" y="924689"/>
            <a:ext cx="3129772" cy="25918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926D67-2035-4417-BB0F-F6EB7272246C}"/>
                </a:ext>
              </a:extLst>
            </p:cNvPr>
            <p:cNvSpPr/>
            <p:nvPr/>
          </p:nvSpPr>
          <p:spPr>
            <a:xfrm>
              <a:off x="199426" y="924689"/>
              <a:ext cx="2607038" cy="44917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lvl="0" algn="ctr" rtl="0"/>
              <a:r>
                <a:rPr lang="en-US" sz="2000" b="1" dirty="0">
                  <a:ln/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Population - 2018</a:t>
              </a:r>
              <a:endParaRPr lang="he-IL" sz="2000" b="1" dirty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" name="Content Placeholder 1">
            <a:extLst>
              <a:ext uri="{FF2B5EF4-FFF2-40B4-BE49-F238E27FC236}">
                <a16:creationId xmlns:a16="http://schemas.microsoft.com/office/drawing/2014/main" id="{60DCA8AE-0FDE-4C53-9183-FB461E84437B}"/>
              </a:ext>
            </a:extLst>
          </p:cNvPr>
          <p:cNvSpPr txBox="1">
            <a:spLocks/>
          </p:cNvSpPr>
          <p:nvPr/>
        </p:nvSpPr>
        <p:spPr>
          <a:xfrm>
            <a:off x="191678" y="884612"/>
            <a:ext cx="4380322" cy="44455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85000"/>
              <a:buFont typeface="Arial" pitchFamily="34" charset="0"/>
              <a:buChar char="•"/>
              <a:defRPr kumimoji="0" sz="27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1pPr>
            <a:lvl2pPr marL="548640" indent="-27432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0000"/>
              <a:buFont typeface="Courier New" pitchFamily="49" charset="0"/>
              <a:buChar char="o"/>
              <a:defRPr kumimoji="0" sz="22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2pPr>
            <a:lvl3pPr marL="82296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5000"/>
              <a:buFont typeface="Wingdings" pitchFamily="2" charset="2"/>
              <a:buChar char="q"/>
              <a:defRPr kumimoji="0" sz="20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3pPr>
            <a:lvl4pPr marL="109728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0000"/>
              <a:buFont typeface="Wingdings" pitchFamily="2" charset="2"/>
              <a:buChar char="§"/>
              <a:defRPr kumimoji="0" sz="20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4pPr>
            <a:lvl5pPr marL="137160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Font typeface="Arial" pitchFamily="34" charset="0"/>
              <a:buChar char="•"/>
              <a:defRPr kumimoji="0" sz="18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placed our data in an excel sheet and created graphs to see the total results in the 3 elections.</a:t>
            </a:r>
          </a:p>
          <a:p>
            <a:r>
              <a:rPr lang="en-US" sz="2000" dirty="0"/>
              <a:t>We created new sheets with the combination of the settlements indexes and features according to the election votes in each.</a:t>
            </a:r>
            <a:endParaRPr lang="he-IL" sz="20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7" name="Chart 56">
                <a:extLst>
                  <a:ext uri="{FF2B5EF4-FFF2-40B4-BE49-F238E27FC236}">
                    <a16:creationId xmlns:a16="http://schemas.microsoft.com/office/drawing/2014/main" id="{076136A8-2695-4C1B-BFE8-896309A8AC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7048284"/>
                  </p:ext>
                </p:extLst>
              </p:nvPr>
            </p:nvGraphicFramePr>
            <p:xfrm>
              <a:off x="3211494" y="720120"/>
              <a:ext cx="7197820" cy="46832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57" name="Chart 56">
                <a:extLst>
                  <a:ext uri="{FF2B5EF4-FFF2-40B4-BE49-F238E27FC236}">
                    <a16:creationId xmlns:a16="http://schemas.microsoft.com/office/drawing/2014/main" id="{076136A8-2695-4C1B-BFE8-896309A8AC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1494" y="720120"/>
                <a:ext cx="7197820" cy="46832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19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F668D-C34B-4B0F-81B8-23AD98AD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2" y="3042"/>
            <a:ext cx="8581838" cy="758952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600" dirty="0"/>
              <a:t>Meet The Major Parties - Knesset Seats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DCE46-CFC4-4D81-981B-9DA97F941621}"/>
              </a:ext>
            </a:extLst>
          </p:cNvPr>
          <p:cNvSpPr/>
          <p:nvPr/>
        </p:nvSpPr>
        <p:spPr>
          <a:xfrm>
            <a:off x="7740352" y="5671476"/>
            <a:ext cx="1008112" cy="163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64CC2D-7B6D-4EE3-9895-6AFF12D41A2C}"/>
              </a:ext>
            </a:extLst>
          </p:cNvPr>
          <p:cNvGrpSpPr/>
          <p:nvPr/>
        </p:nvGrpSpPr>
        <p:grpSpPr>
          <a:xfrm>
            <a:off x="237409" y="824777"/>
            <a:ext cx="8676456" cy="1604398"/>
            <a:chOff x="2315000" y="1246667"/>
            <a:chExt cx="6829000" cy="15799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B4A564C-D1EE-4A9E-81EB-5F0E9B689B2E}"/>
                </a:ext>
              </a:extLst>
            </p:cNvPr>
            <p:cNvGrpSpPr/>
            <p:nvPr/>
          </p:nvGrpSpPr>
          <p:grpSpPr>
            <a:xfrm>
              <a:off x="2315000" y="1246667"/>
              <a:ext cx="6829000" cy="1579942"/>
              <a:chOff x="161925" y="1154592"/>
              <a:chExt cx="8820150" cy="2022104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D5B2395-9309-442D-87A3-57A68A4F66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533" b="70344"/>
              <a:stretch/>
            </p:blipFill>
            <p:spPr>
              <a:xfrm>
                <a:off x="161925" y="1154592"/>
                <a:ext cx="8820150" cy="123381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CAF42D1-EEB9-43B6-8EAD-9113A33E10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4589"/>
              <a:stretch/>
            </p:blipFill>
            <p:spPr>
              <a:xfrm>
                <a:off x="161925" y="2388406"/>
                <a:ext cx="8820150" cy="788290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D8FFBE-6085-42BA-AA28-1D0C662A5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622" t="60757" r="72452" b="31896"/>
            <a:stretch/>
          </p:blipFill>
          <p:spPr>
            <a:xfrm>
              <a:off x="8500212" y="2050943"/>
              <a:ext cx="360040" cy="28803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565729-FC1F-4D53-B308-3FE82A756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09" t="91808" r="56726" b="846"/>
            <a:stretch/>
          </p:blipFill>
          <p:spPr>
            <a:xfrm>
              <a:off x="8193010" y="1264111"/>
              <a:ext cx="730748" cy="28803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16C7D1D-9A63-4F11-8CC9-2660894E1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226" t="70825" r="27633" b="26106"/>
            <a:stretch/>
          </p:blipFill>
          <p:spPr>
            <a:xfrm>
              <a:off x="3719943" y="1927030"/>
              <a:ext cx="288032" cy="12031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D248CAC-20DD-48C8-99BA-7E6481B75B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274" t="60495" r="27585" b="35536"/>
            <a:stretch/>
          </p:blipFill>
          <p:spPr>
            <a:xfrm>
              <a:off x="5268902" y="1796622"/>
              <a:ext cx="288032" cy="15560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B9F7CED-6B86-4DB7-A30B-0A90388A9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33" t="55931" r="44840" b="36046"/>
            <a:stretch/>
          </p:blipFill>
          <p:spPr>
            <a:xfrm>
              <a:off x="7082450" y="1874426"/>
              <a:ext cx="520367" cy="31453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267E981-0308-406E-9DD3-94F390F95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73" t="76442" r="66930" b="19885"/>
            <a:stretch/>
          </p:blipFill>
          <p:spPr>
            <a:xfrm>
              <a:off x="8460432" y="2608649"/>
              <a:ext cx="504056" cy="14401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0C6423B-0BC4-4E21-8D00-5066179AA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706" t="81429" r="27582" b="14898"/>
            <a:stretch/>
          </p:blipFill>
          <p:spPr>
            <a:xfrm>
              <a:off x="3750566" y="1264111"/>
              <a:ext cx="432048" cy="14401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FCCC7C-CCED-4604-8E99-6E7FA943A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700" t="94446" r="25451" b="1840"/>
            <a:stretch/>
          </p:blipFill>
          <p:spPr>
            <a:xfrm>
              <a:off x="2555671" y="1756455"/>
              <a:ext cx="332198" cy="14562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88EE1E-F2A4-41E9-96A3-011B5510C23A}"/>
              </a:ext>
            </a:extLst>
          </p:cNvPr>
          <p:cNvGrpSpPr/>
          <p:nvPr/>
        </p:nvGrpSpPr>
        <p:grpSpPr>
          <a:xfrm>
            <a:off x="1849544" y="2443853"/>
            <a:ext cx="5926505" cy="1589089"/>
            <a:chOff x="534690" y="4036078"/>
            <a:chExt cx="5926505" cy="158908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EE702E6-A3DF-4E8D-930B-A77E5F1975F7}"/>
                </a:ext>
              </a:extLst>
            </p:cNvPr>
            <p:cNvGrpSpPr/>
            <p:nvPr/>
          </p:nvGrpSpPr>
          <p:grpSpPr>
            <a:xfrm>
              <a:off x="2561456" y="4189966"/>
              <a:ext cx="1463871" cy="1346202"/>
              <a:chOff x="3609226" y="3854690"/>
              <a:chExt cx="2088232" cy="201622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D6A76BD-9191-4946-81FE-A40CAE51B27C}"/>
                  </a:ext>
                </a:extLst>
              </p:cNvPr>
              <p:cNvGrpSpPr/>
              <p:nvPr/>
            </p:nvGrpSpPr>
            <p:grpSpPr>
              <a:xfrm>
                <a:off x="3609226" y="3854690"/>
                <a:ext cx="2088232" cy="2016224"/>
                <a:chOff x="3609226" y="3854690"/>
                <a:chExt cx="2088232" cy="2016224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6A6B745D-25B8-456E-A20C-096D6FCCA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570" t="4551" r="13657" b="44021"/>
                <a:stretch/>
              </p:blipFill>
              <p:spPr>
                <a:xfrm>
                  <a:off x="3609226" y="3854690"/>
                  <a:ext cx="2088232" cy="2016224"/>
                </a:xfrm>
                <a:prstGeom prst="rect">
                  <a:avLst/>
                </a:prstGeom>
              </p:spPr>
            </p:pic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16A707C-0828-4A09-885F-03693EB82E07}"/>
                    </a:ext>
                  </a:extLst>
                </p:cNvPr>
                <p:cNvSpPr/>
                <p:nvPr/>
              </p:nvSpPr>
              <p:spPr>
                <a:xfrm>
                  <a:off x="4644008" y="5517232"/>
                  <a:ext cx="144016" cy="288032"/>
                </a:xfrm>
                <a:prstGeom prst="rect">
                  <a:avLst/>
                </a:prstGeom>
                <a:solidFill>
                  <a:srgbClr val="787878"/>
                </a:solidFill>
                <a:ln>
                  <a:solidFill>
                    <a:srgbClr val="787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F41CFA-3689-4EC6-B244-59E31326C68A}"/>
                  </a:ext>
                </a:extLst>
              </p:cNvPr>
              <p:cNvSpPr/>
              <p:nvPr/>
            </p:nvSpPr>
            <p:spPr>
              <a:xfrm>
                <a:off x="4860032" y="414908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0A6CE01-97A6-49C9-B508-AC4885AADB32}"/>
                  </a:ext>
                </a:extLst>
              </p:cNvPr>
              <p:cNvSpPr/>
              <p:nvPr/>
            </p:nvSpPr>
            <p:spPr>
              <a:xfrm>
                <a:off x="4507096" y="4166592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24F70AB-71E2-4300-8F3D-D0B8EBAA1B1F}"/>
                </a:ext>
              </a:extLst>
            </p:cNvPr>
            <p:cNvGrpSpPr/>
            <p:nvPr/>
          </p:nvGrpSpPr>
          <p:grpSpPr>
            <a:xfrm>
              <a:off x="4190478" y="4036078"/>
              <a:ext cx="2270717" cy="1589089"/>
              <a:chOff x="6290965" y="3849819"/>
              <a:chExt cx="2529507" cy="158908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DB43A8-CEA2-451C-8778-B50B41059C69}"/>
                  </a:ext>
                </a:extLst>
              </p:cNvPr>
              <p:cNvSpPr txBox="1"/>
              <p:nvPr/>
            </p:nvSpPr>
            <p:spPr>
              <a:xfrm>
                <a:off x="6290965" y="3849819"/>
                <a:ext cx="2529507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l" rtl="0"/>
                <a:r>
                  <a:rPr lang="en-US" sz="1400" b="1" u="sng" dirty="0">
                    <a:ln/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Right-wing Parties</a:t>
                </a:r>
                <a:endParaRPr lang="he-IL" sz="1400" b="1" u="sng" dirty="0">
                  <a:ln/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4DEEA4-052B-4FCD-AB60-8A2D82C5C645}"/>
                  </a:ext>
                </a:extLst>
              </p:cNvPr>
              <p:cNvSpPr txBox="1"/>
              <p:nvPr/>
            </p:nvSpPr>
            <p:spPr>
              <a:xfrm>
                <a:off x="6332676" y="4092706"/>
                <a:ext cx="2186184" cy="134620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l" rtl="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solidFill>
                      <a:srgbClr val="002060"/>
                    </a:solidFill>
                  </a:rPr>
                  <a:t>Likud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solidFill>
                      <a:srgbClr val="002060"/>
                    </a:solidFill>
                  </a:rPr>
                  <a:t>United Thora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solidFill>
                      <a:srgbClr val="002060"/>
                    </a:solidFill>
                  </a:rPr>
                  <a:t>Shas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 err="1">
                    <a:solidFill>
                      <a:srgbClr val="002060"/>
                    </a:solidFill>
                  </a:rPr>
                  <a:t>Yamina</a:t>
                </a:r>
                <a:endParaRPr lang="he-IL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6F7B8BF-A5D9-4132-8DAD-B912DAAD64A9}"/>
                </a:ext>
              </a:extLst>
            </p:cNvPr>
            <p:cNvGrpSpPr/>
            <p:nvPr/>
          </p:nvGrpSpPr>
          <p:grpSpPr>
            <a:xfrm>
              <a:off x="534690" y="4040193"/>
              <a:ext cx="2399999" cy="1584974"/>
              <a:chOff x="539552" y="3857186"/>
              <a:chExt cx="2673523" cy="1584974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7AEC5C-A25C-4E56-AA5E-EB2417DCEEBD}"/>
                  </a:ext>
                </a:extLst>
              </p:cNvPr>
              <p:cNvSpPr txBox="1"/>
              <p:nvPr/>
            </p:nvSpPr>
            <p:spPr>
              <a:xfrm>
                <a:off x="539552" y="3857186"/>
                <a:ext cx="267352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l" rtl="0"/>
                <a:r>
                  <a:rPr lang="en-US" sz="1400" b="1" u="sng" dirty="0">
                    <a:ln/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Left-wing Parties</a:t>
                </a:r>
                <a:endParaRPr lang="he-IL" sz="1400" b="1" u="sng" dirty="0">
                  <a:ln/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61CA76-CFAA-4A01-B438-C9A4EFBA81BA}"/>
                  </a:ext>
                </a:extLst>
              </p:cNvPr>
              <p:cNvSpPr txBox="1"/>
              <p:nvPr/>
            </p:nvSpPr>
            <p:spPr>
              <a:xfrm>
                <a:off x="611121" y="4095958"/>
                <a:ext cx="2186184" cy="134620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l" rtl="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solidFill>
                      <a:srgbClr val="C00000"/>
                    </a:solidFill>
                  </a:rPr>
                  <a:t>Blue &amp; White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solidFill>
                      <a:srgbClr val="C00000"/>
                    </a:solidFill>
                  </a:rPr>
                  <a:t>Labor - Meretz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 err="1">
                    <a:solidFill>
                      <a:srgbClr val="C00000"/>
                    </a:solidFill>
                  </a:rPr>
                  <a:t>Yisrael</a:t>
                </a:r>
                <a:r>
                  <a:rPr lang="en-US" sz="1400" dirty="0">
                    <a:solidFill>
                      <a:srgbClr val="C00000"/>
                    </a:solidFill>
                  </a:rPr>
                  <a:t> Beiteinu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solidFill>
                      <a:srgbClr val="C00000"/>
                    </a:solidFill>
                  </a:rPr>
                  <a:t>Joint List</a:t>
                </a:r>
                <a:endParaRPr lang="he-IL" sz="1400" dirty="0">
                  <a:solidFill>
                    <a:srgbClr val="C00000"/>
                  </a:solidFill>
                </a:endParaRPr>
              </a:p>
            </p:txBody>
          </p:sp>
        </p:grpSp>
      </p:grpSp>
      <p:graphicFrame>
        <p:nvGraphicFramePr>
          <p:cNvPr id="51" name="Content Placeholder 9">
            <a:extLst>
              <a:ext uri="{FF2B5EF4-FFF2-40B4-BE49-F238E27FC236}">
                <a16:creationId xmlns:a16="http://schemas.microsoft.com/office/drawing/2014/main" id="{83B27423-F352-488C-878F-D92E8FE6C0A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4311808"/>
              </p:ext>
            </p:extLst>
          </p:nvPr>
        </p:nvGraphicFramePr>
        <p:xfrm>
          <a:off x="373508" y="4077072"/>
          <a:ext cx="8662988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3CCC03E5-222F-4F3A-A899-C04152A2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0" y="5923811"/>
            <a:ext cx="731753" cy="6651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21BCF49-D960-47C4-926C-30A0C379B4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9" b="236"/>
          <a:stretch/>
        </p:blipFill>
        <p:spPr>
          <a:xfrm>
            <a:off x="1849544" y="5923810"/>
            <a:ext cx="732393" cy="6651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DC5BB57-8FB4-4A2E-82E7-62040CB39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688" y="5923810"/>
            <a:ext cx="731754" cy="6652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BD743A0-CC0E-45EE-B6A7-DB3EF8661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254" y="5928325"/>
            <a:ext cx="730748" cy="6652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5ED9409-4282-4435-A7D0-BCEF8D5FA1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4661" y="5923809"/>
            <a:ext cx="730642" cy="6651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E72DF8D-D9A8-4312-8144-BC7E7EDF40E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53"/>
          <a:stretch/>
        </p:blipFill>
        <p:spPr>
          <a:xfrm>
            <a:off x="6053147" y="5932153"/>
            <a:ext cx="730642" cy="6651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D6C321-9EB7-4B1F-9856-7EBEC6376E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9472" y="5923810"/>
            <a:ext cx="730642" cy="6651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E45E22F-7456-47F1-AB42-86EF1F6CDB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2570" y="5932153"/>
            <a:ext cx="730642" cy="6651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505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8DF9A7-CFA9-4A61-9BEC-886C8C81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559849"/>
            <a:ext cx="8466544" cy="75895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Settlements Distribution Voting</a:t>
            </a:r>
            <a:br>
              <a:rPr lang="en-US" sz="3200" dirty="0"/>
            </a:br>
            <a:r>
              <a:rPr lang="en-US" sz="3200" dirty="0">
                <a:solidFill>
                  <a:srgbClr val="002060"/>
                </a:solidFill>
              </a:rPr>
              <a:t>Clustering</a:t>
            </a:r>
            <a:endParaRPr lang="he-IL" sz="3200" dirty="0">
              <a:solidFill>
                <a:srgbClr val="002060"/>
              </a:solidFill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4429C16-FB95-4E73-885D-C15BB4E18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3528" y="1318800"/>
            <a:ext cx="8904975" cy="5218729"/>
          </a:xfrm>
        </p:spPr>
        <p:txBody>
          <a:bodyPr>
            <a:normAutofit/>
          </a:bodyPr>
          <a:lstStyle/>
          <a:p>
            <a:r>
              <a:rPr lang="en-US" sz="2000" dirty="0"/>
              <a:t>We examined our features with correlation and scatter matrixes. We chose the best to use in each Clustering.</a:t>
            </a:r>
          </a:p>
          <a:p>
            <a:r>
              <a:rPr lang="en-US" sz="2000" b="1" dirty="0"/>
              <a:t>Results: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Likud and Blue &amp; White </a:t>
            </a:r>
            <a:r>
              <a:rPr lang="en-US" sz="2000" dirty="0"/>
              <a:t>are the largest parties in Israel.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The Arab Joint</a:t>
            </a:r>
            <a:r>
              <a:rPr lang="en-US" sz="2000" dirty="0"/>
              <a:t> party have become the 3</a:t>
            </a:r>
            <a:r>
              <a:rPr lang="en-US" sz="2000" baseline="30000" dirty="0"/>
              <a:t>rd</a:t>
            </a:r>
            <a:r>
              <a:rPr lang="en-US" sz="2000" dirty="0"/>
              <a:t> largest party in Israel, after they merged in the 21</a:t>
            </a:r>
            <a:r>
              <a:rPr lang="en-US" sz="2000" baseline="30000" dirty="0"/>
              <a:t>st</a:t>
            </a:r>
            <a:r>
              <a:rPr lang="en-US" sz="2000" dirty="0"/>
              <a:t> election with 2 more Arab parties.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The Religious people </a:t>
            </a:r>
            <a:r>
              <a:rPr lang="en-US" sz="2000" dirty="0"/>
              <a:t>in Israel are dividing in to 2 main parties – Shas and UTJ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In district Center </a:t>
            </a:r>
            <a:r>
              <a:rPr lang="en-US" sz="2000" dirty="0"/>
              <a:t>and </a:t>
            </a:r>
            <a:r>
              <a:rPr lang="en-US" sz="2000" b="1" dirty="0"/>
              <a:t>South</a:t>
            </a:r>
            <a:r>
              <a:rPr lang="en-US" sz="2000" dirty="0"/>
              <a:t> most of the population votes for Likud party.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 </a:t>
            </a:r>
            <a:r>
              <a:rPr lang="en-US" sz="2000" b="1" dirty="0"/>
              <a:t>Jerusalem</a:t>
            </a:r>
            <a:r>
              <a:rPr lang="en-US" sz="2000" dirty="0"/>
              <a:t> most votes go to Likud and UTJ whereas most </a:t>
            </a:r>
            <a:r>
              <a:rPr lang="en-US" sz="2000" b="1" dirty="0"/>
              <a:t>of Tel – Aviv </a:t>
            </a:r>
            <a:r>
              <a:rPr lang="en-US" sz="2000" dirty="0"/>
              <a:t>votes, go to Blue &amp; White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Most of the votes in </a:t>
            </a:r>
            <a:r>
              <a:rPr lang="en-US" sz="2000" b="1" dirty="0"/>
              <a:t>Yishuv form </a:t>
            </a:r>
            <a:r>
              <a:rPr lang="en-US" sz="2000" dirty="0"/>
              <a:t>- # 310 – Moshav go to Blue &amp; White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0828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75A092-BA0D-4EC9-9F28-5EE1FFB1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042"/>
            <a:ext cx="8784976" cy="758952"/>
          </a:xfrm>
        </p:spPr>
        <p:txBody>
          <a:bodyPr/>
          <a:lstStyle/>
          <a:p>
            <a:pPr algn="ctr"/>
            <a:r>
              <a:rPr lang="en-US" dirty="0"/>
              <a:t>Vote Predictions</a:t>
            </a:r>
            <a:endParaRPr lang="he-IL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88B5832-F1E5-4064-8C1A-56CDB9339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363619"/>
              </p:ext>
            </p:extLst>
          </p:nvPr>
        </p:nvGraphicFramePr>
        <p:xfrm>
          <a:off x="1622245" y="3490264"/>
          <a:ext cx="3618939" cy="166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4EF34836-5F29-4CD6-9402-C2CD89B56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570325"/>
              </p:ext>
            </p:extLst>
          </p:nvPr>
        </p:nvGraphicFramePr>
        <p:xfrm>
          <a:off x="2846381" y="2501655"/>
          <a:ext cx="3618938" cy="164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86700BB1-C9FC-4E58-A624-FB85AD153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572449"/>
              </p:ext>
            </p:extLst>
          </p:nvPr>
        </p:nvGraphicFramePr>
        <p:xfrm>
          <a:off x="4988083" y="531405"/>
          <a:ext cx="3618938" cy="1686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EFE5F49-1D3A-4C9C-B985-98D8F519F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025630"/>
              </p:ext>
            </p:extLst>
          </p:nvPr>
        </p:nvGraphicFramePr>
        <p:xfrm>
          <a:off x="3891005" y="1503348"/>
          <a:ext cx="3635896" cy="166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4F2F4049-9DE1-44BA-9B0A-415787246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231946"/>
              </p:ext>
            </p:extLst>
          </p:nvPr>
        </p:nvGraphicFramePr>
        <p:xfrm>
          <a:off x="379571" y="4797152"/>
          <a:ext cx="3618938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AC0CEF11-BEC8-4C9E-9489-C2E2A6732882}"/>
              </a:ext>
            </a:extLst>
          </p:cNvPr>
          <p:cNvSpPr/>
          <p:nvPr/>
        </p:nvSpPr>
        <p:spPr>
          <a:xfrm>
            <a:off x="4427984" y="4530606"/>
            <a:ext cx="157570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Jerusalem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7B3938-8894-4F23-80D8-9C7A7FD66E2E}"/>
              </a:ext>
            </a:extLst>
          </p:cNvPr>
          <p:cNvSpPr/>
          <p:nvPr/>
        </p:nvSpPr>
        <p:spPr>
          <a:xfrm>
            <a:off x="7956376" y="1573141"/>
            <a:ext cx="107754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Karmiel</a:t>
            </a:r>
            <a:endParaRPr lang="en-US" sz="1600" b="1" dirty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3312B3-DEB0-4400-98EE-37DE295C64B7}"/>
              </a:ext>
            </a:extLst>
          </p:cNvPr>
          <p:cNvSpPr/>
          <p:nvPr/>
        </p:nvSpPr>
        <p:spPr>
          <a:xfrm>
            <a:off x="3220425" y="5550187"/>
            <a:ext cx="142358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Sakhnin</a:t>
            </a:r>
            <a:endParaRPr lang="en-US" sz="1600" b="1" dirty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9AC277-FE99-4FDB-A99A-6BA9471E2A79}"/>
              </a:ext>
            </a:extLst>
          </p:cNvPr>
          <p:cNvSpPr/>
          <p:nvPr/>
        </p:nvSpPr>
        <p:spPr>
          <a:xfrm>
            <a:off x="6948264" y="2512239"/>
            <a:ext cx="20856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Daliyat</a:t>
            </a:r>
            <a:r>
              <a:rPr lang="en-US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al-</a:t>
            </a:r>
            <a:r>
              <a:rPr lang="en-US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Karmel</a:t>
            </a:r>
            <a:endParaRPr lang="en-US" sz="1600" b="1" dirty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20A2E-451F-4937-A852-0D0FD3379481}"/>
              </a:ext>
            </a:extLst>
          </p:cNvPr>
          <p:cNvSpPr/>
          <p:nvPr/>
        </p:nvSpPr>
        <p:spPr>
          <a:xfrm>
            <a:off x="5796136" y="3522494"/>
            <a:ext cx="144690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Bnei</a:t>
            </a:r>
            <a:r>
              <a:rPr lang="en-US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Brak</a:t>
            </a:r>
            <a:endParaRPr lang="en-US" sz="1600" b="1" dirty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651C59-7A73-471D-BE85-047A19132DAC}"/>
              </a:ext>
            </a:extLst>
          </p:cNvPr>
          <p:cNvGrpSpPr/>
          <p:nvPr/>
        </p:nvGrpSpPr>
        <p:grpSpPr>
          <a:xfrm>
            <a:off x="1071040" y="6531299"/>
            <a:ext cx="1940619" cy="315403"/>
            <a:chOff x="6318730" y="5641972"/>
            <a:chExt cx="1940619" cy="3816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0AFC78-0AAA-497D-AA2E-64B5126FEA9C}"/>
                </a:ext>
              </a:extLst>
            </p:cNvPr>
            <p:cNvSpPr/>
            <p:nvPr/>
          </p:nvSpPr>
          <p:spPr>
            <a:xfrm>
              <a:off x="6318730" y="5719464"/>
              <a:ext cx="197486" cy="1692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7B92566-9EA7-4B40-AE5A-048AFC90D4DE}"/>
                </a:ext>
              </a:extLst>
            </p:cNvPr>
            <p:cNvSpPr txBox="1"/>
            <p:nvPr/>
          </p:nvSpPr>
          <p:spPr>
            <a:xfrm>
              <a:off x="6474352" y="5651199"/>
              <a:ext cx="661455" cy="37241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b="1" dirty="0">
                  <a:solidFill>
                    <a:schemeClr val="bg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Real</a:t>
              </a:r>
              <a:endParaRPr lang="he-IL" sz="1400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C6D30F-72C9-48F2-9D61-9F3185C063B5}"/>
                </a:ext>
              </a:extLst>
            </p:cNvPr>
            <p:cNvSpPr/>
            <p:nvPr/>
          </p:nvSpPr>
          <p:spPr>
            <a:xfrm>
              <a:off x="7093943" y="5716594"/>
              <a:ext cx="197486" cy="1692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AA8D35-CEFC-4DF4-ACE8-1BBDE856913E}"/>
                </a:ext>
              </a:extLst>
            </p:cNvPr>
            <p:cNvSpPr txBox="1"/>
            <p:nvPr/>
          </p:nvSpPr>
          <p:spPr>
            <a:xfrm>
              <a:off x="7251236" y="5641972"/>
              <a:ext cx="1008113" cy="37241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b="1" dirty="0">
                  <a:solidFill>
                    <a:schemeClr val="bg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Predicts</a:t>
              </a:r>
              <a:endParaRPr lang="he-IL" sz="1400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sp>
        <p:nvSpPr>
          <p:cNvPr id="21" name="Content Placeholder 29">
            <a:extLst>
              <a:ext uri="{FF2B5EF4-FFF2-40B4-BE49-F238E27FC236}">
                <a16:creationId xmlns:a16="http://schemas.microsoft.com/office/drawing/2014/main" id="{C5DABACA-3A51-49C7-A7DB-173FA8E81D97}"/>
              </a:ext>
            </a:extLst>
          </p:cNvPr>
          <p:cNvSpPr txBox="1">
            <a:spLocks/>
          </p:cNvSpPr>
          <p:nvPr/>
        </p:nvSpPr>
        <p:spPr>
          <a:xfrm>
            <a:off x="6565819" y="4410638"/>
            <a:ext cx="2507454" cy="197422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85000"/>
              <a:buFont typeface="Arial" pitchFamily="34" charset="0"/>
              <a:buChar char="•"/>
              <a:defRPr kumimoji="0" sz="27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1pPr>
            <a:lvl2pPr marL="548640" indent="-27432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0000"/>
              <a:buFont typeface="Courier New" pitchFamily="49" charset="0"/>
              <a:buChar char="o"/>
              <a:defRPr kumimoji="0" sz="22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2pPr>
            <a:lvl3pPr marL="82296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5000"/>
              <a:buFont typeface="Wingdings" pitchFamily="2" charset="2"/>
              <a:buChar char="q"/>
              <a:defRPr kumimoji="0" sz="20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3pPr>
            <a:lvl4pPr marL="109728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0000"/>
              <a:buFont typeface="Wingdings" pitchFamily="2" charset="2"/>
              <a:buChar char="§"/>
              <a:defRPr kumimoji="0" sz="20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4pPr>
            <a:lvl5pPr marL="137160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Font typeface="Arial" pitchFamily="34" charset="0"/>
              <a:buChar char="•"/>
              <a:defRPr kumimoji="0" sz="18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/>
              <a:t>Featured used: </a:t>
            </a:r>
            <a:r>
              <a:rPr lang="en-US" sz="1000" dirty="0"/>
              <a:t>Total inhabitants and Arabs.</a:t>
            </a:r>
            <a:endParaRPr lang="en-US" sz="1000" b="1" dirty="0"/>
          </a:p>
          <a:p>
            <a:r>
              <a:rPr lang="en-US" sz="1000" dirty="0"/>
              <a:t>Likud: Napa,</a:t>
            </a:r>
          </a:p>
          <a:p>
            <a:r>
              <a:rPr lang="en-US" sz="1000" dirty="0"/>
              <a:t>Joint list: Number of voters and Jewish others.</a:t>
            </a:r>
          </a:p>
          <a:p>
            <a:r>
              <a:rPr lang="en-US" sz="1000" dirty="0"/>
              <a:t>Blue &amp; White: Number of voters, Jewish, Napa and settlement religious.</a:t>
            </a:r>
            <a:endParaRPr lang="he-IL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75C102-7336-4195-A742-026AF771C8A1}"/>
              </a:ext>
            </a:extLst>
          </p:cNvPr>
          <p:cNvSpPr/>
          <p:nvPr/>
        </p:nvSpPr>
        <p:spPr>
          <a:xfrm>
            <a:off x="7380312" y="791840"/>
            <a:ext cx="17636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 Votes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7D5299-5FEF-4FCE-BDB0-B16CE2F1D119}"/>
              </a:ext>
            </a:extLst>
          </p:cNvPr>
          <p:cNvGrpSpPr/>
          <p:nvPr/>
        </p:nvGrpSpPr>
        <p:grpSpPr>
          <a:xfrm>
            <a:off x="110077" y="847583"/>
            <a:ext cx="8923846" cy="5585134"/>
            <a:chOff x="3998509" y="757099"/>
            <a:chExt cx="8206339" cy="56631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04EE86-5966-4130-85C7-FF243B3B2FA1}"/>
                </a:ext>
              </a:extLst>
            </p:cNvPr>
            <p:cNvSpPr/>
            <p:nvPr/>
          </p:nvSpPr>
          <p:spPr>
            <a:xfrm>
              <a:off x="3998509" y="757099"/>
              <a:ext cx="8206339" cy="55930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1F8369-7BD6-4A66-A56B-B4E6DB0E6538}"/>
                </a:ext>
              </a:extLst>
            </p:cNvPr>
            <p:cNvSpPr/>
            <p:nvPr/>
          </p:nvSpPr>
          <p:spPr>
            <a:xfrm>
              <a:off x="7472757" y="787033"/>
              <a:ext cx="176368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2000" b="1" dirty="0">
                  <a:ln/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Valid Voted</a:t>
              </a:r>
            </a:p>
          </p:txBody>
        </p:sp>
        <p:sp>
          <p:nvSpPr>
            <p:cNvPr id="20" name="Content Placeholder 29">
              <a:extLst>
                <a:ext uri="{FF2B5EF4-FFF2-40B4-BE49-F238E27FC236}">
                  <a16:creationId xmlns:a16="http://schemas.microsoft.com/office/drawing/2014/main" id="{DC246644-0ECA-46B1-935A-FFAEF217F002}"/>
                </a:ext>
              </a:extLst>
            </p:cNvPr>
            <p:cNvSpPr txBox="1">
              <a:spLocks/>
            </p:cNvSpPr>
            <p:nvPr/>
          </p:nvSpPr>
          <p:spPr>
            <a:xfrm>
              <a:off x="4145108" y="4455457"/>
              <a:ext cx="1831753" cy="1964776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lnSpc>
                  <a:spcPct val="150000"/>
                </a:lnSpc>
                <a:spcBef>
                  <a:spcPct val="20000"/>
                </a:spcBef>
                <a:buClr>
                  <a:srgbClr val="002060"/>
                </a:buClr>
                <a:buSzPct val="85000"/>
                <a:buFont typeface="Arial" pitchFamily="34" charset="0"/>
                <a:buChar char="•"/>
                <a:defRPr kumimoji="0" sz="2700" kern="1200">
                  <a:solidFill>
                    <a:srgbClr val="002060"/>
                  </a:solidFill>
                  <a:latin typeface="Gisha" pitchFamily="34" charset="-79"/>
                  <a:ea typeface="+mn-ea"/>
                  <a:cs typeface="+mj-cs"/>
                </a:defRPr>
              </a:lvl1pPr>
              <a:lvl2pPr marL="548640" indent="-274320" algn="l" rtl="0" eaLnBrk="1" latinLnBrk="0" hangingPunct="1">
                <a:lnSpc>
                  <a:spcPct val="150000"/>
                </a:lnSpc>
                <a:spcBef>
                  <a:spcPct val="20000"/>
                </a:spcBef>
                <a:buClr>
                  <a:srgbClr val="002060"/>
                </a:buClr>
                <a:buSzPct val="70000"/>
                <a:buFont typeface="Courier New" pitchFamily="49" charset="0"/>
                <a:buChar char="o"/>
                <a:defRPr kumimoji="0" sz="2200" kern="1200">
                  <a:solidFill>
                    <a:srgbClr val="002060"/>
                  </a:solidFill>
                  <a:latin typeface="Gisha" pitchFamily="34" charset="-79"/>
                  <a:ea typeface="+mn-ea"/>
                  <a:cs typeface="+mj-cs"/>
                </a:defRPr>
              </a:lvl2pPr>
              <a:lvl3pPr marL="822960" indent="-228600" algn="l" rtl="0" eaLnBrk="1" latinLnBrk="0" hangingPunct="1">
                <a:lnSpc>
                  <a:spcPct val="150000"/>
                </a:lnSpc>
                <a:spcBef>
                  <a:spcPct val="20000"/>
                </a:spcBef>
                <a:buClr>
                  <a:srgbClr val="002060"/>
                </a:buClr>
                <a:buSzPct val="75000"/>
                <a:buFont typeface="Wingdings" pitchFamily="2" charset="2"/>
                <a:buChar char="q"/>
                <a:defRPr kumimoji="0" sz="2000" kern="1200">
                  <a:solidFill>
                    <a:srgbClr val="002060"/>
                  </a:solidFill>
                  <a:latin typeface="Gisha" pitchFamily="34" charset="-79"/>
                  <a:ea typeface="+mn-ea"/>
                  <a:cs typeface="+mj-cs"/>
                </a:defRPr>
              </a:lvl3pPr>
              <a:lvl4pPr marL="1097280" indent="-228600" algn="l" rtl="0" eaLnBrk="1" latinLnBrk="0" hangingPunct="1">
                <a:lnSpc>
                  <a:spcPct val="150000"/>
                </a:lnSpc>
                <a:spcBef>
                  <a:spcPct val="20000"/>
                </a:spcBef>
                <a:buClr>
                  <a:srgbClr val="002060"/>
                </a:buClr>
                <a:buSzPct val="70000"/>
                <a:buFont typeface="Wingdings" pitchFamily="2" charset="2"/>
                <a:buChar char="§"/>
                <a:defRPr kumimoji="0" sz="2000" kern="1200">
                  <a:solidFill>
                    <a:srgbClr val="002060"/>
                  </a:solidFill>
                  <a:latin typeface="Gisha" pitchFamily="34" charset="-79"/>
                  <a:ea typeface="+mn-ea"/>
                  <a:cs typeface="+mj-cs"/>
                </a:defRPr>
              </a:lvl4pPr>
              <a:lvl5pPr marL="1371600" indent="-228600" algn="l" rtl="0" eaLnBrk="1" latinLnBrk="0" hangingPunct="1">
                <a:lnSpc>
                  <a:spcPct val="150000"/>
                </a:lnSpc>
                <a:spcBef>
                  <a:spcPct val="20000"/>
                </a:spcBef>
                <a:buClr>
                  <a:srgbClr val="002060"/>
                </a:buClr>
                <a:buFont typeface="Arial" pitchFamily="34" charset="0"/>
                <a:buChar char="•"/>
                <a:defRPr kumimoji="0" sz="1800" kern="1200">
                  <a:solidFill>
                    <a:srgbClr val="002060"/>
                  </a:solidFill>
                  <a:latin typeface="Gisha" pitchFamily="34" charset="-79"/>
                  <a:ea typeface="+mn-ea"/>
                  <a:cs typeface="+mj-cs"/>
                </a:defRPr>
              </a:lvl5pPr>
              <a:lvl6pPr marL="1645920" indent="-182880" algn="r" rtl="1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r" rtl="1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90000"/>
                <a:buChar char="•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r" rtl="1" eaLnBrk="1" latinLnBrk="0" hangingPunct="1">
                <a:spcBef>
                  <a:spcPct val="20000"/>
                </a:spcBef>
                <a:buClr>
                  <a:schemeClr val="accent4">
                    <a:shade val="75000"/>
                  </a:schemeClr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77440" indent="-182880" algn="r" rtl="1" eaLnBrk="1" latinLnBrk="0" hangingPunct="1">
                <a:spcBef>
                  <a:spcPct val="20000"/>
                </a:spcBef>
                <a:buClr>
                  <a:schemeClr val="accent2">
                    <a:shade val="75000"/>
                  </a:schemeClr>
                </a:buClr>
                <a:buSzPct val="90000"/>
                <a:buChar char="•"/>
                <a:defRPr kumimoji="0" sz="1400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Featured used:</a:t>
              </a:r>
            </a:p>
            <a:p>
              <a:r>
                <a:rPr lang="en-US" sz="1200" dirty="0"/>
                <a:t>District, settlement form and religious, total inhabitants,  Jewish and Arabs and number of voters</a:t>
              </a:r>
              <a:endParaRPr lang="he-IL" sz="1200" dirty="0"/>
            </a:p>
          </p:txBody>
        </p:sp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DE47353A-E572-4750-B21D-6A0CE187370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05856497"/>
                </p:ext>
              </p:extLst>
            </p:nvPr>
          </p:nvGraphicFramePr>
          <p:xfrm>
            <a:off x="6078088" y="1416837"/>
            <a:ext cx="6045242" cy="41618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126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9D4014-4BCC-45EF-A25E-B010AF07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042"/>
            <a:ext cx="8518720" cy="758952"/>
          </a:xfrm>
        </p:spPr>
        <p:txBody>
          <a:bodyPr/>
          <a:lstStyle/>
          <a:p>
            <a:r>
              <a:rPr lang="en-US" dirty="0"/>
              <a:t>Conclusions - Inspection</a:t>
            </a:r>
            <a:endParaRPr lang="he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3C23F-0F92-46E2-A04A-01E797F0ED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968542"/>
            <a:ext cx="8806752" cy="5412786"/>
          </a:xfrm>
        </p:spPr>
        <p:txBody>
          <a:bodyPr>
            <a:normAutofit/>
          </a:bodyPr>
          <a:lstStyle/>
          <a:p>
            <a:r>
              <a:rPr lang="en-US" sz="1800" dirty="0"/>
              <a:t>We calculated the ratio with number of invalid voted and sqrt of voters. This way we gave the largest cities a larger effect on the results.</a:t>
            </a:r>
          </a:p>
          <a:p>
            <a:r>
              <a:rPr lang="en-US" sz="1800" dirty="0"/>
              <a:t> Analysis showed that there are more then 250 settlements where supervision is needed. </a:t>
            </a:r>
          </a:p>
          <a:p>
            <a:r>
              <a:rPr lang="en-US" sz="1800" dirty="0"/>
              <a:t>Settlement Form : Yishuv Irony have 32 settlements and Moshav have 21 settlements where need supervision is needed</a:t>
            </a:r>
            <a:endParaRPr lang="he-IL" sz="1800" dirty="0"/>
          </a:p>
          <a:p>
            <a:r>
              <a:rPr lang="he-IL" sz="1800" dirty="0"/>
              <a:t>There are </a:t>
            </a:r>
            <a:r>
              <a:rPr lang="en-US" sz="1800" dirty="0"/>
              <a:t>0.61%</a:t>
            </a:r>
            <a:r>
              <a:rPr lang="he-IL" sz="1800" dirty="0"/>
              <a:t> </a:t>
            </a:r>
            <a:r>
              <a:rPr lang="en-US" sz="1800" dirty="0"/>
              <a:t>of</a:t>
            </a:r>
            <a:r>
              <a:rPr lang="he-IL" sz="1800" dirty="0"/>
              <a:t> Arab settlments </a:t>
            </a:r>
            <a:r>
              <a:rPr lang="en-US" sz="1800" dirty="0"/>
              <a:t>where </a:t>
            </a:r>
            <a:r>
              <a:rPr lang="he-IL" sz="1800" dirty="0"/>
              <a:t>supervision</a:t>
            </a:r>
            <a:r>
              <a:rPr lang="en-US" sz="1800" dirty="0"/>
              <a:t> is needed.</a:t>
            </a:r>
            <a:endParaRPr lang="he-IL" sz="1800" dirty="0"/>
          </a:p>
          <a:p>
            <a:r>
              <a:rPr lang="en-US" sz="1800" dirty="0"/>
              <a:t>District  North (2) have 67 settlements &amp; District Center (4) have 44 settlements.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ED9831-641C-48F5-BCA1-D067A9BF9C00}"/>
              </a:ext>
            </a:extLst>
          </p:cNvPr>
          <p:cNvGrpSpPr/>
          <p:nvPr/>
        </p:nvGrpSpPr>
        <p:grpSpPr>
          <a:xfrm>
            <a:off x="168624" y="1076554"/>
            <a:ext cx="8806751" cy="5196762"/>
            <a:chOff x="199406" y="1086401"/>
            <a:chExt cx="8806751" cy="5196762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33D06F-E25E-4C4A-AF7D-3600C2DC2A19}"/>
                </a:ext>
              </a:extLst>
            </p:cNvPr>
            <p:cNvSpPr/>
            <p:nvPr/>
          </p:nvSpPr>
          <p:spPr>
            <a:xfrm>
              <a:off x="199406" y="1086401"/>
              <a:ext cx="8806751" cy="5196762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C03CB60-D415-47AA-9853-1F0C87AC9085}"/>
                </a:ext>
              </a:extLst>
            </p:cNvPr>
            <p:cNvGrpSpPr/>
            <p:nvPr/>
          </p:nvGrpSpPr>
          <p:grpSpPr>
            <a:xfrm>
              <a:off x="1156560" y="1772816"/>
              <a:ext cx="7412438" cy="2963650"/>
              <a:chOff x="1357802" y="1835050"/>
              <a:chExt cx="6550636" cy="2267079"/>
            </a:xfrm>
            <a:grpFill/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AC271CA-FAC5-4D81-9BDC-4D9E37E74075}"/>
                  </a:ext>
                </a:extLst>
              </p:cNvPr>
              <p:cNvGrpSpPr/>
              <p:nvPr/>
            </p:nvGrpSpPr>
            <p:grpSpPr>
              <a:xfrm>
                <a:off x="1357802" y="2276872"/>
                <a:ext cx="6550636" cy="1825257"/>
                <a:chOff x="420586" y="1713066"/>
                <a:chExt cx="8458340" cy="2786419"/>
              </a:xfrm>
              <a:grpFill/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93A70F2-92A5-4C23-B225-2160FDD18F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701" b="3295"/>
                <a:stretch/>
              </p:blipFill>
              <p:spPr>
                <a:xfrm>
                  <a:off x="420586" y="1713066"/>
                  <a:ext cx="8458340" cy="2786419"/>
                </a:xfrm>
                <a:prstGeom prst="rect">
                  <a:avLst/>
                </a:prstGeom>
                <a:grpFill/>
              </p:spPr>
            </p:pic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82529AE-EEC0-4219-A1F4-C743A02D30D0}"/>
                    </a:ext>
                  </a:extLst>
                </p:cNvPr>
                <p:cNvSpPr/>
                <p:nvPr/>
              </p:nvSpPr>
              <p:spPr>
                <a:xfrm>
                  <a:off x="6156176" y="1773104"/>
                  <a:ext cx="936104" cy="1191929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he-IL" sz="1200" b="1" dirty="0">
                      <a:ln/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+mj-cs"/>
                    </a:rPr>
                    <a:t>מודיעין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5FEE6E8-3F51-4012-89D8-B3CE9935BBAF}"/>
                    </a:ext>
                  </a:extLst>
                </p:cNvPr>
                <p:cNvSpPr/>
                <p:nvPr/>
              </p:nvSpPr>
              <p:spPr>
                <a:xfrm>
                  <a:off x="7898357" y="1773104"/>
                  <a:ext cx="914076" cy="1191929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he-IL" sz="1200" b="1" dirty="0">
                      <a:ln/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+mj-cs"/>
                    </a:rPr>
                    <a:t>חיפה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F002DD6-1C08-4364-8D59-F34400FF3344}"/>
                    </a:ext>
                  </a:extLst>
                </p:cNvPr>
                <p:cNvSpPr/>
                <p:nvPr/>
              </p:nvSpPr>
              <p:spPr>
                <a:xfrm>
                  <a:off x="7876328" y="3264318"/>
                  <a:ext cx="936104" cy="1191929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he-IL" sz="1200" b="1" dirty="0">
                      <a:ln/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+mj-cs"/>
                    </a:rPr>
                    <a:t>רמלה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BCADE4F-CA9F-4869-8451-8F2A087036CE}"/>
                    </a:ext>
                  </a:extLst>
                </p:cNvPr>
                <p:cNvSpPr/>
                <p:nvPr/>
              </p:nvSpPr>
              <p:spPr>
                <a:xfrm>
                  <a:off x="6156176" y="3259247"/>
                  <a:ext cx="936104" cy="1191929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he-IL" sz="1200" b="1" dirty="0">
                      <a:ln/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+mj-cs"/>
                    </a:rPr>
                    <a:t>נתניה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2E5939D-CA4E-40DA-AF43-299C00970C55}"/>
                    </a:ext>
                  </a:extLst>
                </p:cNvPr>
                <p:cNvSpPr/>
                <p:nvPr/>
              </p:nvSpPr>
              <p:spPr>
                <a:xfrm>
                  <a:off x="4513510" y="3260037"/>
                  <a:ext cx="936104" cy="1191139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he-IL" sz="1200" b="1" dirty="0">
                      <a:ln/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+mj-cs"/>
                    </a:rPr>
                    <a:t>בת-ים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3366899-9934-4D1E-AC6C-FB870405DB8E}"/>
                    </a:ext>
                  </a:extLst>
                </p:cNvPr>
                <p:cNvSpPr/>
                <p:nvPr/>
              </p:nvSpPr>
              <p:spPr>
                <a:xfrm>
                  <a:off x="4513510" y="1773104"/>
                  <a:ext cx="950833" cy="1191139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he-IL" sz="1200" b="1" dirty="0">
                      <a:ln/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+mj-cs"/>
                    </a:rPr>
                    <a:t>באר שבע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162C148-53FB-409A-8DE7-136145776D53}"/>
                    </a:ext>
                  </a:extLst>
                </p:cNvPr>
                <p:cNvSpPr/>
                <p:nvPr/>
              </p:nvSpPr>
              <p:spPr>
                <a:xfrm>
                  <a:off x="2786058" y="1773104"/>
                  <a:ext cx="936104" cy="1191139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he-IL" sz="1200" b="1" dirty="0">
                      <a:ln/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+mj-cs"/>
                    </a:rPr>
                    <a:t>ירושלים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BF354B2-4D58-4A3F-9396-C5C9398AA914}"/>
                    </a:ext>
                  </a:extLst>
                </p:cNvPr>
                <p:cNvSpPr/>
                <p:nvPr/>
              </p:nvSpPr>
              <p:spPr>
                <a:xfrm>
                  <a:off x="2786058" y="3271346"/>
                  <a:ext cx="936104" cy="1191139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he-IL" sz="1200" b="1" dirty="0">
                      <a:ln/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+mj-cs"/>
                    </a:rPr>
                    <a:t>תל אביב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88DE3E2-34E5-4E4C-A1AD-E4E88874783B}"/>
                    </a:ext>
                  </a:extLst>
                </p:cNvPr>
                <p:cNvSpPr/>
                <p:nvPr/>
              </p:nvSpPr>
              <p:spPr>
                <a:xfrm>
                  <a:off x="1101492" y="3271346"/>
                  <a:ext cx="936104" cy="1191139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he-IL" sz="1200" b="1" dirty="0">
                      <a:ln/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+mj-cs"/>
                    </a:rPr>
                    <a:t>אשדוד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1AECA94-CA80-48C6-892B-ED855B67D238}"/>
                    </a:ext>
                  </a:extLst>
                </p:cNvPr>
                <p:cNvSpPr/>
                <p:nvPr/>
              </p:nvSpPr>
              <p:spPr>
                <a:xfrm>
                  <a:off x="1108461" y="1777235"/>
                  <a:ext cx="936104" cy="1188296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he-IL" sz="1200" b="1" dirty="0">
                      <a:ln/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+mj-cs"/>
                    </a:rPr>
                    <a:t>בני ברק</a:t>
                  </a:r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0CD79E-8972-43B2-A133-88341DA8398C}"/>
                  </a:ext>
                </a:extLst>
              </p:cNvPr>
              <p:cNvSpPr/>
              <p:nvPr/>
            </p:nvSpPr>
            <p:spPr>
              <a:xfrm>
                <a:off x="2801810" y="1835050"/>
                <a:ext cx="3451586" cy="400110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sz="2000" b="1" dirty="0">
                    <a:ln/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Top – 10 </a:t>
                </a:r>
              </a:p>
            </p:txBody>
          </p:sp>
        </p:grpSp>
      </p:grpSp>
      <p:sp>
        <p:nvSpPr>
          <p:cNvPr id="19" name="Content Placeholder 29">
            <a:extLst>
              <a:ext uri="{FF2B5EF4-FFF2-40B4-BE49-F238E27FC236}">
                <a16:creationId xmlns:a16="http://schemas.microsoft.com/office/drawing/2014/main" id="{483F071D-C84B-4D39-A542-234228F31DB6}"/>
              </a:ext>
            </a:extLst>
          </p:cNvPr>
          <p:cNvSpPr txBox="1">
            <a:spLocks/>
          </p:cNvSpPr>
          <p:nvPr/>
        </p:nvSpPr>
        <p:spPr>
          <a:xfrm>
            <a:off x="5337540" y="6887389"/>
            <a:ext cx="3231458" cy="1270444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85000"/>
              <a:buFont typeface="Arial" pitchFamily="34" charset="0"/>
              <a:buChar char="•"/>
              <a:defRPr kumimoji="0" sz="27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1pPr>
            <a:lvl2pPr marL="548640" indent="-27432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0000"/>
              <a:buFont typeface="Courier New" pitchFamily="49" charset="0"/>
              <a:buChar char="o"/>
              <a:defRPr kumimoji="0" sz="22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2pPr>
            <a:lvl3pPr marL="82296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5000"/>
              <a:buFont typeface="Wingdings" pitchFamily="2" charset="2"/>
              <a:buChar char="q"/>
              <a:defRPr kumimoji="0" sz="20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3pPr>
            <a:lvl4pPr marL="109728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0000"/>
              <a:buFont typeface="Wingdings" pitchFamily="2" charset="2"/>
              <a:buChar char="§"/>
              <a:defRPr kumimoji="0" sz="20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4pPr>
            <a:lvl5pPr marL="137160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Font typeface="Arial" pitchFamily="34" charset="0"/>
              <a:buChar char="•"/>
              <a:defRPr kumimoji="0" sz="18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Featured used:</a:t>
            </a:r>
          </a:p>
          <a:p>
            <a:pPr lvl="1"/>
            <a:r>
              <a:rPr lang="en-US" sz="1900" dirty="0"/>
              <a:t>Settlement religious,  Jewish and others, Arabs and number of voters</a:t>
            </a:r>
            <a:endParaRPr lang="he-IL" sz="1900" dirty="0"/>
          </a:p>
        </p:txBody>
      </p:sp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EECDE422-A54A-444D-9200-77EB440EABCB}"/>
              </a:ext>
            </a:extLst>
          </p:cNvPr>
          <p:cNvSpPr txBox="1">
            <a:spLocks/>
          </p:cNvSpPr>
          <p:nvPr/>
        </p:nvSpPr>
        <p:spPr>
          <a:xfrm>
            <a:off x="204394" y="5176088"/>
            <a:ext cx="2016224" cy="1313419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85000"/>
              <a:buFont typeface="Arial" pitchFamily="34" charset="0"/>
              <a:buChar char="•"/>
              <a:defRPr kumimoji="0" sz="27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1pPr>
            <a:lvl2pPr marL="548640" indent="-27432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0000"/>
              <a:buFont typeface="Courier New" pitchFamily="49" charset="0"/>
              <a:buChar char="o"/>
              <a:defRPr kumimoji="0" sz="22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2pPr>
            <a:lvl3pPr marL="82296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5000"/>
              <a:buFont typeface="Wingdings" pitchFamily="2" charset="2"/>
              <a:buChar char="q"/>
              <a:defRPr kumimoji="0" sz="20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3pPr>
            <a:lvl4pPr marL="109728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70000"/>
              <a:buFont typeface="Wingdings" pitchFamily="2" charset="2"/>
              <a:buChar char="§"/>
              <a:defRPr kumimoji="0" sz="20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4pPr>
            <a:lvl5pPr marL="1371600" indent="-228600" algn="l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Font typeface="Arial" pitchFamily="34" charset="0"/>
              <a:buChar char="•"/>
              <a:defRPr kumimoji="0" sz="1800" kern="1200">
                <a:solidFill>
                  <a:srgbClr val="002060"/>
                </a:solidFill>
                <a:latin typeface="Gisha" pitchFamily="34" charset="-79"/>
                <a:ea typeface="+mn-ea"/>
                <a:cs typeface="+mj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Featured used: </a:t>
            </a:r>
            <a:r>
              <a:rPr lang="en-US" sz="2400" dirty="0"/>
              <a:t>Settlement religious, Jewish and Other, Arabs and number of voters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211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755576" y="1261283"/>
            <a:ext cx="8064896" cy="10156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Questions?</a:t>
            </a:r>
            <a:endParaRPr lang="he-IL" sz="6000" b="1" cap="all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Gisha" panose="020B0502040204020203" pitchFamily="34" charset="-79"/>
              <a:ea typeface="+mj-ea"/>
              <a:cs typeface="Gisha" pitchFamily="34" charset="-79"/>
            </a:endParaRPr>
          </a:p>
        </p:txBody>
      </p:sp>
      <p:pic>
        <p:nvPicPr>
          <p:cNvPr id="6" name="Picture 2" descr="A Guide To Israel's Elections – All 41 Parties | The Jewish Press ...">
            <a:extLst>
              <a:ext uri="{FF2B5EF4-FFF2-40B4-BE49-F238E27FC236}">
                <a16:creationId xmlns:a16="http://schemas.microsoft.com/office/drawing/2014/main" id="{12D4CBCC-58B3-4ECB-8228-602A17C67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t="7298" r="8071" b="11545"/>
          <a:stretch/>
        </p:blipFill>
        <p:spPr bwMode="auto">
          <a:xfrm>
            <a:off x="2555776" y="2309492"/>
            <a:ext cx="4320480" cy="40514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13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זרח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אזרח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אזרח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5812</TotalTime>
  <Words>510</Words>
  <Application>Microsoft Office PowerPoint</Application>
  <PresentationFormat>On-screen Show (4:3)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 New</vt:lpstr>
      <vt:lpstr>David</vt:lpstr>
      <vt:lpstr>Georgia</vt:lpstr>
      <vt:lpstr>Gisha</vt:lpstr>
      <vt:lpstr>Wingdings</vt:lpstr>
      <vt:lpstr>Wingdings 2</vt:lpstr>
      <vt:lpstr>אזרחי</vt:lpstr>
      <vt:lpstr>PowerPoint Presentation</vt:lpstr>
      <vt:lpstr>Israeli Settlements - Demographic</vt:lpstr>
      <vt:lpstr>Meet The Major Parties - Knesset Seats</vt:lpstr>
      <vt:lpstr>Settlements Distribution Voting Clustering</vt:lpstr>
      <vt:lpstr>Vote Predictions</vt:lpstr>
      <vt:lpstr>Conclusions - Inspection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רועי קורש</cp:lastModifiedBy>
  <cp:revision>684</cp:revision>
  <dcterms:created xsi:type="dcterms:W3CDTF">2018-04-27T15:13:22Z</dcterms:created>
  <dcterms:modified xsi:type="dcterms:W3CDTF">2020-11-28T19:15:34Z</dcterms:modified>
</cp:coreProperties>
</file>