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903" r:id="rId3"/>
    <p:sldId id="907" r:id="rId4"/>
    <p:sldId id="904" r:id="rId5"/>
    <p:sldId id="905" r:id="rId6"/>
    <p:sldId id="906" r:id="rId7"/>
    <p:sldId id="908" r:id="rId8"/>
    <p:sldId id="902" r:id="rId9"/>
    <p:sldId id="909" r:id="rId10"/>
    <p:sldId id="910" r:id="rId11"/>
    <p:sldId id="911" r:id="rId12"/>
    <p:sldId id="914" r:id="rId13"/>
    <p:sldId id="912" r:id="rId14"/>
    <p:sldId id="913" r:id="rId15"/>
    <p:sldId id="915" r:id="rId16"/>
    <p:sldId id="900" r:id="rId17"/>
    <p:sldId id="901" r:id="rId18"/>
  </p:sldIdLst>
  <p:sldSz cx="13004800" cy="9753600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105" charset="0"/>
        <a:ea typeface="ヒラギノ角ゴ ProN W3" pitchFamily="-105" charset="-128"/>
        <a:cs typeface="+mn-cs"/>
        <a:sym typeface="Gill Sans" pitchFamily="-10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DA87"/>
    <a:srgbClr val="66FFFF"/>
    <a:srgbClr val="FEF1C2"/>
    <a:srgbClr val="0000FF"/>
    <a:srgbClr val="4E76F8"/>
    <a:srgbClr val="367A43"/>
    <a:srgbClr val="632B8D"/>
    <a:srgbClr val="E46C0A"/>
    <a:srgbClr val="E9D4A1"/>
    <a:srgbClr val="F5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8496" autoAdjust="0"/>
  </p:normalViewPr>
  <p:slideViewPr>
    <p:cSldViewPr>
      <p:cViewPr varScale="1">
        <p:scale>
          <a:sx n="73" d="100"/>
          <a:sy n="73" d="100"/>
        </p:scale>
        <p:origin x="1842" y="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1846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134"/>
    </p:cViewPr>
  </p:sorterViewPr>
  <p:notesViewPr>
    <p:cSldViewPr>
      <p:cViewPr varScale="1">
        <p:scale>
          <a:sx n="60" d="100"/>
          <a:sy n="60" d="100"/>
        </p:scale>
        <p:origin x="-3378" y="-7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0015AC-E8F6-4068-8EC9-EFFB21C4E0DC}" type="datetime1">
              <a:rPr lang="en-US" altLang="zh-CN"/>
              <a:pPr/>
              <a:t>2/15/2018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9FB8AE-58C8-49E3-9602-F78481428D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31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07082D-E903-49EE-B21E-CD60846BE04A}" type="datetime1">
              <a:rPr lang="en-US" altLang="zh-CN"/>
              <a:pPr/>
              <a:t>2/15/2018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18" tIns="45710" rIns="91418" bIns="4571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6CB02E-ED99-4E2E-BA4F-38D897D69B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53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I am going to talk about Packet Routing in Dynamically Changing Networks</a:t>
            </a:r>
            <a:r>
              <a:rPr lang="en-US" baseline="0" dirty="0"/>
              <a:t> with A Reinforcement Learning Approach by </a:t>
            </a:r>
            <a:r>
              <a:rPr lang="en-US" baseline="0" dirty="0" err="1"/>
              <a:t>Boyan</a:t>
            </a:r>
            <a:r>
              <a:rPr lang="en-US" baseline="0" dirty="0"/>
              <a:t> …. Published in 1994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4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As network load increases, shortest path routing scheme ceases to be optimal: it ignores the rising levels of congestion on some routers (found on bottlenecks) and floods the network through them. Q-routing adapted its policy to route its packets over new paths thus avoiding the congested bottleneck.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Load Level:</a:t>
            </a:r>
            <a:r>
              <a:rPr lang="en-US" dirty="0">
                <a:solidFill>
                  <a:schemeClr val="tx1"/>
                </a:solidFill>
              </a:rPr>
              <a:t> Under conditions of low network load the algorithm learns to route packets along shortest paths (as BF), after a period of inefficiency during which it explores the network (under low load the optimal policy is shortest paths since no queues exist at nodes).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load is very low, the q-routing perform very</a:t>
            </a:r>
            <a:r>
              <a:rPr lang="en-US" baseline="0" dirty="0" smtClean="0"/>
              <a:t> closed to </a:t>
            </a:r>
            <a:r>
              <a:rPr lang="en-US" baseline="0" dirty="0" err="1" smtClean="0"/>
              <a:t>Shortestpath</a:t>
            </a:r>
            <a:r>
              <a:rPr lang="en-US" baseline="0" dirty="0" smtClean="0"/>
              <a:t>, as the load increases, Shortest path become congested.</a:t>
            </a:r>
          </a:p>
          <a:p>
            <a:r>
              <a:rPr lang="en-US" baseline="0" dirty="0" err="1" smtClean="0"/>
              <a:t>Wheeas</a:t>
            </a:r>
            <a:r>
              <a:rPr lang="en-US" baseline="0" dirty="0" smtClean="0"/>
              <a:t> the q-</a:t>
            </a:r>
            <a:r>
              <a:rPr lang="en-US" baseline="0" dirty="0" err="1" smtClean="0"/>
              <a:t>roputing</a:t>
            </a:r>
            <a:r>
              <a:rPr lang="en-US" baseline="0" dirty="0" smtClean="0"/>
              <a:t> learning </a:t>
            </a:r>
            <a:r>
              <a:rPr lang="en-US" baseline="0" dirty="0" err="1" smtClean="0"/>
              <a:t>allgorithms</a:t>
            </a:r>
            <a:r>
              <a:rPr lang="en-US" baseline="0" dirty="0" smtClean="0"/>
              <a:t> continues to route </a:t>
            </a:r>
            <a:r>
              <a:rPr lang="en-US" baseline="0" dirty="0" err="1" smtClean="0"/>
              <a:t>effienctly</a:t>
            </a:r>
            <a:r>
              <a:rPr lang="en-US" baseline="0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B02E-ED99-4E2E-BA4F-38D897D69B9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44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does not </a:t>
            </a:r>
            <a:r>
              <a:rPr lang="en-US" b="1" dirty="0">
                <a:solidFill>
                  <a:schemeClr val="tx1"/>
                </a:solidFill>
              </a:rPr>
              <a:t>exploration </a:t>
            </a:r>
            <a:r>
              <a:rPr lang="en-US" dirty="0">
                <a:solidFill>
                  <a:schemeClr val="tx1"/>
                </a:solidFill>
              </a:rPr>
              <a:t>no fine-tuning after the initially learning a viable policy since only best neighbor estimate is only updated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If the node learns an overestimate of the delivery time for an optimal route, then it will select suboptimal route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Q-routing is not always able to find the shortest paths under low network load. For example, if there exists a longer path which has a Q-value less than the (erroneous) estimate of the shortest path, a routing policy that acts as a minimum selector will not explore the shortest path and hence will not update its erroneous Q-value.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Second, it fails to adapt to the optimal (shortest) path again when the network load is lowered. Once a longer path is selected due to increase in network load, a minimum selector is no longer able to notice the subsequent decrease in traffic along the shortest path.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Q-routing continues to choose the same (longer) path unless it also becomes congested and has a Q-value greater than some other path. Unless Q-routing continues to explore, the shortest path cannot be chosen again even though the network load has returned to a very low level.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as mentioned in (</a:t>
            </a:r>
            <a:r>
              <a:rPr lang="en-US" dirty="0" err="1"/>
              <a:t>Boyan</a:t>
            </a:r>
            <a:r>
              <a:rPr lang="en-US" dirty="0"/>
              <a:t> &amp; Littman, 1994), random exploration may have very negative effects on congestion, since packets sent along a suboptimal path tend to increase queue delays, slowing down all the packets passing through this path.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tries</a:t>
            </a:r>
            <a:r>
              <a:rPr lang="en-US" baseline="0" dirty="0"/>
              <a:t> to learn a routing policy which balances </a:t>
            </a:r>
            <a:r>
              <a:rPr lang="en-US" baseline="0" dirty="0" err="1"/>
              <a:t>miniming</a:t>
            </a:r>
            <a:r>
              <a:rPr lang="en-US" baseline="0" dirty="0"/>
              <a:t> the number of hops a packet will take with the possibility of </a:t>
            </a:r>
            <a:r>
              <a:rPr lang="en-US" baseline="0" dirty="0" err="1"/>
              <a:t>conestion</a:t>
            </a:r>
            <a:r>
              <a:rPr lang="en-US" baseline="0" dirty="0"/>
              <a:t> along popular route. It des this by experimenting with different routing policies and collect the statistics which decision minimize total delivery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B02E-ED99-4E2E-BA4F-38D897D69B9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70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Basically, this paper</a:t>
            </a:r>
            <a:r>
              <a:rPr lang="en-US" baseline="0" dirty="0"/>
              <a:t> proposed a new routing </a:t>
            </a:r>
            <a:r>
              <a:rPr lang="en-US" baseline="0" dirty="0" err="1"/>
              <a:t>alg</a:t>
            </a:r>
            <a:r>
              <a:rPr lang="en-US" baseline="0" dirty="0"/>
              <a:t>, which uses Q-learning to find the best routing path.</a:t>
            </a:r>
            <a:endParaRPr lang="en-US" dirty="0"/>
          </a:p>
          <a:p>
            <a:r>
              <a:rPr lang="en-US" dirty="0"/>
              <a:t>It tries</a:t>
            </a:r>
            <a:r>
              <a:rPr lang="en-US" baseline="0" dirty="0"/>
              <a:t> to learn a routing policy which balances </a:t>
            </a:r>
            <a:r>
              <a:rPr lang="en-US" baseline="0" dirty="0" err="1"/>
              <a:t>miniming</a:t>
            </a:r>
            <a:r>
              <a:rPr lang="en-US" baseline="0" dirty="0"/>
              <a:t> the number of hops a packet will take with the possibility of </a:t>
            </a:r>
            <a:r>
              <a:rPr lang="en-US" baseline="0" dirty="0" err="1"/>
              <a:t>conestion</a:t>
            </a:r>
            <a:r>
              <a:rPr lang="en-US" baseline="0" dirty="0"/>
              <a:t> along popular route. It des this by experimenting with different routing policies and collect the statistics which decision minimize total delivery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B02E-ED99-4E2E-BA4F-38D897D69B9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68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goal of routing </a:t>
            </a:r>
            <a:r>
              <a:rPr lang="en-US" dirty="0" err="1"/>
              <a:t>alg</a:t>
            </a:r>
            <a:r>
              <a:rPr lang="en-US" dirty="0"/>
              <a:t> is to find the best routing path and route the data in the most efficient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used q-learning to do routing because</a:t>
            </a:r>
            <a:r>
              <a:rPr lang="en-US" baseline="0" dirty="0"/>
              <a:t> there are some challenges in the conventional routing alg.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most</a:t>
            </a:r>
            <a:r>
              <a:rPr lang="en-US" baseline="0" dirty="0"/>
              <a:t> well-known routing </a:t>
            </a:r>
            <a:r>
              <a:rPr lang="en-US" baseline="0" dirty="0" err="1"/>
              <a:t>alg</a:t>
            </a:r>
            <a:r>
              <a:rPr lang="en-US" baseline="0" dirty="0"/>
              <a:t> is </a:t>
            </a:r>
            <a:r>
              <a:rPr lang="en-US" baseline="0" dirty="0" err="1"/>
              <a:t>Shortestpath</a:t>
            </a:r>
            <a:r>
              <a:rPr lang="en-US" baseline="0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definition of the routing problem: optimally routing packets on a dynamically changing network with unpredictable usage patterns.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The Routing Problem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mainly use hop counts to select paths.</a:t>
            </a:r>
          </a:p>
          <a:p>
            <a:r>
              <a:rPr lang="en-US" sz="1200" dirty="0"/>
              <a:t>This does not meet the requirements of many emerging communication applications.</a:t>
            </a:r>
          </a:p>
          <a:p>
            <a:r>
              <a:rPr lang="en-US" sz="1200" dirty="0"/>
              <a:t>For example, live multimedia applications must make sure that</a:t>
            </a:r>
          </a:p>
          <a:p>
            <a:pPr marL="0" indent="0">
              <a:buNone/>
            </a:pPr>
            <a:r>
              <a:rPr lang="en-US" sz="1200" dirty="0"/>
              <a:t>	-Packet delays are bounded.</a:t>
            </a:r>
          </a:p>
          <a:p>
            <a:pPr marL="0" indent="0">
              <a:buNone/>
            </a:pPr>
            <a:r>
              <a:rPr lang="en-US" sz="1200" dirty="0"/>
              <a:t>	 -Jitters (changes in packet delays) are well controlled.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/>
              <a:t>2.Q-routing is a self-adjusting algorithm … which can handle the dynamic topology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3.It can find the optimal path when there is a high loads in the network.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Topologies changes, as nodes are added and removed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Traffic patterns change cyclically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Overall network load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Learns a routing policy, which minimizing total time delay.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Each node estimates T of their neighbor node by deploy RL module to every router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uses local… more like dynamic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Q-learning is applied to the routing problem in Q-Routing algorithm, where routing table in the distance vector algorithm [7] is replaced by the table of estimations (Q values) based on the link delay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Q-routing represents the Q-function as </a:t>
            </a:r>
            <a:r>
              <a:rPr lang="en-US" altLang="en-US" dirty="0" err="1"/>
              <a:t>Qx</a:t>
            </a:r>
            <a:r>
              <a:rPr lang="en-US" altLang="en-US" dirty="0"/>
              <a:t>() try to estimate the time delay of a packet sends from X to D via neighbor node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Ty(d): Node try to estimate the time remain in the </a:t>
            </a:r>
            <a:r>
              <a:rPr lang="en-US" altLang="en-US" dirty="0" err="1"/>
              <a:t>trp</a:t>
            </a:r>
            <a:r>
              <a:rPr lang="en-US" altLang="en-US" dirty="0"/>
              <a:t> to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important parameters in this equation.</a:t>
            </a:r>
          </a:p>
          <a:p>
            <a:r>
              <a:rPr lang="en-US" dirty="0"/>
              <a:t>First </a:t>
            </a:r>
            <a:r>
              <a:rPr lang="en-US" dirty="0" err="1"/>
              <a:t>Qy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B02E-ED99-4E2E-BA4F-38D897D69B9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89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GB" altLang="en-US" sz="1200" dirty="0">
                <a:cs typeface="Times New Roman" panose="02020603050405020304" pitchFamily="18" charset="0"/>
              </a:rPr>
              <a:t>First, set the Q-values of each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200" dirty="0">
                <a:cs typeface="Times New Roman" panose="02020603050405020304" pitchFamily="18" charset="0"/>
              </a:rPr>
              <a:t>For example, there is coming flow to node X.</a:t>
            </a:r>
          </a:p>
          <a:p>
            <a:pPr>
              <a:lnSpc>
                <a:spcPct val="90000"/>
              </a:lnSpc>
            </a:pPr>
            <a:r>
              <a:rPr lang="en-GB" altLang="en-US" sz="1200" dirty="0">
                <a:cs typeface="Times New Roman" panose="02020603050405020304" pitchFamily="18" charset="0"/>
              </a:rPr>
              <a:t>2. Node X get the first packet from packet queue and observes  time-delay of the neighbour nodes</a:t>
            </a:r>
          </a:p>
          <a:p>
            <a:pPr>
              <a:lnSpc>
                <a:spcPct val="90000"/>
              </a:lnSpc>
            </a:pPr>
            <a:r>
              <a:rPr lang="en-GB" altLang="en-US" sz="1200" dirty="0">
                <a:cs typeface="Times New Roman" panose="02020603050405020304" pitchFamily="18" charset="0"/>
              </a:rPr>
              <a:t>3. The action is to choose the best neighbour, which has the smallest time delay from Q-table. </a:t>
            </a:r>
          </a:p>
          <a:p>
            <a:pPr>
              <a:lnSpc>
                <a:spcPct val="90000"/>
              </a:lnSpc>
            </a:pPr>
            <a:endParaRPr lang="en-GB" altLang="en-US" sz="12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1200" dirty="0">
                <a:cs typeface="Times New Roman" panose="02020603050405020304" pitchFamily="18" charset="0"/>
              </a:rPr>
              <a:t> When a node </a:t>
            </a:r>
            <a:r>
              <a:rPr lang="en-GB" altLang="en-US" sz="1200" i="1" dirty="0">
                <a:cs typeface="Times New Roman" panose="02020603050405020304" pitchFamily="18" charset="0"/>
              </a:rPr>
              <a:t>x</a:t>
            </a:r>
            <a:r>
              <a:rPr lang="en-GB" altLang="en-US" sz="1200" dirty="0">
                <a:cs typeface="Times New Roman" panose="02020603050405020304" pitchFamily="18" charset="0"/>
              </a:rPr>
              <a:t> sends a packet to node </a:t>
            </a:r>
            <a:r>
              <a:rPr lang="en-GB" altLang="en-US" sz="1200" i="1" dirty="0">
                <a:cs typeface="Times New Roman" panose="02020603050405020304" pitchFamily="18" charset="0"/>
              </a:rPr>
              <a:t>d</a:t>
            </a:r>
            <a:r>
              <a:rPr lang="en-GB" altLang="en-US" sz="1200" dirty="0">
                <a:cs typeface="Times New Roman" panose="02020603050405020304" pitchFamily="18" charset="0"/>
              </a:rPr>
              <a:t> via its neighbour </a:t>
            </a:r>
            <a:r>
              <a:rPr lang="en-GB" altLang="en-US" sz="1200" i="1" dirty="0">
                <a:cs typeface="Times New Roman" panose="02020603050405020304" pitchFamily="18" charset="0"/>
              </a:rPr>
              <a:t>y</a:t>
            </a:r>
            <a:r>
              <a:rPr lang="en-GB" altLang="en-US" sz="1200" dirty="0">
                <a:cs typeface="Times New Roman" panose="02020603050405020304" pitchFamily="18" charset="0"/>
              </a:rPr>
              <a:t>, it gets back </a:t>
            </a:r>
            <a:r>
              <a:rPr lang="en-GB" altLang="en-US" sz="1200" i="1" dirty="0">
                <a:cs typeface="Times New Roman" panose="02020603050405020304" pitchFamily="18" charset="0"/>
              </a:rPr>
              <a:t>y’s</a:t>
            </a:r>
            <a:r>
              <a:rPr lang="en-GB" altLang="en-US" sz="1200" dirty="0">
                <a:cs typeface="Times New Roman" panose="02020603050405020304" pitchFamily="18" charset="0"/>
              </a:rPr>
              <a:t> estimated remaining trip times to the destination </a:t>
            </a:r>
            <a:r>
              <a:rPr lang="en-GB" altLang="en-US" sz="1200" i="1" dirty="0">
                <a:cs typeface="Times New Roman" panose="02020603050405020304" pitchFamily="18" charset="0"/>
              </a:rPr>
              <a:t>d</a:t>
            </a:r>
            <a:r>
              <a:rPr lang="en-GB" altLang="en-US" sz="1200" dirty="0">
                <a:cs typeface="Times New Roman" panose="02020603050405020304" pitchFamily="18" charset="0"/>
              </a:rPr>
              <a:t>, selects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200" dirty="0">
                <a:cs typeface="Times New Roman" panose="02020603050405020304" pitchFamily="18" charset="0"/>
              </a:rPr>
              <a:t>	the neighbour with the smallest </a:t>
            </a:r>
            <a:r>
              <a:rPr lang="en-GB" altLang="en-US" sz="1200" dirty="0"/>
              <a:t> delivery time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1200" dirty="0"/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After receiving the packet, the router y provides x an estimate of its best Q value to reach the destination.</a:t>
            </a:r>
          </a:p>
          <a:p>
            <a:r>
              <a:rPr lang="en-US" sz="1200" dirty="0"/>
              <a:t>The new information is added in the Q-values of the router x.</a:t>
            </a:r>
          </a:p>
          <a:p>
            <a:r>
              <a:rPr lang="en-US" sz="1200" dirty="0"/>
              <a:t>The rule for updating the router x Q-values are: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12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 changes: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Connecting and disconnecting nodes from the grid. Q-routing reacted fast to this changes and was able to continue efficiently.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patterns: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Oscillating between 2 patterns that the traffic is directed by (North-South, East-West). Q-routing adapted successfully to each change of directions after a period of adaptation.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Level: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Under conditions of low network load the algorithm learns to route packets along shortest paths (as BF), after a period of inefficiency during which it explores the network (under low load the optimal policy is shortest paths since no queues exist at nodes).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network load increases, shortest path routing scheme ceases to be optimal: it ignores the rising levels of congestion on some routers (found on bottlenecks) and floods the network through them. Q-routing adapted its policy to route its packets over new paths thus avoiding the congested bottleneck.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40B4-A683-4092-A144-F8B3E200DB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E32D7-D92F-4252-AF3F-BBA46D5F0A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5DF73-1152-4536-A61F-E3386DC84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0"/>
            <a:ext cx="2616200" cy="848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0"/>
            <a:ext cx="7696200" cy="848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27A04-4F2A-4F32-BC2D-E4E19EE9CD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8450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2632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158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4695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838200" indent="-571500">
              <a:buSzPct val="120000"/>
              <a:buFont typeface="Arial" pitchFamily="34" charset="0"/>
              <a:buChar char="●"/>
              <a:defRPr/>
            </a:lvl1pPr>
            <a:lvl2pPr marL="1282700" indent="-571500">
              <a:buSzPct val="120000"/>
              <a:buFont typeface="Arial" pitchFamily="34" charset="0"/>
              <a:buChar char="-"/>
              <a:defRPr/>
            </a:lvl2pPr>
            <a:lvl3pPr marL="1727200" indent="-571500">
              <a:buSzPct val="120000"/>
              <a:buFont typeface="Arial" pitchFamily="34" charset="0"/>
              <a:buChar char="●"/>
              <a:defRPr/>
            </a:lvl3pPr>
            <a:lvl4pPr marL="2171700" indent="-571500">
              <a:buSzPct val="120000"/>
              <a:buFont typeface="Arial" pitchFamily="34" charset="0"/>
              <a:buChar char="●"/>
              <a:defRPr lang="en-US" sz="24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sym typeface="Gill Sans" pitchFamily="-105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C428BA7B-AF03-4873-9149-7034EC902D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38240-D5BC-4065-BE73-2E475EE3BB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2743200"/>
            <a:ext cx="5156200" cy="5791200"/>
          </a:xfrm>
        </p:spPr>
        <p:txBody>
          <a:bodyPr tIns="0"/>
          <a:lstStyle>
            <a:lvl1pPr>
              <a:defRPr sz="2800"/>
            </a:lvl1pPr>
            <a:lvl2pPr marL="1282700" indent="-571500">
              <a:buFont typeface="Arial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 marL="1282700" indent="-571500">
              <a:buFont typeface="Arial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2EE22-A76E-42BC-A2B8-7B38FE4903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08AA6-1825-4991-A360-E4D0B421A5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3C3D0-A47D-4693-B14F-0257C48030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7FE87-07A4-42B6-A3A6-79917F489D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B1D71-2B33-4619-B9CF-98933EDB08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FA836-584F-48E5-97E7-BA83D73648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0" y="0"/>
            <a:ext cx="13068300" cy="838200"/>
          </a:xfrm>
          <a:prstGeom prst="rect">
            <a:avLst/>
          </a:prstGeom>
          <a:gradFill rotWithShape="0">
            <a:gsLst>
              <a:gs pos="0">
                <a:srgbClr val="2D34F9"/>
              </a:gs>
              <a:gs pos="100000">
                <a:srgbClr val="0C0C3B"/>
              </a:gs>
            </a:gsLst>
            <a:lin ang="20820000" scaled="1"/>
          </a:gradFill>
          <a:ln w="254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/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0"/>
            <a:ext cx="104648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ym typeface="Gill Sans" pitchFamily="-105" charset="0"/>
              </a:rPr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Gill Sans" pitchFamily="-105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Gill Sans" pitchFamily="-105" charset="0"/>
              </a:rPr>
              <a:t>Second level</a:t>
            </a:r>
          </a:p>
          <a:p>
            <a:pPr lvl="2"/>
            <a:r>
              <a:rPr lang="en-US" altLang="zh-CN">
                <a:sym typeface="Gill Sans" pitchFamily="-105" charset="0"/>
              </a:rPr>
              <a:t>Third level</a:t>
            </a:r>
          </a:p>
          <a:p>
            <a:pPr lvl="3"/>
            <a:r>
              <a:rPr lang="en-US" altLang="zh-CN">
                <a:sym typeface="Gill Sans" pitchFamily="-105" charset="0"/>
              </a:rPr>
              <a:t>Fourth level</a:t>
            </a:r>
          </a:p>
          <a:p>
            <a:pPr lvl="4"/>
            <a:r>
              <a:rPr lang="en-US" altLang="zh-CN">
                <a:sym typeface="Gill Sans" pitchFamily="-105" charset="0"/>
              </a:rPr>
              <a:t>Fifth level</a:t>
            </a:r>
          </a:p>
        </p:txBody>
      </p:sp>
      <p:sp>
        <p:nvSpPr>
          <p:cNvPr id="2053" name="Rectangle 5"/>
          <p:cNvSpPr>
            <a:spLocks/>
          </p:cNvSpPr>
          <p:nvPr/>
        </p:nvSpPr>
        <p:spPr bwMode="auto">
          <a:xfrm>
            <a:off x="-12700" y="9461500"/>
            <a:ext cx="11925300" cy="279400"/>
          </a:xfrm>
          <a:prstGeom prst="rect">
            <a:avLst/>
          </a:prstGeom>
          <a:gradFill rotWithShape="0">
            <a:gsLst>
              <a:gs pos="0">
                <a:srgbClr val="2328C1"/>
              </a:gs>
              <a:gs pos="100000">
                <a:srgbClr val="FFFFFF"/>
              </a:gs>
            </a:gsLst>
            <a:lin ang="20820000" scaled="1"/>
          </a:gradFill>
          <a:ln w="254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zh-CN" altLang="zh-CN"/>
          </a:p>
        </p:txBody>
      </p:sp>
      <p:sp>
        <p:nvSpPr>
          <p:cNvPr id="2055" name="Text Box 7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62700" y="94107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23E9CF31-3DF4-4C4A-A2ED-FF087C340B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" pitchFamily="34" charset="0"/>
          <a:ea typeface="+mj-ea"/>
          <a:cs typeface="Arial" pitchFamily="34" charset="0"/>
          <a:sym typeface="Gill Sans" pitchFamily="-105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pitchFamily="-105" charset="0"/>
        <a:buChar char="•"/>
        <a:defRPr sz="32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pitchFamily="-105" charset="0"/>
        <a:buChar char="-"/>
        <a:defRPr sz="30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pitchFamily="-105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pitchFamily="-105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pitchFamily="-105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/>
          </p:cNvSpPr>
          <p:nvPr/>
        </p:nvSpPr>
        <p:spPr bwMode="auto">
          <a:xfrm>
            <a:off x="1244600" y="1676400"/>
            <a:ext cx="10515600" cy="3048000"/>
          </a:xfrm>
          <a:prstGeom prst="roundRect">
            <a:avLst>
              <a:gd name="adj" fmla="val 8148"/>
            </a:avLst>
          </a:prstGeom>
          <a:gradFill rotWithShape="0">
            <a:gsLst>
              <a:gs pos="0">
                <a:srgbClr val="5463FF"/>
              </a:gs>
              <a:gs pos="100000">
                <a:srgbClr val="0C0C3B"/>
              </a:gs>
            </a:gsLst>
            <a:lin ang="20820000" scaled="1"/>
          </a:grad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zh-CN" altLang="zh-CN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537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ym typeface="Gill Sans" pitchFamily="-105" charset="0"/>
              </a:rPr>
              <a:t>Click to edit Master text styles</a:t>
            </a:r>
          </a:p>
          <a:p>
            <a:pPr lvl="1"/>
            <a:r>
              <a:rPr lang="en-US" altLang="zh-CN" dirty="0">
                <a:sym typeface="Gill Sans" pitchFamily="-105" charset="0"/>
              </a:rPr>
              <a:t>Second level</a:t>
            </a:r>
          </a:p>
          <a:p>
            <a:pPr lvl="2"/>
            <a:r>
              <a:rPr lang="en-US" altLang="zh-CN" dirty="0">
                <a:sym typeface="Gill Sans" pitchFamily="-105" charset="0"/>
              </a:rPr>
              <a:t>Third level</a:t>
            </a:r>
          </a:p>
          <a:p>
            <a:pPr lvl="3"/>
            <a:r>
              <a:rPr lang="en-US" altLang="zh-CN" dirty="0">
                <a:sym typeface="Gill Sans" pitchFamily="-105" charset="0"/>
              </a:rPr>
              <a:t>Fourth level</a:t>
            </a:r>
          </a:p>
          <a:p>
            <a:pPr lvl="4"/>
            <a:r>
              <a:rPr lang="en-US" altLang="zh-CN" dirty="0">
                <a:sym typeface="Gill Sans" pitchFamily="-105" charset="0"/>
              </a:rPr>
              <a:t>Fifth level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ym typeface="Gill Sans" pitchFamily="-105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17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Arial" pitchFamily="34" charset="0"/>
          <a:ea typeface="+mj-ea"/>
          <a:cs typeface="Arial" pitchFamily="34" charset="0"/>
          <a:sym typeface="Gill Sans" pitchFamily="-105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pitchFamily="-10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pitchFamily="-10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9490A7-151C-4455-B073-E6F996F91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9" b="34178"/>
          <a:stretch/>
        </p:blipFill>
        <p:spPr>
          <a:xfrm>
            <a:off x="2151417" y="1752600"/>
            <a:ext cx="8991600" cy="2874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CA0246-2FFC-4DB1-B231-457ED1695557}"/>
              </a:ext>
            </a:extLst>
          </p:cNvPr>
          <p:cNvSpPr/>
          <p:nvPr/>
        </p:nvSpPr>
        <p:spPr>
          <a:xfrm>
            <a:off x="787400" y="7543800"/>
            <a:ext cx="12064056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80" dirty="0">
              <a:solidFill>
                <a:srgbClr val="222222"/>
              </a:solidFill>
            </a:endParaRPr>
          </a:p>
          <a:p>
            <a:r>
              <a:rPr lang="en-US" sz="2400" dirty="0">
                <a:solidFill>
                  <a:srgbClr val="222222"/>
                </a:solidFill>
              </a:rPr>
              <a:t>[1] </a:t>
            </a:r>
            <a:r>
              <a:rPr lang="en-US" sz="2400" dirty="0" err="1"/>
              <a:t>Boyan</a:t>
            </a:r>
            <a:r>
              <a:rPr lang="en-US" sz="2400" dirty="0"/>
              <a:t>, Justin A., and Michael L. Littman. "Packet routing in dynamically changing networks: A reinforcement learning approach." </a:t>
            </a:r>
            <a:r>
              <a:rPr lang="en-US" sz="2400" i="1" dirty="0"/>
              <a:t>Advances in neural information processing systems</a:t>
            </a:r>
            <a:r>
              <a:rPr lang="en-US" sz="2400" dirty="0"/>
              <a:t>. 1994.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92200" y="5867400"/>
            <a:ext cx="104648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sym typeface="Gill Sans" pitchFamily="-105" charset="0"/>
              </a:defRPr>
            </a:lvl1pPr>
            <a:lvl2pPr marL="4572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sym typeface="Gill Sans" pitchFamily="-105" charset="0"/>
              </a:defRPr>
            </a:lvl2pPr>
            <a:lvl3pPr marL="9144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sym typeface="Gill Sans" pitchFamily="-105" charset="0"/>
              </a:defRPr>
            </a:lvl3pPr>
            <a:lvl4pPr marL="13716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sym typeface="Gill Sans" pitchFamily="-105" charset="0"/>
              </a:defRPr>
            </a:lvl4pPr>
            <a:lvl5pPr marL="18288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sym typeface="Gill Sans" pitchFamily="-105" charset="0"/>
              </a:defRPr>
            </a:lvl5pPr>
            <a:lvl6pPr marL="2286000" indent="0" algn="ctr" rtl="0" fontAlgn="base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indent="0" algn="ctr" rtl="0" fontAlgn="base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indent="0" algn="ctr" rtl="0" fontAlgn="base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indent="0" algn="ctr" rtl="0" fontAlgn="base">
              <a:spcBef>
                <a:spcPct val="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altLang="zh-CN" b="1" kern="0" dirty="0"/>
              <a:t>Pinyarash </a:t>
            </a:r>
            <a:r>
              <a:rPr lang="en-US" altLang="zh-CN" b="1" kern="0" dirty="0" err="1"/>
              <a:t>Pinyoanuntapong</a:t>
            </a:r>
            <a:endParaRPr lang="en-US" altLang="zh-CN" b="1" kern="0" dirty="0"/>
          </a:p>
          <a:p>
            <a:pPr eaLnBrk="1" hangingPunct="1"/>
            <a:endParaRPr lang="en-US" altLang="zh-CN" sz="2400" i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1930400" y="2286000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951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9E5DB0-C227-467E-B45D-245286F9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08" y="2463144"/>
            <a:ext cx="4033906" cy="5080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878AEF-CBCA-492E-BB77-4CDE22B4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487" y="68251"/>
            <a:ext cx="7272713" cy="736258"/>
          </a:xfrm>
        </p:spPr>
        <p:txBody>
          <a:bodyPr>
            <a:normAutofit fontScale="90000"/>
          </a:bodyPr>
          <a:lstStyle/>
          <a:p>
            <a:r>
              <a:rPr lang="en-US" sz="3947" b="1" dirty="0">
                <a:solidFill>
                  <a:schemeClr val="bg1"/>
                </a:solidFill>
              </a:rPr>
              <a:t>Results</a:t>
            </a:r>
            <a:r>
              <a:rPr lang="en-US" sz="3947" b="1" dirty="0">
                <a:solidFill>
                  <a:srgbClr val="F1DA87"/>
                </a:solidFill>
              </a:rPr>
              <a:t>: Low load vs High 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D9EB1-160D-4BE1-9098-E5135CF25878}"/>
              </a:ext>
            </a:extLst>
          </p:cNvPr>
          <p:cNvSpPr txBox="1"/>
          <p:nvPr/>
        </p:nvSpPr>
        <p:spPr>
          <a:xfrm>
            <a:off x="2023792" y="1867896"/>
            <a:ext cx="167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Low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76C92-9785-4D7D-955D-577204132DA6}"/>
              </a:ext>
            </a:extLst>
          </p:cNvPr>
          <p:cNvSpPr txBox="1"/>
          <p:nvPr/>
        </p:nvSpPr>
        <p:spPr>
          <a:xfrm>
            <a:off x="5130800" y="1867896"/>
            <a:ext cx="159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High load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399B53-F18C-4E52-AD11-FAEACC5E7539}"/>
              </a:ext>
            </a:extLst>
          </p:cNvPr>
          <p:cNvCxnSpPr/>
          <p:nvPr/>
        </p:nvCxnSpPr>
        <p:spPr>
          <a:xfrm flipV="1">
            <a:off x="1935123" y="4759130"/>
            <a:ext cx="866724" cy="5575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D3A8C7-A45C-4D34-8D1B-86380E0229FE}"/>
              </a:ext>
            </a:extLst>
          </p:cNvPr>
          <p:cNvSpPr txBox="1"/>
          <p:nvPr/>
        </p:nvSpPr>
        <p:spPr>
          <a:xfrm>
            <a:off x="2289351" y="4359020"/>
            <a:ext cx="124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Q-routing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8A0951-E3E7-4D62-90EA-F0FE30E96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38" y="2517570"/>
            <a:ext cx="3254839" cy="49720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DCC4E6-3049-4182-B654-8295610AAD67}"/>
              </a:ext>
            </a:extLst>
          </p:cNvPr>
          <p:cNvSpPr txBox="1"/>
          <p:nvPr/>
        </p:nvSpPr>
        <p:spPr>
          <a:xfrm>
            <a:off x="5337196" y="4777862"/>
            <a:ext cx="124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Q-routing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E96F4-7C02-4FA7-BD0A-50C0D26A4537}"/>
              </a:ext>
            </a:extLst>
          </p:cNvPr>
          <p:cNvSpPr txBox="1"/>
          <p:nvPr/>
        </p:nvSpPr>
        <p:spPr>
          <a:xfrm>
            <a:off x="5513905" y="4220521"/>
            <a:ext cx="1241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Shortest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Path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3CE463-EE6B-4E32-B6A7-701609102F6F}"/>
              </a:ext>
            </a:extLst>
          </p:cNvPr>
          <p:cNvCxnSpPr/>
          <p:nvPr/>
        </p:nvCxnSpPr>
        <p:spPr>
          <a:xfrm flipV="1">
            <a:off x="6108528" y="3838677"/>
            <a:ext cx="177338" cy="338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5FDA21-BEFD-4911-B20A-2FE686F26DE3}"/>
              </a:ext>
            </a:extLst>
          </p:cNvPr>
          <p:cNvCxnSpPr>
            <a:cxnSpLocks/>
          </p:cNvCxnSpPr>
          <p:nvPr/>
        </p:nvCxnSpPr>
        <p:spPr>
          <a:xfrm flipH="1">
            <a:off x="5685057" y="5166018"/>
            <a:ext cx="321959" cy="8537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D3961B0C-6456-4C33-BABD-5F9F0133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064623"/>
            <a:ext cx="5737765" cy="429158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shortest path alg. performs better than Q-routing under </a:t>
            </a:r>
            <a:r>
              <a:rPr lang="en-US" b="1" dirty="0">
                <a:solidFill>
                  <a:schemeClr val="tx1"/>
                </a:solidFill>
              </a:rPr>
              <a:t>low load.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Q-learning performs better under </a:t>
            </a:r>
            <a:r>
              <a:rPr lang="en-US" b="1" dirty="0">
                <a:solidFill>
                  <a:schemeClr val="tx1"/>
                </a:solidFill>
              </a:rPr>
              <a:t>high loads </a:t>
            </a:r>
            <a:r>
              <a:rPr lang="en-US" dirty="0">
                <a:solidFill>
                  <a:schemeClr val="tx1"/>
                </a:solidFill>
              </a:rPr>
              <a:t>but it takes some time to learn.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Topology changes:</a:t>
            </a:r>
            <a:r>
              <a:rPr lang="en-US" dirty="0">
                <a:solidFill>
                  <a:schemeClr val="tx1"/>
                </a:solidFill>
              </a:rPr>
              <a:t> Connecting and disconnecting nodes from the grid. Q-routing reacted fast to this changes and was able to continue efficiently.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013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68210"/>
            <a:ext cx="10464800" cy="850900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: </a:t>
            </a:r>
            <a:r>
              <a:rPr lang="en-US" sz="3600" dirty="0" smtClean="0">
                <a:solidFill>
                  <a:srgbClr val="F1DA87"/>
                </a:solidFill>
              </a:rPr>
              <a:t>Delivery </a:t>
            </a:r>
            <a:r>
              <a:rPr lang="en-US" sz="3600" dirty="0">
                <a:solidFill>
                  <a:srgbClr val="F1DA87"/>
                </a:solidFill>
              </a:rPr>
              <a:t>time at various loads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8BA7B-AF03-4873-9149-7034EC902DF2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79FEF-7A3E-40A7-9CEE-823DFBC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11" y="2362200"/>
            <a:ext cx="8084788" cy="488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FB56E-24CA-421B-BD83-9165C72A72BD}"/>
              </a:ext>
            </a:extLst>
          </p:cNvPr>
          <p:cNvSpPr txBox="1"/>
          <p:nvPr/>
        </p:nvSpPr>
        <p:spPr>
          <a:xfrm>
            <a:off x="6705600" y="4191000"/>
            <a:ext cx="124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Q-routing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B0AAC-5C61-4747-A421-A957BB4CC07E}"/>
              </a:ext>
            </a:extLst>
          </p:cNvPr>
          <p:cNvSpPr txBox="1"/>
          <p:nvPr/>
        </p:nvSpPr>
        <p:spPr>
          <a:xfrm>
            <a:off x="4412138" y="4237167"/>
            <a:ext cx="1241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Shortest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6980675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B199-BF1F-4CE1-9FCF-7FA8CC6A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126017-1628-49A6-B2D6-07CC91C5AF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0432" y="1981200"/>
            <a:ext cx="11487081" cy="5498367"/>
          </a:xfrm>
          <a:prstGeom prst="rect">
            <a:avLst/>
          </a:prstGeom>
        </p:spPr>
        <p:txBody>
          <a:bodyPr vert="horz" wrap="square" lIns="0" tIns="48768" rIns="0" bIns="48768" numCol="1" rtlCol="0" anchor="ctr" anchorCtr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Pros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The learning is online and continual, using only local information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Performs well under high loads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Dynamically </a:t>
            </a:r>
            <a:r>
              <a:rPr lang="en-US" dirty="0">
                <a:solidFill>
                  <a:schemeClr val="tx1"/>
                </a:solidFill>
              </a:rPr>
              <a:t>topology, with out centralize controller.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Drawback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does not </a:t>
            </a:r>
            <a:r>
              <a:rPr lang="en-US" b="1" dirty="0">
                <a:solidFill>
                  <a:schemeClr val="tx1"/>
                </a:solidFill>
              </a:rPr>
              <a:t>exploration </a:t>
            </a:r>
            <a:r>
              <a:rPr lang="en-US" dirty="0">
                <a:solidFill>
                  <a:schemeClr val="tx1"/>
                </a:solidFill>
              </a:rPr>
              <a:t>no fine-tuning after the initially learning a viable policy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Failure to converge back to shortest paths when network load decreases again.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Failure to explore new shortcuts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lvl="7"/>
            <a:endParaRPr lang="en-US" sz="2133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072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CF15-D9E0-4F98-933F-06154270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2EC10-841D-42CC-923C-99FBCEB6E226}"/>
              </a:ext>
            </a:extLst>
          </p:cNvPr>
          <p:cNvSpPr/>
          <p:nvPr/>
        </p:nvSpPr>
        <p:spPr>
          <a:xfrm>
            <a:off x="1374792" y="1600200"/>
            <a:ext cx="10995007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222222"/>
              </a:solidFill>
            </a:endParaRPr>
          </a:p>
          <a:p>
            <a:r>
              <a:rPr lang="en-US" sz="2000" dirty="0">
                <a:solidFill>
                  <a:srgbClr val="222222"/>
                </a:solidFill>
              </a:rPr>
              <a:t>[1] </a:t>
            </a:r>
            <a:r>
              <a:rPr lang="en-US" sz="2000" dirty="0" err="1"/>
              <a:t>Boyan</a:t>
            </a:r>
            <a:r>
              <a:rPr lang="en-US" sz="2000" dirty="0"/>
              <a:t>, Justin A., and Michael L. Littman. "Packet routing in dynamically changing networks: A reinforcement learning approach." </a:t>
            </a:r>
            <a:r>
              <a:rPr lang="en-US" sz="2000" i="1" dirty="0"/>
              <a:t>Advances in neural information processing systems</a:t>
            </a:r>
            <a:r>
              <a:rPr lang="en-US" sz="2000" dirty="0"/>
              <a:t>. 1994</a:t>
            </a:r>
            <a:r>
              <a:rPr lang="en-US" sz="4480" dirty="0"/>
              <a:t>.</a:t>
            </a:r>
          </a:p>
          <a:p>
            <a:endParaRPr lang="en-US" sz="4480" dirty="0"/>
          </a:p>
        </p:txBody>
      </p:sp>
    </p:spTree>
    <p:extLst>
      <p:ext uri="{BB962C8B-B14F-4D97-AF65-F5344CB8AC3E}">
        <p14:creationId xmlns:p14="http://schemas.microsoft.com/office/powerpoint/2010/main" val="14534967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-76200"/>
            <a:ext cx="11404600" cy="1143000"/>
          </a:xfrm>
        </p:spPr>
        <p:txBody>
          <a:bodyPr/>
          <a:lstStyle/>
          <a:p>
            <a:r>
              <a:rPr lang="en-US" dirty="0"/>
              <a:t>Software-defined </a:t>
            </a:r>
            <a:r>
              <a:rPr lang="en-US" dirty="0">
                <a:solidFill>
                  <a:schemeClr val="accent1"/>
                </a:solidFill>
              </a:rPr>
              <a:t>Intelligent</a:t>
            </a:r>
            <a:r>
              <a:rPr lang="en-US" dirty="0"/>
              <a:t>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8BA7B-AF03-4873-9149-7034EC902DF2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D7F01-2326-401C-B598-61189C150B31}"/>
              </a:ext>
            </a:extLst>
          </p:cNvPr>
          <p:cNvSpPr/>
          <p:nvPr/>
        </p:nvSpPr>
        <p:spPr>
          <a:xfrm>
            <a:off x="1299358" y="1981200"/>
            <a:ext cx="11705442" cy="767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80" b="1" dirty="0"/>
              <a:t>Objective:</a:t>
            </a:r>
          </a:p>
          <a:p>
            <a:r>
              <a:rPr lang="en-US" altLang="en-US" sz="4480" dirty="0"/>
              <a:t>Apply the Q-routing to </a:t>
            </a:r>
          </a:p>
          <a:p>
            <a:r>
              <a:rPr lang="en-US" altLang="en-US" sz="4480" dirty="0"/>
              <a:t>the Software-Defined Wireless Mesh testbed.</a:t>
            </a:r>
          </a:p>
          <a:p>
            <a:endParaRPr lang="en-US" altLang="en-US" sz="4480" dirty="0"/>
          </a:p>
          <a:p>
            <a:r>
              <a:rPr lang="en-US" altLang="en-US" sz="4480" b="1" dirty="0"/>
              <a:t>Method</a:t>
            </a:r>
            <a:r>
              <a:rPr lang="en-US" altLang="en-US" sz="4480" dirty="0"/>
              <a:t>: </a:t>
            </a:r>
            <a:endParaRPr lang="en-US" altLang="en-US" sz="448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en-US" sz="4480" dirty="0" smtClean="0"/>
              <a:t>Software-defined network (SDN)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en-US" sz="4480" dirty="0" smtClean="0"/>
              <a:t>Q-learning</a:t>
            </a:r>
            <a:endParaRPr lang="en-US" altLang="en-US" sz="4480" dirty="0"/>
          </a:p>
          <a:p>
            <a:endParaRPr lang="en-US" altLang="en-US" sz="4480" dirty="0"/>
          </a:p>
          <a:p>
            <a:endParaRPr lang="en-US" altLang="en-US" sz="4480" dirty="0"/>
          </a:p>
          <a:p>
            <a:endParaRPr lang="en-US" altLang="en-US" sz="4480" dirty="0"/>
          </a:p>
          <a:p>
            <a:pPr marL="304810" indent="-304810">
              <a:buFont typeface="Wingdings" panose="05000000000000000000" pitchFamily="2" charset="2"/>
              <a:buChar char="q"/>
            </a:pPr>
            <a:endParaRPr lang="en-US" sz="4480" dirty="0"/>
          </a:p>
        </p:txBody>
      </p:sp>
    </p:spTree>
    <p:extLst>
      <p:ext uri="{BB962C8B-B14F-4D97-AF65-F5344CB8AC3E}">
        <p14:creationId xmlns:p14="http://schemas.microsoft.com/office/powerpoint/2010/main" val="19758872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8BA7B-AF03-4873-9149-7034EC902DF2}" type="slidenum">
              <a:rPr lang="en-US" altLang="zh-CN" smtClean="0"/>
              <a:pPr/>
              <a:t>15</a:t>
            </a:fld>
            <a:endParaRPr lang="en-US" altLang="zh-CN"/>
          </a:p>
        </p:txBody>
      </p:sp>
      <p:grpSp>
        <p:nvGrpSpPr>
          <p:cNvPr id="63" name="Group 62"/>
          <p:cNvGrpSpPr/>
          <p:nvPr/>
        </p:nvGrpSpPr>
        <p:grpSpPr>
          <a:xfrm>
            <a:off x="76200" y="2133600"/>
            <a:ext cx="8636000" cy="6781800"/>
            <a:chOff x="406400" y="2133600"/>
            <a:chExt cx="8672492" cy="5282472"/>
          </a:xfrm>
        </p:grpSpPr>
        <p:sp>
          <p:nvSpPr>
            <p:cNvPr id="28" name="TextBox 27"/>
            <p:cNvSpPr txBox="1"/>
            <p:nvPr/>
          </p:nvSpPr>
          <p:spPr>
            <a:xfrm>
              <a:off x="6032715" y="2418318"/>
              <a:ext cx="30461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Knowledge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06400" y="2133600"/>
              <a:ext cx="8077199" cy="5282472"/>
              <a:chOff x="2692400" y="2489928"/>
              <a:chExt cx="8077199" cy="5282472"/>
            </a:xfrm>
          </p:grpSpPr>
          <p:sp>
            <p:nvSpPr>
              <p:cNvPr id="25" name="Rounded Rectangle 24"/>
              <p:cNvSpPr/>
              <p:nvPr/>
            </p:nvSpPr>
            <p:spPr bwMode="auto">
              <a:xfrm>
                <a:off x="2776442" y="4343400"/>
                <a:ext cx="5486400" cy="1251670"/>
              </a:xfrm>
              <a:prstGeom prst="roundRect">
                <a:avLst/>
              </a:prstGeom>
              <a:solidFill>
                <a:srgbClr val="FEF1C2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2692400" y="5867400"/>
                <a:ext cx="5538976" cy="1905000"/>
              </a:xfrm>
              <a:prstGeom prst="roundRect">
                <a:avLst/>
              </a:prstGeom>
              <a:solidFill>
                <a:srgbClr val="FEF1C2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pic>
            <p:nvPicPr>
              <p:cNvPr id="5" name="Picture 4" descr="A close up of a stool&#10;&#10;Description generated with low confidence">
                <a:extLst>
                  <a:ext uri="{FF2B5EF4-FFF2-40B4-BE49-F238E27FC236}">
                    <a16:creationId xmlns:a16="http://schemas.microsoft.com/office/drawing/2014/main" id="{7BD70DE5-365B-43B6-AE98-A38E7D246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228550" y="6563242"/>
                <a:ext cx="695211" cy="46166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DF712F6-D6F0-4265-9486-C1C5E6E17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36625" y="5994841"/>
                <a:ext cx="695211" cy="46166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C175C89-9652-4456-A08F-67C4976C5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382846" y="7101801"/>
                <a:ext cx="695211" cy="461664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DF90C1E-DDC4-4A88-AC54-C7D2613D7B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3344" y="5595070"/>
                <a:ext cx="544164" cy="909494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5" idx="1"/>
                <a:endCxn id="6" idx="3"/>
              </p:cNvCxnSpPr>
              <p:nvPr/>
            </p:nvCxnSpPr>
            <p:spPr bwMode="auto">
              <a:xfrm flipV="1">
                <a:off x="3923761" y="6225673"/>
                <a:ext cx="1212864" cy="568401"/>
              </a:xfrm>
              <a:prstGeom prst="line">
                <a:avLst/>
              </a:prstGeom>
              <a:noFill/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17"/>
              <p:cNvCxnSpPr>
                <a:stCxn id="7" idx="3"/>
              </p:cNvCxnSpPr>
              <p:nvPr/>
            </p:nvCxnSpPr>
            <p:spPr bwMode="auto">
              <a:xfrm flipH="1" flipV="1">
                <a:off x="3923762" y="6819901"/>
                <a:ext cx="1459084" cy="512732"/>
              </a:xfrm>
              <a:prstGeom prst="line">
                <a:avLst/>
              </a:prstGeom>
              <a:noFill/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8432370" y="6424742"/>
                <a:ext cx="2057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DATA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56923" y="4496382"/>
                <a:ext cx="371972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Global view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9222" y="4723653"/>
                <a:ext cx="236037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Control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2776441" y="2518143"/>
                <a:ext cx="5486400" cy="1251670"/>
              </a:xfrm>
              <a:prstGeom prst="roundRect">
                <a:avLst/>
              </a:prstGeom>
              <a:solidFill>
                <a:srgbClr val="FEF1C2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8550" y="2564555"/>
                <a:ext cx="2382322" cy="111187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642336" y="2489928"/>
                <a:ext cx="25890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Q-routing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40174" y="5795239"/>
                <a:ext cx="686340" cy="5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1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DF90C1E-DDC4-4A88-AC54-C7D2613D7B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0678" y="3676428"/>
                <a:ext cx="507722" cy="79146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27508" y="3676428"/>
                <a:ext cx="469892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DF90C1E-DDC4-4A88-AC54-C7D2613D7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6145" y="3723767"/>
                <a:ext cx="410455" cy="74412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051697" y="3654890"/>
                <a:ext cx="378812" cy="575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3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54182" y="4983847"/>
                <a:ext cx="422802" cy="575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pic>
            <p:nvPicPr>
              <p:cNvPr id="49" name="Picture 48" descr="A close up of a stool&#10;&#10;Description generated with low confidence">
                <a:extLst>
                  <a:ext uri="{FF2B5EF4-FFF2-40B4-BE49-F238E27FC236}">
                    <a16:creationId xmlns:a16="http://schemas.microsoft.com/office/drawing/2014/main" id="{7BD70DE5-365B-43B6-AE98-A38E7D246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918896" y="6528581"/>
                <a:ext cx="695211" cy="461664"/>
              </a:xfrm>
              <a:prstGeom prst="rect">
                <a:avLst/>
              </a:prstGeom>
            </p:spPr>
          </p:pic>
          <p:cxnSp>
            <p:nvCxnSpPr>
              <p:cNvPr id="50" name="Straight Connector 49"/>
              <p:cNvCxnSpPr/>
              <p:nvPr/>
            </p:nvCxnSpPr>
            <p:spPr bwMode="auto">
              <a:xfrm flipV="1">
                <a:off x="6006003" y="6819901"/>
                <a:ext cx="979059" cy="407770"/>
              </a:xfrm>
              <a:prstGeom prst="line">
                <a:avLst/>
              </a:prstGeom>
              <a:noFill/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 flipV="1">
                <a:off x="5706032" y="6212010"/>
                <a:ext cx="1279030" cy="452878"/>
              </a:xfrm>
              <a:prstGeom prst="line">
                <a:avLst/>
              </a:prstGeom>
              <a:noFill/>
              <a:ln w="25400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DF90C1E-DDC4-4A88-AC54-C7D2613D7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7381" y="5536392"/>
                <a:ext cx="1157029" cy="1040333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>
            <a:off x="7874000" y="3447450"/>
            <a:ext cx="457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b="1" dirty="0"/>
              <a:t>Each node </a:t>
            </a:r>
            <a:r>
              <a:rPr lang="en-US" sz="2400" b="1" dirty="0">
                <a:solidFill>
                  <a:srgbClr val="0000FF"/>
                </a:solidFill>
              </a:rPr>
              <a:t>update</a:t>
            </a:r>
            <a:r>
              <a:rPr lang="en-US" sz="2400" b="1" dirty="0"/>
              <a:t> information to </a:t>
            </a:r>
            <a:r>
              <a:rPr lang="en-US" sz="2400" b="1" dirty="0">
                <a:solidFill>
                  <a:srgbClr val="0000FF"/>
                </a:solidFill>
              </a:rPr>
              <a:t>controller</a:t>
            </a:r>
          </a:p>
          <a:p>
            <a:pPr marL="742950" indent="-742950">
              <a:buFont typeface="+mj-lt"/>
              <a:buAutoNum type="arabicPeriod"/>
            </a:pPr>
            <a:endParaRPr lang="en-US" sz="2400" b="1" dirty="0"/>
          </a:p>
          <a:p>
            <a:pPr marL="742950" indent="-742950">
              <a:buFont typeface="+mj-lt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Controller</a:t>
            </a:r>
            <a:r>
              <a:rPr lang="en-US" sz="2400" b="1" dirty="0"/>
              <a:t> provides information (</a:t>
            </a:r>
            <a:r>
              <a:rPr lang="en-US" sz="2400" b="1" dirty="0">
                <a:solidFill>
                  <a:srgbClr val="0000FF"/>
                </a:solidFill>
              </a:rPr>
              <a:t>delays</a:t>
            </a:r>
            <a:r>
              <a:rPr lang="en-US" sz="2400" b="1" dirty="0"/>
              <a:t>) to </a:t>
            </a:r>
            <a:r>
              <a:rPr lang="en-US" sz="2400" b="1" dirty="0">
                <a:solidFill>
                  <a:srgbClr val="0000FF"/>
                </a:solidFill>
              </a:rPr>
              <a:t>Q-routing</a:t>
            </a:r>
            <a:r>
              <a:rPr lang="en-US" sz="2400" b="1" dirty="0"/>
              <a:t> App</a:t>
            </a:r>
          </a:p>
          <a:p>
            <a:pPr marL="742950" indent="-742950">
              <a:buFont typeface="+mj-lt"/>
              <a:buAutoNum type="arabicPeriod"/>
            </a:pPr>
            <a:endParaRPr lang="en-US" sz="2400" b="1" dirty="0"/>
          </a:p>
          <a:p>
            <a:pPr marL="742950" indent="-742950">
              <a:buFont typeface="+mj-lt"/>
              <a:buAutoNum type="arabicPeriod"/>
            </a:pPr>
            <a:r>
              <a:rPr lang="en-US" sz="2400" b="1" dirty="0"/>
              <a:t>Make a </a:t>
            </a:r>
            <a:r>
              <a:rPr lang="en-US" sz="2400" b="1" dirty="0">
                <a:solidFill>
                  <a:srgbClr val="0000FF"/>
                </a:solidFill>
              </a:rPr>
              <a:t>decision</a:t>
            </a:r>
            <a:r>
              <a:rPr lang="en-US" sz="2400" b="1" dirty="0"/>
              <a:t> send command </a:t>
            </a:r>
            <a:r>
              <a:rPr lang="en-US" sz="2400" b="1" dirty="0">
                <a:solidFill>
                  <a:srgbClr val="0000FF"/>
                </a:solidFill>
              </a:rPr>
              <a:t>back</a:t>
            </a:r>
            <a:r>
              <a:rPr lang="en-US" sz="2400" b="1" dirty="0"/>
              <a:t> to </a:t>
            </a:r>
            <a:r>
              <a:rPr lang="en-US" sz="2400" b="1" dirty="0">
                <a:solidFill>
                  <a:srgbClr val="0000FF"/>
                </a:solidFill>
              </a:rPr>
              <a:t>controller</a:t>
            </a:r>
          </a:p>
          <a:p>
            <a:pPr marL="742950" indent="-742950">
              <a:buFont typeface="+mj-lt"/>
              <a:buAutoNum type="arabicPeriod"/>
            </a:pPr>
            <a:endParaRPr lang="en-US" sz="2400" b="1" dirty="0"/>
          </a:p>
          <a:p>
            <a:pPr marL="742950" indent="-742950">
              <a:buFont typeface="+mj-lt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Install</a:t>
            </a:r>
            <a:r>
              <a:rPr lang="en-US" sz="2400" b="1" dirty="0"/>
              <a:t> a flow 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4000" y="1069231"/>
            <a:ext cx="1249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Make a decision and install a flow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14977357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8BA7B-AF03-4873-9149-7034EC902DF2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5" name="Rounded Rectangle 24"/>
          <p:cNvSpPr/>
          <p:nvPr/>
        </p:nvSpPr>
        <p:spPr bwMode="auto">
          <a:xfrm>
            <a:off x="139327" y="3905475"/>
            <a:ext cx="5463314" cy="1606932"/>
          </a:xfrm>
          <a:prstGeom prst="roundRect">
            <a:avLst/>
          </a:prstGeom>
          <a:solidFill>
            <a:srgbClr val="FEF1C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0" y="6469702"/>
            <a:ext cx="5515669" cy="2445698"/>
          </a:xfrm>
          <a:prstGeom prst="roundRect">
            <a:avLst/>
          </a:prstGeom>
          <a:solidFill>
            <a:srgbClr val="FEF1C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Picture 4" descr="A close up of a stool&#10;&#10;Description generated with low confidence">
            <a:extLst>
              <a:ext uri="{FF2B5EF4-FFF2-40B4-BE49-F238E27FC236}">
                <a16:creationId xmlns:a16="http://schemas.microsoft.com/office/drawing/2014/main" id="{7BD70DE5-365B-43B6-AE98-A38E7D24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3894" y="7363046"/>
            <a:ext cx="692286" cy="592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712F6-D6F0-4265-9486-C1C5E6E1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3940" y="6633315"/>
            <a:ext cx="692286" cy="59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75C89-9652-4456-A08F-67C4976C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679125" y="8054464"/>
            <a:ext cx="692286" cy="59269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5" idx="1"/>
            <a:endCxn id="6" idx="3"/>
          </p:cNvCxnSpPr>
          <p:nvPr/>
        </p:nvCxnSpPr>
        <p:spPr bwMode="auto">
          <a:xfrm flipV="1">
            <a:off x="1226180" y="6929664"/>
            <a:ext cx="1207761" cy="729731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8" name="Straight Connector 17"/>
          <p:cNvCxnSpPr>
            <a:stCxn id="7" idx="3"/>
          </p:cNvCxnSpPr>
          <p:nvPr/>
        </p:nvCxnSpPr>
        <p:spPr bwMode="auto">
          <a:xfrm flipH="1" flipV="1">
            <a:off x="1226181" y="7692552"/>
            <a:ext cx="1452945" cy="658261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1" name="TextBox 20"/>
          <p:cNvSpPr txBox="1"/>
          <p:nvPr/>
        </p:nvSpPr>
        <p:spPr>
          <a:xfrm>
            <a:off x="3725981" y="8155984"/>
            <a:ext cx="2048743" cy="94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6180" y="4278683"/>
            <a:ext cx="3704069" cy="94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view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5118" y="4822042"/>
            <a:ext cx="2350445" cy="94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Control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26746" t="9824" r="28284" b="11272"/>
          <a:stretch/>
        </p:blipFill>
        <p:spPr>
          <a:xfrm>
            <a:off x="576922" y="6748601"/>
            <a:ext cx="569945" cy="569946"/>
          </a:xfrm>
          <a:prstGeom prst="rect">
            <a:avLst/>
          </a:prstGeom>
        </p:spPr>
      </p:pic>
      <p:pic>
        <p:nvPicPr>
          <p:cNvPr id="49" name="Picture 48" descr="A close up of a stool&#10;&#10;Description generated with low confidence">
            <a:extLst>
              <a:ext uri="{FF2B5EF4-FFF2-40B4-BE49-F238E27FC236}">
                <a16:creationId xmlns:a16="http://schemas.microsoft.com/office/drawing/2014/main" id="{7BD70DE5-365B-43B6-AE98-A38E7D24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08712" y="7318547"/>
            <a:ext cx="692286" cy="592698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 bwMode="auto">
          <a:xfrm flipV="1">
            <a:off x="3299660" y="7692552"/>
            <a:ext cx="974939" cy="523508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3000951" y="6912123"/>
            <a:ext cx="1273648" cy="581419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7" name="TextBox 66"/>
          <p:cNvSpPr txBox="1"/>
          <p:nvPr/>
        </p:nvSpPr>
        <p:spPr>
          <a:xfrm>
            <a:off x="6052782" y="3910277"/>
            <a:ext cx="70475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b="1" dirty="0">
                <a:solidFill>
                  <a:srgbClr val="0000FF"/>
                </a:solidFill>
              </a:rPr>
              <a:t>Q-routing App </a:t>
            </a:r>
            <a:r>
              <a:rPr lang="en-US" sz="2400" dirty="0"/>
              <a:t>in every nodes </a:t>
            </a:r>
            <a:r>
              <a:rPr lang="en-US" sz="2400" b="1" dirty="0">
                <a:solidFill>
                  <a:srgbClr val="0000FF"/>
                </a:solidFill>
              </a:rPr>
              <a:t>locally</a:t>
            </a:r>
          </a:p>
          <a:p>
            <a:pPr marL="742950" indent="-742950">
              <a:buFont typeface="+mj-lt"/>
              <a:buAutoNum type="arabicPeriod"/>
            </a:pPr>
            <a:endParaRPr lang="en-US" sz="2400" b="1" dirty="0">
              <a:solidFill>
                <a:srgbClr val="0000FF"/>
              </a:solidFill>
            </a:endParaRPr>
          </a:p>
          <a:p>
            <a:pPr marL="1200150" lvl="1" indent="-742950">
              <a:buFont typeface="+mj-lt"/>
              <a:buAutoNum type="romanUcPeriod"/>
            </a:pPr>
            <a:r>
              <a:rPr lang="en-US" sz="2400" dirty="0"/>
              <a:t>Estimate the </a:t>
            </a:r>
            <a:r>
              <a:rPr lang="en-US" sz="2400" b="1" dirty="0">
                <a:solidFill>
                  <a:srgbClr val="0000FF"/>
                </a:solidFill>
              </a:rPr>
              <a:t>time-delay</a:t>
            </a:r>
            <a:r>
              <a:rPr lang="en-US" sz="2400" dirty="0"/>
              <a:t> of neighbors in local or get it from controller</a:t>
            </a:r>
          </a:p>
          <a:p>
            <a:pPr marL="1200150" lvl="1" indent="-742950">
              <a:buFont typeface="+mj-lt"/>
              <a:buAutoNum type="romanUcPeriod"/>
            </a:pPr>
            <a:endParaRPr lang="en-US" sz="24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2400" b="1" dirty="0">
                <a:solidFill>
                  <a:srgbClr val="0000FF"/>
                </a:solidFill>
              </a:rPr>
              <a:t>Select &amp; Install </a:t>
            </a:r>
            <a:r>
              <a:rPr lang="en-US" sz="2400" dirty="0"/>
              <a:t>the flow with </a:t>
            </a:r>
            <a:r>
              <a:rPr lang="en-US" sz="2400" dirty="0" err="1"/>
              <a:t>openflow</a:t>
            </a:r>
            <a:r>
              <a:rPr lang="en-US" sz="2400" dirty="0"/>
              <a:t> rules </a:t>
            </a:r>
          </a:p>
          <a:p>
            <a:pPr marL="1200150" lvl="1" indent="-742950">
              <a:buFont typeface="+mj-lt"/>
              <a:buAutoNum type="romanU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Update</a:t>
            </a:r>
            <a:r>
              <a:rPr lang="en-US" sz="2400" dirty="0"/>
              <a:t> the Q-values to </a:t>
            </a:r>
            <a:r>
              <a:rPr lang="en-US" sz="2400" b="1" dirty="0">
                <a:solidFill>
                  <a:srgbClr val="0000FF"/>
                </a:solidFill>
              </a:rPr>
              <a:t>controller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26746" t="9824" r="28284" b="11272"/>
          <a:stretch/>
        </p:blipFill>
        <p:spPr>
          <a:xfrm>
            <a:off x="2455323" y="6065288"/>
            <a:ext cx="569945" cy="56994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26746" t="9824" r="28284" b="11272"/>
          <a:stretch/>
        </p:blipFill>
        <p:spPr>
          <a:xfrm>
            <a:off x="2729715" y="7478232"/>
            <a:ext cx="569945" cy="569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l="26746" t="9824" r="28284" b="11272"/>
          <a:stretch/>
        </p:blipFill>
        <p:spPr>
          <a:xfrm>
            <a:off x="4279968" y="6724583"/>
            <a:ext cx="569945" cy="56994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90C1E-DDC4-4A88-AC54-C7D2613D7B5B}"/>
              </a:ext>
            </a:extLst>
          </p:cNvPr>
          <p:cNvCxnSpPr>
            <a:cxnSpLocks/>
          </p:cNvCxnSpPr>
          <p:nvPr/>
        </p:nvCxnSpPr>
        <p:spPr>
          <a:xfrm flipV="1">
            <a:off x="854859" y="5271502"/>
            <a:ext cx="516274" cy="14326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894" y="1815974"/>
            <a:ext cx="1204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Make a </a:t>
            </a:r>
            <a:r>
              <a:rPr lang="en-US" dirty="0">
                <a:solidFill>
                  <a:schemeClr val="accent1"/>
                </a:solidFill>
              </a:rPr>
              <a:t>decision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a flow in </a:t>
            </a:r>
            <a:r>
              <a:rPr lang="en-US" dirty="0">
                <a:solidFill>
                  <a:schemeClr val="accent1"/>
                </a:solidFill>
              </a:rPr>
              <a:t>local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Information (Q-table) to </a:t>
            </a:r>
            <a:r>
              <a:rPr lang="en-US" dirty="0">
                <a:solidFill>
                  <a:schemeClr val="accent1"/>
                </a:solidFill>
              </a:rPr>
              <a:t>controller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309" y="6999237"/>
            <a:ext cx="683452" cy="94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6434" y="5572270"/>
            <a:ext cx="683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42244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8BA7B-AF03-4873-9149-7034EC902DF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D7F01-2326-401C-B598-61189C150B31}"/>
              </a:ext>
            </a:extLst>
          </p:cNvPr>
          <p:cNvSpPr/>
          <p:nvPr/>
        </p:nvSpPr>
        <p:spPr>
          <a:xfrm>
            <a:off x="1299358" y="1981200"/>
            <a:ext cx="10533888" cy="836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80" b="1" dirty="0"/>
              <a:t>Objective:</a:t>
            </a:r>
          </a:p>
          <a:p>
            <a:r>
              <a:rPr lang="en-US" altLang="en-US" sz="4480" dirty="0"/>
              <a:t>Adaptive routing in high loads</a:t>
            </a:r>
          </a:p>
          <a:p>
            <a:endParaRPr lang="en-US" altLang="en-US" sz="4480" dirty="0"/>
          </a:p>
          <a:p>
            <a:endParaRPr lang="en-US" altLang="en-US" sz="4480" dirty="0"/>
          </a:p>
          <a:p>
            <a:r>
              <a:rPr lang="en-US" altLang="en-US" sz="4480" b="1" dirty="0"/>
              <a:t>Method</a:t>
            </a:r>
            <a:r>
              <a:rPr lang="en-US" altLang="en-US" sz="4480" dirty="0"/>
              <a:t>: </a:t>
            </a:r>
          </a:p>
          <a:p>
            <a:endParaRPr lang="en-US" altLang="en-US" sz="448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en-US" sz="4480" dirty="0"/>
              <a:t>Reinforcement Learning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en-US" sz="4480" dirty="0"/>
              <a:t>Q-Learning </a:t>
            </a:r>
          </a:p>
          <a:p>
            <a:endParaRPr lang="en-US" altLang="en-US" sz="4480" dirty="0"/>
          </a:p>
          <a:p>
            <a:endParaRPr lang="en-US" altLang="en-US" sz="4480" dirty="0"/>
          </a:p>
          <a:p>
            <a:endParaRPr lang="en-US" altLang="en-US" sz="4480" dirty="0"/>
          </a:p>
          <a:p>
            <a:pPr marL="304810" indent="-304810">
              <a:buFont typeface="Wingdings" panose="05000000000000000000" pitchFamily="2" charset="2"/>
              <a:buChar char="q"/>
            </a:pPr>
            <a:endParaRPr lang="en-US" sz="4480" dirty="0"/>
          </a:p>
        </p:txBody>
      </p:sp>
    </p:spTree>
    <p:extLst>
      <p:ext uri="{BB962C8B-B14F-4D97-AF65-F5344CB8AC3E}">
        <p14:creationId xmlns:p14="http://schemas.microsoft.com/office/powerpoint/2010/main" val="31636985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0475-D4BA-4CF5-B3B6-6732D841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Challenges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051D49-B629-43E9-99D8-69787E7A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2768600"/>
            <a:ext cx="10464800" cy="538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en-US" b="1" dirty="0">
                <a:solidFill>
                  <a:schemeClr val="hlink"/>
                </a:solidFill>
              </a:rPr>
              <a:t>Non-adaptive Routing Algorithm (Shortest path)</a:t>
            </a:r>
            <a:r>
              <a:rPr lang="en-GB" altLang="en-US" b="1" dirty="0"/>
              <a:t> </a:t>
            </a:r>
            <a:r>
              <a:rPr lang="en-GB" altLang="en-US" dirty="0"/>
              <a:t> </a:t>
            </a:r>
            <a:r>
              <a:rPr lang="en-GB" altLang="en-US" dirty="0">
                <a:cs typeface="Times New Roman" panose="02020603050405020304" pitchFamily="18" charset="0"/>
              </a:rPr>
              <a:t>routing table never change once initial routes have been selected unless there is a route failure.</a:t>
            </a:r>
            <a:r>
              <a:rPr lang="en-GB" alt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network topology could be dynamically changed (Wireless Mesh Network)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network loads </a:t>
            </a:r>
          </a:p>
          <a:p>
            <a:endParaRPr lang="en-US" dirty="0"/>
          </a:p>
        </p:txBody>
      </p:sp>
      <p:graphicFrame>
        <p:nvGraphicFramePr>
          <p:cNvPr id="5" name="Object 25">
            <a:extLst>
              <a:ext uri="{FF2B5EF4-FFF2-40B4-BE49-F238E27FC236}">
                <a16:creationId xmlns:a16="http://schemas.microsoft.com/office/drawing/2014/main" id="{C8F6C08D-764B-4957-85CC-A3ADCB0B8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3978"/>
              </p:ext>
            </p:extLst>
          </p:nvPr>
        </p:nvGraphicFramePr>
        <p:xfrm>
          <a:off x="1973415" y="3962400"/>
          <a:ext cx="4541520" cy="131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Bitmap Image" r:id="rId4" imgW="4258269" imgH="1228571" progId="Paint.Picture">
                  <p:embed/>
                </p:oleObj>
              </mc:Choice>
              <mc:Fallback>
                <p:oleObj name="Bitmap Image" r:id="rId4" imgW="4258269" imgH="1228571" progId="Paint.Picture">
                  <p:embed/>
                  <p:pic>
                    <p:nvPicPr>
                      <p:cNvPr id="5" name="Object 25">
                        <a:extLst>
                          <a:ext uri="{FF2B5EF4-FFF2-40B4-BE49-F238E27FC236}">
                            <a16:creationId xmlns:a16="http://schemas.microsoft.com/office/drawing/2014/main" id="{C8F6C08D-764B-4957-85CC-A3ADCB0B8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415" y="3962400"/>
                        <a:ext cx="4541520" cy="131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4166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51BB-1A7D-4656-82C5-17A7C81D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D7F01-2326-401C-B598-61189C150B31}"/>
              </a:ext>
            </a:extLst>
          </p:cNvPr>
          <p:cNvSpPr/>
          <p:nvPr/>
        </p:nvSpPr>
        <p:spPr>
          <a:xfrm>
            <a:off x="1299358" y="1981200"/>
            <a:ext cx="10533888" cy="691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10" indent="-304810">
              <a:buFont typeface="Wingdings" panose="05000000000000000000" pitchFamily="2" charset="2"/>
              <a:buChar char="q"/>
            </a:pPr>
            <a:r>
              <a:rPr lang="en-US" sz="4480" dirty="0"/>
              <a:t>The Q-routing was introduced to confront those problems.</a:t>
            </a:r>
          </a:p>
          <a:p>
            <a:r>
              <a:rPr lang="en-US" sz="4480" dirty="0"/>
              <a:t> </a:t>
            </a:r>
          </a:p>
          <a:p>
            <a:pPr marL="304810" indent="-304810">
              <a:buFont typeface="Wingdings" panose="05000000000000000000" pitchFamily="2" charset="2"/>
              <a:buChar char="q"/>
            </a:pPr>
            <a:r>
              <a:rPr lang="en-US" sz="4480" dirty="0"/>
              <a:t>Q-routing is a </a:t>
            </a:r>
            <a:r>
              <a:rPr lang="en-US" sz="4480" b="1" dirty="0"/>
              <a:t>self-adjusting</a:t>
            </a:r>
            <a:r>
              <a:rPr lang="en-US" sz="4480" dirty="0"/>
              <a:t> algorithm for packet routing </a:t>
            </a:r>
          </a:p>
          <a:p>
            <a:pPr marL="304810" indent="-304810">
              <a:buFont typeface="Wingdings" panose="05000000000000000000" pitchFamily="2" charset="2"/>
              <a:buChar char="q"/>
            </a:pPr>
            <a:endParaRPr lang="en-US" sz="4480" dirty="0"/>
          </a:p>
          <a:p>
            <a:pPr marL="304810" indent="-304810">
              <a:buFont typeface="Wingdings" panose="05000000000000000000" pitchFamily="2" charset="2"/>
              <a:buChar char="q"/>
            </a:pPr>
            <a:r>
              <a:rPr lang="en-US" sz="4480" dirty="0"/>
              <a:t>Optimally under </a:t>
            </a:r>
            <a:r>
              <a:rPr lang="en-US" sz="4480" b="1" dirty="0"/>
              <a:t>high loads</a:t>
            </a:r>
            <a:r>
              <a:rPr lang="en-US" sz="4480" dirty="0"/>
              <a:t>, network adaptively</a:t>
            </a:r>
          </a:p>
          <a:p>
            <a:pPr lvl="1">
              <a:lnSpc>
                <a:spcPct val="90000"/>
              </a:lnSpc>
            </a:pPr>
            <a:endParaRPr lang="en-US" altLang="en-US" sz="4480" dirty="0"/>
          </a:p>
          <a:p>
            <a:pPr marL="304810" indent="-304810">
              <a:buFont typeface="Wingdings" panose="05000000000000000000" pitchFamily="2" charset="2"/>
              <a:buChar char="q"/>
            </a:pPr>
            <a:endParaRPr lang="en-US" sz="4480" dirty="0"/>
          </a:p>
        </p:txBody>
      </p:sp>
    </p:spTree>
    <p:extLst>
      <p:ext uri="{BB962C8B-B14F-4D97-AF65-F5344CB8AC3E}">
        <p14:creationId xmlns:p14="http://schemas.microsoft.com/office/powerpoint/2010/main" val="21872072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1B74-5C47-4E88-B693-ADCA7990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Learning routing policy to avoid congestion along popular paths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A reinforcement learning </a:t>
            </a:r>
            <a:r>
              <a:rPr lang="en-US" dirty="0">
                <a:solidFill>
                  <a:schemeClr val="tx1"/>
                </a:solidFill>
              </a:rPr>
              <a:t>“module” is embedded into each node/router.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Only uses local communication between neighbors to keep accurate estimates about the network at each node.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The estimates are maintained in each node in a lookup table Q.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The final routing policy equals to the collection of all local decisions made by individual nodes (based on their Q table).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A046D3-9EF9-432D-A310-5D483DC8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Overview of Q-routing</a:t>
            </a:r>
          </a:p>
        </p:txBody>
      </p:sp>
    </p:spTree>
    <p:extLst>
      <p:ext uri="{BB962C8B-B14F-4D97-AF65-F5344CB8AC3E}">
        <p14:creationId xmlns:p14="http://schemas.microsoft.com/office/powerpoint/2010/main" val="22119069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6278A42-FD0A-4143-B487-2168B2A69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Q-Routing</a:t>
            </a:r>
            <a:r>
              <a:rPr lang="en-US" altLang="en-US" b="1" dirty="0">
                <a:solidFill>
                  <a:srgbClr val="FEF1C2"/>
                </a:solidFill>
              </a:rPr>
              <a:t>: Notation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B97DAD6-FCEE-43E0-B20D-7B61BECE5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833" y="1549013"/>
            <a:ext cx="11752643" cy="438912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FF0000"/>
                </a:solidFill>
              </a:rPr>
              <a:t>Q</a:t>
            </a:r>
            <a:r>
              <a:rPr lang="en-US" altLang="en-US" sz="2400" b="1" baseline="-25000" dirty="0" err="1">
                <a:solidFill>
                  <a:srgbClr val="FF0000"/>
                </a:solidFill>
              </a:rPr>
              <a:t>x</a:t>
            </a:r>
            <a:r>
              <a:rPr lang="en-US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</a:rPr>
              <a:t>y,d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  <a:r>
              <a:rPr lang="en-US" altLang="en-US" sz="2400" dirty="0"/>
              <a:t>----estimated </a:t>
            </a:r>
            <a:r>
              <a:rPr lang="en-US" altLang="en-US" sz="2400" b="1" dirty="0">
                <a:solidFill>
                  <a:srgbClr val="FF0000"/>
                </a:solidFill>
              </a:rPr>
              <a:t>time</a:t>
            </a:r>
            <a:r>
              <a:rPr lang="en-US" altLang="en-US" sz="2400" dirty="0"/>
              <a:t> that a packet would take to reach the destination </a:t>
            </a:r>
            <a:r>
              <a:rPr lang="en-US" altLang="en-US" sz="2400" b="1" dirty="0">
                <a:solidFill>
                  <a:srgbClr val="00B050"/>
                </a:solidFill>
              </a:rPr>
              <a:t>node d</a:t>
            </a:r>
            <a:r>
              <a:rPr lang="en-US" altLang="en-US" sz="2400" dirty="0">
                <a:solidFill>
                  <a:srgbClr val="00B050"/>
                </a:solidFill>
              </a:rPr>
              <a:t> </a:t>
            </a:r>
            <a:r>
              <a:rPr lang="en-US" altLang="en-US" sz="2400" dirty="0"/>
              <a:t>from current </a:t>
            </a:r>
            <a:r>
              <a:rPr lang="en-US" altLang="en-US" sz="2400" b="1" dirty="0">
                <a:solidFill>
                  <a:srgbClr val="FF0000"/>
                </a:solidFill>
              </a:rPr>
              <a:t>node x</a:t>
            </a:r>
            <a:r>
              <a:rPr lang="en-US" altLang="en-US" sz="2400" dirty="0"/>
              <a:t> via x’s neighbor </a:t>
            </a:r>
            <a:r>
              <a:rPr lang="en-US" altLang="en-US" sz="2400" b="1" dirty="0">
                <a:solidFill>
                  <a:srgbClr val="0070C0"/>
                </a:solidFill>
              </a:rPr>
              <a:t>node 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B050"/>
                </a:solidFill>
              </a:rPr>
              <a:t>T</a:t>
            </a:r>
            <a:r>
              <a:rPr lang="en-US" altLang="en-US" sz="2400" b="1" baseline="-25000" dirty="0">
                <a:solidFill>
                  <a:srgbClr val="00B050"/>
                </a:solidFill>
              </a:rPr>
              <a:t>y</a:t>
            </a:r>
            <a:r>
              <a:rPr lang="en-US" altLang="en-US" sz="2400" b="1" dirty="0">
                <a:solidFill>
                  <a:srgbClr val="00B050"/>
                </a:solidFill>
              </a:rPr>
              <a:t>(d) </a:t>
            </a:r>
            <a:r>
              <a:rPr lang="en-US" altLang="en-US" sz="2400" dirty="0"/>
              <a:t>------y’s estimate for the time remaining in the trip to 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70C0"/>
                </a:solidFill>
              </a:rPr>
              <a:t>q</a:t>
            </a:r>
            <a:r>
              <a:rPr lang="en-US" altLang="en-US" sz="2400" b="1" baseline="-25000" dirty="0" err="1">
                <a:solidFill>
                  <a:srgbClr val="0070C0"/>
                </a:solidFill>
              </a:rPr>
              <a:t>y</a:t>
            </a:r>
            <a:r>
              <a:rPr lang="en-US" altLang="en-US" sz="2400" dirty="0"/>
              <a:t> ---------queuing time in node 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7030A0"/>
                </a:solidFill>
              </a:rPr>
              <a:t>T</a:t>
            </a:r>
            <a:r>
              <a:rPr lang="en-US" altLang="en-US" sz="2400" b="1" baseline="-25000" dirty="0" err="1">
                <a:solidFill>
                  <a:srgbClr val="7030A0"/>
                </a:solidFill>
              </a:rPr>
              <a:t>xy</a:t>
            </a:r>
            <a:r>
              <a:rPr lang="en-US" altLang="en-US" sz="2400" b="1" dirty="0"/>
              <a:t> </a:t>
            </a:r>
            <a:r>
              <a:rPr lang="en-US" altLang="en-US" sz="2400" dirty="0"/>
              <a:t>--------transmission time between x and y</a:t>
            </a:r>
            <a:endParaRPr lang="en-US" altLang="en-US" sz="2400" baseline="-25000" dirty="0"/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5F8F704B-CE0C-402E-ACCD-71A34BE3B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91754"/>
              </p:ext>
            </p:extLst>
          </p:nvPr>
        </p:nvGraphicFramePr>
        <p:xfrm>
          <a:off x="8951767" y="3048000"/>
          <a:ext cx="3093450" cy="66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Microsoft Equation 3.0" r:id="rId4" imgW="1409400" imgH="291960" progId="">
                  <p:embed/>
                </p:oleObj>
              </mc:Choice>
              <mc:Fallback>
                <p:oleObj name="Microsoft Equation 3.0" r:id="rId4" imgW="1409400" imgH="291960" progId="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5F8F704B-CE0C-402E-ACCD-71A34BE3B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1767" y="3048000"/>
                        <a:ext cx="3093450" cy="66885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F6DDCE3E-163C-47E2-A384-58729FDA2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50064"/>
              </p:ext>
            </p:extLst>
          </p:nvPr>
        </p:nvGraphicFramePr>
        <p:xfrm>
          <a:off x="655275" y="7489521"/>
          <a:ext cx="6725422" cy="41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6" imgW="3047760" imgH="241200" progId="Equation.3">
                  <p:embed/>
                </p:oleObj>
              </mc:Choice>
              <mc:Fallback>
                <p:oleObj name="Equation" r:id="rId6" imgW="3047760" imgH="24120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F6DDCE3E-163C-47E2-A384-58729FDA2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75" y="7489521"/>
                        <a:ext cx="6725422" cy="41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close up of a stool&#10;&#10;Description generated with low confidence">
            <a:extLst>
              <a:ext uri="{FF2B5EF4-FFF2-40B4-BE49-F238E27FC236}">
                <a16:creationId xmlns:a16="http://schemas.microsoft.com/office/drawing/2014/main" id="{7BD70DE5-365B-43B6-AE98-A38E7D2463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607735" y="7408560"/>
            <a:ext cx="741558" cy="492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712F6-D6F0-4265-9486-C1C5E6E17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327519" y="6143804"/>
            <a:ext cx="741558" cy="492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175C89-9652-4456-A08F-67C4976C5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641841" y="7385802"/>
            <a:ext cx="741558" cy="492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D0B145-0399-41B9-946D-EE298EAEFA33}"/>
              </a:ext>
            </a:extLst>
          </p:cNvPr>
          <p:cNvSpPr/>
          <p:nvPr/>
        </p:nvSpPr>
        <p:spPr>
          <a:xfrm>
            <a:off x="8193123" y="6842679"/>
            <a:ext cx="1406604" cy="552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987" b="1" dirty="0" err="1">
                <a:solidFill>
                  <a:srgbClr val="FF0000"/>
                </a:solidFill>
              </a:rPr>
              <a:t>Q</a:t>
            </a:r>
            <a:r>
              <a:rPr lang="en-US" altLang="en-US" sz="2987" b="1" baseline="-25000" dirty="0" err="1">
                <a:solidFill>
                  <a:srgbClr val="FF0000"/>
                </a:solidFill>
              </a:rPr>
              <a:t>x</a:t>
            </a:r>
            <a:r>
              <a:rPr lang="en-US" altLang="en-US" sz="2987" b="1" dirty="0">
                <a:solidFill>
                  <a:srgbClr val="FF0000"/>
                </a:solidFill>
              </a:rPr>
              <a:t>(</a:t>
            </a:r>
            <a:r>
              <a:rPr lang="en-US" altLang="en-US" sz="2987" b="1" dirty="0" err="1">
                <a:solidFill>
                  <a:srgbClr val="FF0000"/>
                </a:solidFill>
              </a:rPr>
              <a:t>y,d</a:t>
            </a:r>
            <a:r>
              <a:rPr lang="en-US" altLang="en-US" sz="2987" b="1" dirty="0">
                <a:solidFill>
                  <a:srgbClr val="FF0000"/>
                </a:solidFill>
              </a:rPr>
              <a:t>)</a:t>
            </a:r>
            <a:endParaRPr lang="en-US" sz="298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FA559-C4C8-46CA-A679-3D41EEAF66BA}"/>
              </a:ext>
            </a:extLst>
          </p:cNvPr>
          <p:cNvSpPr txBox="1"/>
          <p:nvPr/>
        </p:nvSpPr>
        <p:spPr>
          <a:xfrm>
            <a:off x="8808061" y="7632024"/>
            <a:ext cx="340902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E7B48-D35D-44C8-8E77-130744199C46}"/>
              </a:ext>
            </a:extLst>
          </p:cNvPr>
          <p:cNvSpPr txBox="1"/>
          <p:nvPr/>
        </p:nvSpPr>
        <p:spPr>
          <a:xfrm>
            <a:off x="10527846" y="6399483"/>
            <a:ext cx="340902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409DB-D217-49A0-8C0B-5E1BAB42F20B}"/>
              </a:ext>
            </a:extLst>
          </p:cNvPr>
          <p:cNvSpPr txBox="1"/>
          <p:nvPr/>
        </p:nvSpPr>
        <p:spPr>
          <a:xfrm>
            <a:off x="11803370" y="7783549"/>
            <a:ext cx="340902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2F1F1-7532-4CA3-AC1B-F10A89CB687D}"/>
              </a:ext>
            </a:extLst>
          </p:cNvPr>
          <p:cNvSpPr/>
          <p:nvPr/>
        </p:nvSpPr>
        <p:spPr>
          <a:xfrm>
            <a:off x="11358279" y="6460011"/>
            <a:ext cx="1235082" cy="552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987" b="1" dirty="0">
                <a:solidFill>
                  <a:srgbClr val="00B050"/>
                </a:solidFill>
              </a:rPr>
              <a:t>T</a:t>
            </a:r>
            <a:r>
              <a:rPr lang="en-US" altLang="en-US" sz="2987" b="1" baseline="-25000" dirty="0">
                <a:solidFill>
                  <a:srgbClr val="00B050"/>
                </a:solidFill>
              </a:rPr>
              <a:t>y</a:t>
            </a:r>
            <a:r>
              <a:rPr lang="en-US" altLang="en-US" sz="2987" b="1" dirty="0">
                <a:solidFill>
                  <a:srgbClr val="00B050"/>
                </a:solidFill>
              </a:rPr>
              <a:t>(d)  </a:t>
            </a:r>
            <a:endParaRPr lang="en-US" sz="2987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A1145-37BC-42BB-959C-721EDB1003F1}"/>
              </a:ext>
            </a:extLst>
          </p:cNvPr>
          <p:cNvSpPr/>
          <p:nvPr/>
        </p:nvSpPr>
        <p:spPr>
          <a:xfrm>
            <a:off x="10327518" y="5414512"/>
            <a:ext cx="736099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413" b="1" dirty="0" err="1">
                <a:solidFill>
                  <a:srgbClr val="0070C0"/>
                </a:solidFill>
              </a:rPr>
              <a:t>q</a:t>
            </a:r>
            <a:r>
              <a:rPr lang="en-US" altLang="en-US" sz="3413" b="1" baseline="-25000" dirty="0" err="1">
                <a:solidFill>
                  <a:srgbClr val="0070C0"/>
                </a:solidFill>
              </a:rPr>
              <a:t>y</a:t>
            </a:r>
            <a:r>
              <a:rPr lang="en-US" altLang="en-US" sz="3413" b="1" dirty="0"/>
              <a:t> </a:t>
            </a:r>
            <a:endParaRPr lang="en-US" sz="3413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2C8E3-805B-4A14-BA0E-7FD8F32E9E3B}"/>
              </a:ext>
            </a:extLst>
          </p:cNvPr>
          <p:cNvSpPr/>
          <p:nvPr/>
        </p:nvSpPr>
        <p:spPr>
          <a:xfrm>
            <a:off x="9275351" y="6317408"/>
            <a:ext cx="704039" cy="552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987" b="1" dirty="0" err="1">
                <a:solidFill>
                  <a:srgbClr val="7030A0"/>
                </a:solidFill>
              </a:rPr>
              <a:t>T</a:t>
            </a:r>
            <a:r>
              <a:rPr lang="en-US" altLang="en-US" sz="2987" b="1" baseline="-25000" dirty="0" err="1">
                <a:solidFill>
                  <a:srgbClr val="7030A0"/>
                </a:solidFill>
              </a:rPr>
              <a:t>xy</a:t>
            </a:r>
            <a:endParaRPr lang="en-US" sz="2987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F90C1E-DDC4-4A88-AC54-C7D2613D7B5B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9275351" y="6390025"/>
            <a:ext cx="1052167" cy="114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A40DE5-DC92-4428-AB11-B01AC2DC913A}"/>
              </a:ext>
            </a:extLst>
          </p:cNvPr>
          <p:cNvCxnSpPr>
            <a:stCxn id="9" idx="1"/>
          </p:cNvCxnSpPr>
          <p:nvPr/>
        </p:nvCxnSpPr>
        <p:spPr>
          <a:xfrm>
            <a:off x="11069076" y="6390025"/>
            <a:ext cx="734293" cy="941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7D57BD-DC99-415E-BE8E-5CF82EA3D06A}"/>
              </a:ext>
            </a:extLst>
          </p:cNvPr>
          <p:cNvSpPr txBox="1"/>
          <p:nvPr/>
        </p:nvSpPr>
        <p:spPr>
          <a:xfrm>
            <a:off x="1798275" y="8457291"/>
            <a:ext cx="231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3E1CE1-BABA-4937-ABC0-35139CE77260}"/>
              </a:ext>
            </a:extLst>
          </p:cNvPr>
          <p:cNvCxnSpPr/>
          <p:nvPr/>
        </p:nvCxnSpPr>
        <p:spPr>
          <a:xfrm flipV="1">
            <a:off x="3398475" y="8030722"/>
            <a:ext cx="228600" cy="45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B65A7D-ADF9-42D9-9708-1E5F82B4FFCE}"/>
              </a:ext>
            </a:extLst>
          </p:cNvPr>
          <p:cNvSpPr txBox="1"/>
          <p:nvPr/>
        </p:nvSpPr>
        <p:spPr>
          <a:xfrm>
            <a:off x="3952962" y="6869419"/>
            <a:ext cx="224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New estimate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13B951-82D9-45F4-B1F8-0F73F499BF25}"/>
              </a:ext>
            </a:extLst>
          </p:cNvPr>
          <p:cNvSpPr txBox="1"/>
          <p:nvPr/>
        </p:nvSpPr>
        <p:spPr>
          <a:xfrm>
            <a:off x="6091237" y="6839427"/>
            <a:ext cx="2412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old estimate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35400" y="7408560"/>
            <a:ext cx="2057400" cy="62216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91237" y="7394690"/>
            <a:ext cx="1202175" cy="636032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179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2438400"/>
            <a:ext cx="10464800" cy="5715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Queuing</a:t>
            </a:r>
            <a:r>
              <a:rPr lang="en-US" dirty="0"/>
              <a:t>:   </a:t>
            </a:r>
            <a:r>
              <a:rPr lang="en-US" altLang="en-US" sz="4000" b="1" dirty="0" err="1">
                <a:solidFill>
                  <a:srgbClr val="0000FF"/>
                </a:solidFill>
              </a:rPr>
              <a:t>q</a:t>
            </a:r>
            <a:r>
              <a:rPr lang="en-US" altLang="en-US" sz="4000" b="1" baseline="-25000" dirty="0" err="1">
                <a:solidFill>
                  <a:srgbClr val="0000FF"/>
                </a:solidFill>
              </a:rPr>
              <a:t>y</a:t>
            </a:r>
            <a:r>
              <a:rPr lang="en-US" altLang="en-US" sz="4000" b="1" baseline="-25000" dirty="0">
                <a:solidFill>
                  <a:srgbClr val="0070C0"/>
                </a:solidFill>
              </a:rPr>
              <a:t>	</a:t>
            </a:r>
            <a:r>
              <a:rPr lang="en-US" altLang="en-US" dirty="0"/>
              <a:t>queuing time in node y</a:t>
            </a:r>
          </a:p>
          <a:p>
            <a:pPr lvl="1"/>
            <a:r>
              <a:rPr lang="en-US" dirty="0"/>
              <a:t>Time waiting at output link for transmission</a:t>
            </a:r>
          </a:p>
          <a:p>
            <a:pPr lvl="1"/>
            <a:r>
              <a:rPr lang="en-US" dirty="0"/>
              <a:t>Depends on congestion level of router</a:t>
            </a:r>
          </a:p>
          <a:p>
            <a:r>
              <a:rPr lang="en-US" altLang="en-US" sz="4000" b="1" dirty="0" err="1">
                <a:solidFill>
                  <a:srgbClr val="00B050"/>
                </a:solidFill>
              </a:rPr>
              <a:t>T</a:t>
            </a:r>
            <a:r>
              <a:rPr lang="en-US" altLang="en-US" sz="4000" b="1" baseline="-25000" dirty="0" err="1">
                <a:solidFill>
                  <a:srgbClr val="00B050"/>
                </a:solidFill>
              </a:rPr>
              <a:t>xy</a:t>
            </a:r>
            <a:r>
              <a:rPr lang="en-US" altLang="en-US" sz="4000" b="1" dirty="0"/>
              <a:t> </a:t>
            </a:r>
            <a:r>
              <a:rPr lang="en-US" altLang="en-US" dirty="0"/>
              <a:t>transmission time between x and y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/>
              <a:t>R</a:t>
            </a:r>
            <a:r>
              <a:rPr lang="en-US" dirty="0"/>
              <a:t>=Link bandwidth (bit/s)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=Packet length (bits)</a:t>
            </a:r>
          </a:p>
          <a:p>
            <a:pPr lvl="1"/>
            <a:r>
              <a:rPr lang="en-US" dirty="0"/>
              <a:t>Time to send bits into link(</a:t>
            </a:r>
            <a:r>
              <a:rPr lang="en-US" altLang="en-US" sz="3200" b="1" dirty="0" err="1">
                <a:solidFill>
                  <a:srgbClr val="00B050"/>
                </a:solidFill>
              </a:rPr>
              <a:t>T</a:t>
            </a:r>
            <a:r>
              <a:rPr lang="en-US" altLang="en-US" sz="3200" b="1" baseline="-25000" dirty="0" err="1">
                <a:solidFill>
                  <a:srgbClr val="00B050"/>
                </a:solidFill>
              </a:rPr>
              <a:t>xy</a:t>
            </a:r>
            <a:r>
              <a:rPr lang="en-US" dirty="0"/>
              <a:t>) = </a:t>
            </a:r>
            <a:r>
              <a:rPr lang="en-US" b="1" dirty="0"/>
              <a:t>L/R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8BA7B-AF03-4873-9149-7034EC902DF2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721FEED5-671D-4601-8C35-76984B8DC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97450"/>
              </p:ext>
            </p:extLst>
          </p:nvPr>
        </p:nvGraphicFramePr>
        <p:xfrm>
          <a:off x="1397000" y="1181100"/>
          <a:ext cx="8715531" cy="6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3047760" imgH="241200" progId="Equation.3">
                  <p:embed/>
                </p:oleObj>
              </mc:Choice>
              <mc:Fallback>
                <p:oleObj name="Equation" r:id="rId4" imgW="3047760" imgH="24120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F6DDCE3E-163C-47E2-A384-58729FDA2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181100"/>
                        <a:ext cx="8715531" cy="68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6398986" y="1299943"/>
            <a:ext cx="457200" cy="689413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88000" y="1181100"/>
            <a:ext cx="457200" cy="68941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854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2457403-30D1-449E-8279-D62494338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Algorithm of Q-Routing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5C97D19-C6E5-4214-AC24-A73914A05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4417" y="1765122"/>
            <a:ext cx="8260646" cy="4446243"/>
          </a:xfrm>
        </p:spPr>
        <p:txBody>
          <a:bodyPr/>
          <a:lstStyle/>
          <a:p>
            <a:pPr marL="650260" indent="-650260"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Set</a:t>
            </a:r>
            <a:r>
              <a:rPr lang="en-US" altLang="en-US" sz="2800" dirty="0"/>
              <a:t> initial Q-values for each node</a:t>
            </a:r>
          </a:p>
          <a:p>
            <a:pPr marL="650260" indent="-65026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Get the first packet from the packet queue of node x </a:t>
            </a:r>
          </a:p>
          <a:p>
            <a:pPr marL="650260" indent="-650260"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Choose</a:t>
            </a:r>
            <a:r>
              <a:rPr lang="en-US" altLang="en-US" sz="2800" dirty="0"/>
              <a:t> the best neighbor node    and forward the packet to node     by</a:t>
            </a:r>
          </a:p>
          <a:p>
            <a:pPr marL="650260" indent="-65026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Get the estimated</a:t>
            </a:r>
            <a:r>
              <a:rPr lang="en-US" altLang="en-US" sz="2800" dirty="0"/>
              <a:t> value		 from node</a:t>
            </a:r>
          </a:p>
          <a:p>
            <a:pPr marL="650260" indent="-65026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r>
              <a:rPr lang="en-US" altLang="en-US" sz="2800" dirty="0"/>
              <a:t> </a:t>
            </a:r>
          </a:p>
          <a:p>
            <a:pPr marL="650260" indent="-65026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Go to 2.</a:t>
            </a:r>
          </a:p>
        </p:txBody>
      </p:sp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94AC45B7-3698-4BA4-956C-B5A89DD2B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04375"/>
              </p:ext>
            </p:extLst>
          </p:nvPr>
        </p:nvGraphicFramePr>
        <p:xfrm>
          <a:off x="4521200" y="3962400"/>
          <a:ext cx="296181" cy="43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4" imgW="139680" imgH="203040" progId="Equation.3">
                  <p:embed/>
                </p:oleObj>
              </mc:Choice>
              <mc:Fallback>
                <p:oleObj name="Equation" r:id="rId4" imgW="139680" imgH="203040" progId="Equation.3">
                  <p:embed/>
                  <p:pic>
                    <p:nvPicPr>
                      <p:cNvPr id="89093" name="Object 5">
                        <a:extLst>
                          <a:ext uri="{FF2B5EF4-FFF2-40B4-BE49-F238E27FC236}">
                            <a16:creationId xmlns:a16="http://schemas.microsoft.com/office/drawing/2014/main" id="{94AC45B7-3698-4BA4-956C-B5A89DD2B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962400"/>
                        <a:ext cx="296181" cy="430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AB81E0B6-DA07-4A48-BCF0-D5167585C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412644"/>
              </p:ext>
            </p:extLst>
          </p:nvPr>
        </p:nvGraphicFramePr>
        <p:xfrm>
          <a:off x="5477087" y="3962400"/>
          <a:ext cx="203200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6" imgW="1396800" imgH="291960" progId="Equation.3">
                  <p:embed/>
                </p:oleObj>
              </mc:Choice>
              <mc:Fallback>
                <p:oleObj name="Equation" r:id="rId6" imgW="1396800" imgH="291960" progId="Equation.3">
                  <p:embed/>
                  <p:pic>
                    <p:nvPicPr>
                      <p:cNvPr id="89094" name="Object 6">
                        <a:extLst>
                          <a:ext uri="{FF2B5EF4-FFF2-40B4-BE49-F238E27FC236}">
                            <a16:creationId xmlns:a16="http://schemas.microsoft.com/office/drawing/2014/main" id="{AB81E0B6-DA07-4A48-BCF0-D5167585C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087" y="3962400"/>
                        <a:ext cx="2032000" cy="48768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38F804BE-F1BF-47A1-91C0-3310BCC75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757750"/>
              </p:ext>
            </p:extLst>
          </p:nvPr>
        </p:nvGraphicFramePr>
        <p:xfrm>
          <a:off x="5320251" y="4731231"/>
          <a:ext cx="97536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8" imgW="723600" imgH="241200" progId="Equation.3">
                  <p:embed/>
                </p:oleObj>
              </mc:Choice>
              <mc:Fallback>
                <p:oleObj name="Equation" r:id="rId8" imgW="723600" imgH="241200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:a16="http://schemas.microsoft.com/office/drawing/2014/main" id="{38F804BE-F1BF-47A1-91C0-3310BCC75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251" y="4731231"/>
                        <a:ext cx="97536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>
            <a:extLst>
              <a:ext uri="{FF2B5EF4-FFF2-40B4-BE49-F238E27FC236}">
                <a16:creationId xmlns:a16="http://schemas.microsoft.com/office/drawing/2014/main" id="{263DC2D6-0D46-4B2F-AFFD-BFD13D273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08779"/>
              </p:ext>
            </p:extLst>
          </p:nvPr>
        </p:nvGraphicFramePr>
        <p:xfrm>
          <a:off x="2902867" y="5459679"/>
          <a:ext cx="5201920" cy="41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10" imgW="3047760" imgH="241200" progId="Equation.3">
                  <p:embed/>
                </p:oleObj>
              </mc:Choice>
              <mc:Fallback>
                <p:oleObj name="Equation" r:id="rId10" imgW="3047760" imgH="241200" progId="Equation.3">
                  <p:embed/>
                  <p:pic>
                    <p:nvPicPr>
                      <p:cNvPr id="89096" name="Object 8">
                        <a:extLst>
                          <a:ext uri="{FF2B5EF4-FFF2-40B4-BE49-F238E27FC236}">
                            <a16:creationId xmlns:a16="http://schemas.microsoft.com/office/drawing/2014/main" id="{263DC2D6-0D46-4B2F-AFFD-BFD13D273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67" y="5459679"/>
                        <a:ext cx="5201920" cy="41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A close up of a stool&#10;&#10;Description generated with low confidence">
            <a:extLst>
              <a:ext uri="{FF2B5EF4-FFF2-40B4-BE49-F238E27FC236}">
                <a16:creationId xmlns:a16="http://schemas.microsoft.com/office/drawing/2014/main" id="{F65DB452-0A8B-45C1-9022-81E59030E9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663999" y="6166363"/>
            <a:ext cx="741558" cy="492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7EA986-FC99-4842-9FF8-58953C14A8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1698105" y="6143605"/>
            <a:ext cx="741558" cy="4924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B6AC46-6F9A-4C15-BC9C-5B6CE3BBE36A}"/>
              </a:ext>
            </a:extLst>
          </p:cNvPr>
          <p:cNvSpPr/>
          <p:nvPr/>
        </p:nvSpPr>
        <p:spPr>
          <a:xfrm>
            <a:off x="8249388" y="5600481"/>
            <a:ext cx="1406604" cy="552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987" b="1" dirty="0" err="1">
                <a:solidFill>
                  <a:srgbClr val="FF0000"/>
                </a:solidFill>
              </a:rPr>
              <a:t>Q</a:t>
            </a:r>
            <a:r>
              <a:rPr lang="en-US" altLang="en-US" sz="2987" b="1" baseline="-25000" dirty="0" err="1">
                <a:solidFill>
                  <a:srgbClr val="FF0000"/>
                </a:solidFill>
              </a:rPr>
              <a:t>x</a:t>
            </a:r>
            <a:r>
              <a:rPr lang="en-US" altLang="en-US" sz="2987" b="1" dirty="0">
                <a:solidFill>
                  <a:srgbClr val="FF0000"/>
                </a:solidFill>
              </a:rPr>
              <a:t>(</a:t>
            </a:r>
            <a:r>
              <a:rPr lang="en-US" altLang="en-US" sz="2987" b="1" dirty="0" err="1">
                <a:solidFill>
                  <a:srgbClr val="FF0000"/>
                </a:solidFill>
              </a:rPr>
              <a:t>y,d</a:t>
            </a:r>
            <a:r>
              <a:rPr lang="en-US" altLang="en-US" sz="2987" b="1" dirty="0">
                <a:solidFill>
                  <a:srgbClr val="FF0000"/>
                </a:solidFill>
              </a:rPr>
              <a:t>)</a:t>
            </a:r>
            <a:endParaRPr lang="en-US" sz="298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95E5F-0383-41F9-9289-0F31C8FE2ECC}"/>
              </a:ext>
            </a:extLst>
          </p:cNvPr>
          <p:cNvSpPr txBox="1"/>
          <p:nvPr/>
        </p:nvSpPr>
        <p:spPr>
          <a:xfrm>
            <a:off x="8864326" y="6389825"/>
            <a:ext cx="340902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4195E-A2AA-42CE-9559-30F02CE1CFC0}"/>
              </a:ext>
            </a:extLst>
          </p:cNvPr>
          <p:cNvSpPr txBox="1"/>
          <p:nvPr/>
        </p:nvSpPr>
        <p:spPr>
          <a:xfrm>
            <a:off x="10584110" y="5157285"/>
            <a:ext cx="340902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FDE2E-BB6E-4328-8DB7-3009E11D376E}"/>
              </a:ext>
            </a:extLst>
          </p:cNvPr>
          <p:cNvSpPr txBox="1"/>
          <p:nvPr/>
        </p:nvSpPr>
        <p:spPr>
          <a:xfrm>
            <a:off x="11859635" y="6541351"/>
            <a:ext cx="340902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08270-C2FC-4713-B383-B2E3022452D9}"/>
              </a:ext>
            </a:extLst>
          </p:cNvPr>
          <p:cNvSpPr/>
          <p:nvPr/>
        </p:nvSpPr>
        <p:spPr>
          <a:xfrm>
            <a:off x="11414544" y="5217814"/>
            <a:ext cx="1235082" cy="552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987" b="1" dirty="0">
                <a:solidFill>
                  <a:srgbClr val="00B050"/>
                </a:solidFill>
              </a:rPr>
              <a:t>T</a:t>
            </a:r>
            <a:r>
              <a:rPr lang="en-US" altLang="en-US" sz="2987" b="1" baseline="-25000" dirty="0">
                <a:solidFill>
                  <a:srgbClr val="00B050"/>
                </a:solidFill>
              </a:rPr>
              <a:t>y</a:t>
            </a:r>
            <a:r>
              <a:rPr lang="en-US" altLang="en-US" sz="2987" b="1" dirty="0">
                <a:solidFill>
                  <a:srgbClr val="00B050"/>
                </a:solidFill>
              </a:rPr>
              <a:t>(d)  </a:t>
            </a:r>
            <a:endParaRPr lang="en-US" sz="298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E1F0D-0F04-4396-9CDC-EC88DA5E7D07}"/>
              </a:ext>
            </a:extLst>
          </p:cNvPr>
          <p:cNvSpPr/>
          <p:nvPr/>
        </p:nvSpPr>
        <p:spPr>
          <a:xfrm>
            <a:off x="10456440" y="4241964"/>
            <a:ext cx="736099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413" b="1" dirty="0" err="1">
                <a:solidFill>
                  <a:srgbClr val="0070C0"/>
                </a:solidFill>
              </a:rPr>
              <a:t>q</a:t>
            </a:r>
            <a:r>
              <a:rPr lang="en-US" altLang="en-US" sz="3413" b="1" baseline="-25000" dirty="0" err="1">
                <a:solidFill>
                  <a:srgbClr val="0070C0"/>
                </a:solidFill>
              </a:rPr>
              <a:t>y</a:t>
            </a:r>
            <a:r>
              <a:rPr lang="en-US" altLang="en-US" sz="3413" b="1" dirty="0"/>
              <a:t> </a:t>
            </a:r>
            <a:endParaRPr lang="en-US" sz="3413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136651-25D6-4622-A34A-B87B33DF418F}"/>
              </a:ext>
            </a:extLst>
          </p:cNvPr>
          <p:cNvSpPr/>
          <p:nvPr/>
        </p:nvSpPr>
        <p:spPr>
          <a:xfrm>
            <a:off x="9331615" y="5075210"/>
            <a:ext cx="704039" cy="552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987" b="1" dirty="0" err="1">
                <a:solidFill>
                  <a:srgbClr val="7030A0"/>
                </a:solidFill>
              </a:rPr>
              <a:t>T</a:t>
            </a:r>
            <a:r>
              <a:rPr lang="en-US" altLang="en-US" sz="2987" b="1" baseline="-25000" dirty="0" err="1">
                <a:solidFill>
                  <a:srgbClr val="7030A0"/>
                </a:solidFill>
              </a:rPr>
              <a:t>xy</a:t>
            </a:r>
            <a:endParaRPr lang="en-US" sz="2987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4F0965-8B05-46D3-85E2-1208EBA20F80}"/>
              </a:ext>
            </a:extLst>
          </p:cNvPr>
          <p:cNvCxnSpPr>
            <a:cxnSpLocks/>
          </p:cNvCxnSpPr>
          <p:nvPr/>
        </p:nvCxnSpPr>
        <p:spPr>
          <a:xfrm flipV="1">
            <a:off x="9331615" y="5147827"/>
            <a:ext cx="1052167" cy="114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032604-F084-45AA-9709-BCA4625F6828}"/>
              </a:ext>
            </a:extLst>
          </p:cNvPr>
          <p:cNvCxnSpPr/>
          <p:nvPr/>
        </p:nvCxnSpPr>
        <p:spPr>
          <a:xfrm>
            <a:off x="11125341" y="5147827"/>
            <a:ext cx="734293" cy="941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9D50C33-5999-4ABD-AC55-69DF363546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0406434" y="4858773"/>
            <a:ext cx="741558" cy="492442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9405557" y="7200038"/>
            <a:ext cx="1640026" cy="16846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srgbClr val="66FFFF"/>
                </a:solidFill>
                <a:latin typeface="Calibri" panose="020F0502020204030204"/>
                <a:ea typeface="+mn-ea"/>
              </a:rPr>
              <a:t>Q-table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163365" y="7220964"/>
            <a:ext cx="1640026" cy="16846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66FFFF"/>
                </a:solidFill>
                <a:latin typeface="Calibri" panose="020F0502020204030204"/>
                <a:ea typeface="+mn-ea"/>
              </a:rPr>
              <a:t>Time-delay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3737" y="7113677"/>
            <a:ext cx="1640026" cy="168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E76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Q-values</a:t>
            </a:r>
          </a:p>
        </p:txBody>
      </p:sp>
      <p:sp>
        <p:nvSpPr>
          <p:cNvPr id="34" name="Oval 33"/>
          <p:cNvSpPr/>
          <p:nvPr/>
        </p:nvSpPr>
        <p:spPr>
          <a:xfrm>
            <a:off x="2950447" y="7157255"/>
            <a:ext cx="1640026" cy="1684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srgbClr val="4E76F8"/>
                </a:solidFill>
                <a:latin typeface="Calibri" panose="020F0502020204030204"/>
                <a:ea typeface="+mn-ea"/>
              </a:rPr>
              <a:t>Neighbors nodes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4E76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56906" y="7220964"/>
            <a:ext cx="1640026" cy="16846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lang="en-US" sz="1800" b="1" kern="0" dirty="0" err="1">
                <a:solidFill>
                  <a:srgbClr val="0000FF"/>
                </a:solidFill>
                <a:latin typeface="Calibri" panose="020F0502020204030204"/>
                <a:ea typeface="+mn-ea"/>
              </a:rPr>
              <a:t>st</a:t>
            </a:r>
            <a:r>
              <a:rPr lang="en-US" sz="1800" b="1" kern="0" dirty="0">
                <a:solidFill>
                  <a:srgbClr val="0000FF"/>
                </a:solidFill>
                <a:latin typeface="Calibri" panose="020F0502020204030204"/>
                <a:ea typeface="+mn-ea"/>
              </a:rPr>
              <a:t> neighbor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94AC45B7-3698-4BA4-956C-B5A89DD2B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01660"/>
              </p:ext>
            </p:extLst>
          </p:nvPr>
        </p:nvGraphicFramePr>
        <p:xfrm>
          <a:off x="6452474" y="3412085"/>
          <a:ext cx="370101" cy="53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13" imgW="139680" imgH="203040" progId="Equation.3">
                  <p:embed/>
                </p:oleObj>
              </mc:Choice>
              <mc:Fallback>
                <p:oleObj name="Equation" r:id="rId13" imgW="139680" imgH="203040" progId="Equation.3">
                  <p:embed/>
                  <p:pic>
                    <p:nvPicPr>
                      <p:cNvPr id="89093" name="Object 5">
                        <a:extLst>
                          <a:ext uri="{FF2B5EF4-FFF2-40B4-BE49-F238E27FC236}">
                            <a16:creationId xmlns:a16="http://schemas.microsoft.com/office/drawing/2014/main" id="{94AC45B7-3698-4BA4-956C-B5A89DD2B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474" y="3412085"/>
                        <a:ext cx="370101" cy="538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2468853" y="7738648"/>
            <a:ext cx="481594" cy="607473"/>
          </a:xfrm>
          <a:prstGeom prst="rightArrow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4614833" y="7801170"/>
            <a:ext cx="481594" cy="607473"/>
          </a:xfrm>
          <a:prstGeom prst="rightArrow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6695328" y="7815730"/>
            <a:ext cx="481594" cy="607473"/>
          </a:xfrm>
          <a:prstGeom prst="rightArrow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8880369" y="7817052"/>
            <a:ext cx="481594" cy="607473"/>
          </a:xfrm>
          <a:prstGeom prst="rightArrow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6" name="Elbow Connector 25"/>
          <p:cNvCxnSpPr>
            <a:stCxn id="31" idx="4"/>
            <a:endCxn id="34" idx="4"/>
          </p:cNvCxnSpPr>
          <p:nvPr/>
        </p:nvCxnSpPr>
        <p:spPr bwMode="auto">
          <a:xfrm rot="5400000" flipH="1">
            <a:off x="6976623" y="5635786"/>
            <a:ext cx="42783" cy="6455110"/>
          </a:xfrm>
          <a:prstGeom prst="bentConnector3">
            <a:avLst>
              <a:gd name="adj1" fmla="val -534324"/>
            </a:avLst>
          </a:prstGeom>
          <a:ln>
            <a:headE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8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675E53-A79F-4AFC-B1A2-A62013B3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1831618"/>
            <a:ext cx="4863414" cy="384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1ACF1-1706-4489-B959-9959984D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406" y="1858337"/>
            <a:ext cx="4816852" cy="3842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73AB9-8B95-4175-B16A-0916C1E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50" y="5701255"/>
            <a:ext cx="4687750" cy="699150"/>
          </a:xfrm>
        </p:spPr>
        <p:txBody>
          <a:bodyPr vert="horz" wrap="square" lIns="97536" tIns="48768" rIns="97536" bIns="48768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5013" dirty="0">
                <a:solidFill>
                  <a:srgbClr val="FF0000"/>
                </a:solidFill>
              </a:rPr>
              <a:t>Shortest path</a:t>
            </a:r>
            <a:endParaRPr lang="en-US" sz="501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AF69-4360-41C3-BB1A-4B5F24ED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66" y="7328550"/>
            <a:ext cx="11653441" cy="549842"/>
          </a:xfrm>
        </p:spPr>
        <p:txBody>
          <a:bodyPr vert="horz" wrap="square" lIns="97536" tIns="48768" rIns="97536" bIns="48768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sz="1813" cap="all" spc="21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showing for each routing policy, </a:t>
            </a:r>
            <a:r>
              <a:rPr lang="en-US" sz="1813" b="1" cap="all" spc="21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many routing paths go trough each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8178800" y="5732101"/>
            <a:ext cx="25378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Q-routing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5958" y="0"/>
            <a:ext cx="18309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3066789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noFill/>
        <a:ln w="25400" algn="ctr">
          <a:solidFill>
            <a:srgbClr val="FFFF00"/>
          </a:solidFill>
          <a:round/>
          <a:headEnd/>
          <a:tailEnd/>
        </a:ln>
      </a:spPr>
      <a:bodyPr/>
      <a:lstStyle/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118571</TotalTime>
  <Pages>0</Pages>
  <Words>1479</Words>
  <Characters>0</Characters>
  <Application>Microsoft Office PowerPoint</Application>
  <PresentationFormat>Custom</PresentationFormat>
  <Lines>0</Lines>
  <Paragraphs>245</Paragraphs>
  <Slides>16</Slides>
  <Notes>13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Arial</vt:lpstr>
      <vt:lpstr>Calibri</vt:lpstr>
      <vt:lpstr>Gill Sans</vt:lpstr>
      <vt:lpstr>Times New Roman</vt:lpstr>
      <vt:lpstr>Wingdings</vt:lpstr>
      <vt:lpstr>ヒラギノ角ゴ ProN W3</vt:lpstr>
      <vt:lpstr>Title &amp; Bullets</vt:lpstr>
      <vt:lpstr>Title &amp; Subtitle</vt:lpstr>
      <vt:lpstr>Microsoft Equation 3.0</vt:lpstr>
      <vt:lpstr>Equation</vt:lpstr>
      <vt:lpstr>Bitmap Image</vt:lpstr>
      <vt:lpstr>PowerPoint Presentation</vt:lpstr>
      <vt:lpstr>Introduction</vt:lpstr>
      <vt:lpstr>Challenges  </vt:lpstr>
      <vt:lpstr>Motivation</vt:lpstr>
      <vt:lpstr>Overview of Q-routing</vt:lpstr>
      <vt:lpstr>Q-Routing: Notation</vt:lpstr>
      <vt:lpstr>Time-delay</vt:lpstr>
      <vt:lpstr>Algorithm of Q-Routing</vt:lpstr>
      <vt:lpstr>Shortest path</vt:lpstr>
      <vt:lpstr>Results: Low load vs High load</vt:lpstr>
      <vt:lpstr>Result: Delivery time at various loads </vt:lpstr>
      <vt:lpstr>Conclusion</vt:lpstr>
      <vt:lpstr>Reference</vt:lpstr>
      <vt:lpstr>Software-defined Intelligent Networking</vt:lpstr>
      <vt:lpstr>Centralize Control</vt:lpstr>
      <vt:lpstr>Distributed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 Wang</dc:creator>
  <cp:lastModifiedBy>Pinyoanuntapong, Pinyarash</cp:lastModifiedBy>
  <cp:revision>5043</cp:revision>
  <cp:lastPrinted>2012-03-07T23:53:01Z</cp:lastPrinted>
  <dcterms:created xsi:type="dcterms:W3CDTF">2011-02-20T17:08:09Z</dcterms:created>
  <dcterms:modified xsi:type="dcterms:W3CDTF">2018-02-15T13:45:53Z</dcterms:modified>
</cp:coreProperties>
</file>