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9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73" r:id="rId14"/>
    <p:sldId id="284" r:id="rId15"/>
    <p:sldId id="276" r:id="rId16"/>
    <p:sldId id="277" r:id="rId17"/>
    <p:sldId id="278" r:id="rId18"/>
    <p:sldId id="279" r:id="rId19"/>
    <p:sldId id="285" r:id="rId20"/>
    <p:sldId id="281" r:id="rId21"/>
    <p:sldId id="282" r:id="rId22"/>
    <p:sldId id="283" r:id="rId23"/>
    <p:sldId id="286" r:id="rId24"/>
    <p:sldId id="280" r:id="rId25"/>
  </p:sldIdLst>
  <p:sldSz cx="12192000" cy="6858000"/>
  <p:notesSz cx="6858000" cy="9144000"/>
  <p:defaultTextStyle>
    <a:defPPr>
      <a:defRPr lang="zh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F42B-4C8E-47C5-B80B-F21CBA3E20CA}" type="datetimeFigureOut">
              <a:rPr lang="zh-MO" altLang="en-US" smtClean="0"/>
              <a:t>21/2/2018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B7C9-E318-4348-90C1-781B5CB17624}" type="slidenum">
              <a:rPr lang="zh-MO" altLang="en-US" smtClean="0"/>
              <a:t>‹#›</a:t>
            </a:fld>
            <a:endParaRPr lang="zh-MO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2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F42B-4C8E-47C5-B80B-F21CBA3E20CA}" type="datetimeFigureOut">
              <a:rPr lang="zh-MO" altLang="en-US" smtClean="0"/>
              <a:t>21/2/2018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B7C9-E318-4348-90C1-781B5CB17624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01652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F42B-4C8E-47C5-B80B-F21CBA3E20CA}" type="datetimeFigureOut">
              <a:rPr lang="zh-MO" altLang="en-US" smtClean="0"/>
              <a:t>21/2/2018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B7C9-E318-4348-90C1-781B5CB17624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80378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F42B-4C8E-47C5-B80B-F21CBA3E20CA}" type="datetimeFigureOut">
              <a:rPr lang="zh-MO" altLang="en-US" smtClean="0"/>
              <a:t>21/2/2018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B7C9-E318-4348-90C1-781B5CB17624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5045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F42B-4C8E-47C5-B80B-F21CBA3E20CA}" type="datetimeFigureOut">
              <a:rPr lang="zh-MO" altLang="en-US" smtClean="0"/>
              <a:t>21/2/2018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B7C9-E318-4348-90C1-781B5CB17624}" type="slidenum">
              <a:rPr lang="zh-MO" altLang="en-US" smtClean="0"/>
              <a:t>‹#›</a:t>
            </a:fld>
            <a:endParaRPr lang="zh-MO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8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F42B-4C8E-47C5-B80B-F21CBA3E20CA}" type="datetimeFigureOut">
              <a:rPr lang="zh-MO" altLang="en-US" smtClean="0"/>
              <a:t>21/2/2018</a:t>
            </a:fld>
            <a:endParaRPr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B7C9-E318-4348-90C1-781B5CB17624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49756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F42B-4C8E-47C5-B80B-F21CBA3E20CA}" type="datetimeFigureOut">
              <a:rPr lang="zh-MO" altLang="en-US" smtClean="0"/>
              <a:t>21/2/2018</a:t>
            </a:fld>
            <a:endParaRPr lang="zh-MO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B7C9-E318-4348-90C1-781B5CB17624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90335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F42B-4C8E-47C5-B80B-F21CBA3E20CA}" type="datetimeFigureOut">
              <a:rPr lang="zh-MO" altLang="en-US" smtClean="0"/>
              <a:t>21/2/2018</a:t>
            </a:fld>
            <a:endParaRPr lang="zh-MO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B7C9-E318-4348-90C1-781B5CB17624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97816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F42B-4C8E-47C5-B80B-F21CBA3E20CA}" type="datetimeFigureOut">
              <a:rPr lang="zh-MO" altLang="en-US" smtClean="0"/>
              <a:t>21/2/2018</a:t>
            </a:fld>
            <a:endParaRPr lang="zh-MO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MO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B7C9-E318-4348-90C1-781B5CB17624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91649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F5F42B-4C8E-47C5-B80B-F21CBA3E20CA}" type="datetimeFigureOut">
              <a:rPr lang="zh-MO" altLang="en-US" smtClean="0"/>
              <a:t>21/2/2018</a:t>
            </a:fld>
            <a:endParaRPr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BAB7C9-E318-4348-90C1-781B5CB17624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5521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F42B-4C8E-47C5-B80B-F21CBA3E20CA}" type="datetimeFigureOut">
              <a:rPr lang="zh-MO" altLang="en-US" smtClean="0"/>
              <a:t>21/2/2018</a:t>
            </a:fld>
            <a:endParaRPr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B7C9-E318-4348-90C1-781B5CB17624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77904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F5F42B-4C8E-47C5-B80B-F21CBA3E20CA}" type="datetimeFigureOut">
              <a:rPr lang="zh-MO" altLang="en-US" smtClean="0"/>
              <a:t>21/2/2018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BAB7C9-E318-4348-90C1-781B5CB17624}" type="slidenum">
              <a:rPr lang="zh-MO" altLang="en-US" smtClean="0"/>
              <a:t>‹#›</a:t>
            </a:fld>
            <a:endParaRPr lang="zh-MO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80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vsE8jm1Gz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vsE8jm1Gz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MO" sz="5400" b="1" dirty="0"/>
              <a:t>Towards a Systematic Combination of Dimension Reduction</a:t>
            </a:r>
            <a:br>
              <a:rPr lang="en-US" altLang="zh-MO" sz="5400" b="1" dirty="0"/>
            </a:br>
            <a:r>
              <a:rPr lang="en-US" altLang="zh-MO" sz="5400" b="1" dirty="0"/>
              <a:t>and Clustering in Visual Analytics </a:t>
            </a:r>
            <a:endParaRPr lang="zh-MO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MO" cap="none" dirty="0" smtClean="0">
                <a:solidFill>
                  <a:schemeClr val="tx1"/>
                </a:solidFill>
                <a:latin typeface="+mn-lt"/>
              </a:rPr>
              <a:t>Authors: John </a:t>
            </a:r>
            <a:r>
              <a:rPr lang="en-US" altLang="zh-MO" cap="none" dirty="0" err="1" smtClean="0">
                <a:solidFill>
                  <a:schemeClr val="tx1"/>
                </a:solidFill>
                <a:latin typeface="+mn-lt"/>
              </a:rPr>
              <a:t>wenskovitch</a:t>
            </a:r>
            <a:r>
              <a:rPr lang="en-US" altLang="zh-MO" cap="none" dirty="0" smtClean="0">
                <a:solidFill>
                  <a:schemeClr val="tx1"/>
                </a:solidFill>
                <a:latin typeface="+mn-lt"/>
              </a:rPr>
              <a:t> et al.</a:t>
            </a:r>
          </a:p>
          <a:p>
            <a:r>
              <a:rPr lang="en-US" altLang="zh-MO" cap="none" dirty="0" err="1" smtClean="0">
                <a:solidFill>
                  <a:schemeClr val="tx1"/>
                </a:solidFill>
                <a:latin typeface="+mn-lt"/>
              </a:rPr>
              <a:t>ieee</a:t>
            </a:r>
            <a:r>
              <a:rPr lang="en-US" altLang="zh-MO" cap="none" dirty="0" smtClean="0">
                <a:solidFill>
                  <a:schemeClr val="tx1"/>
                </a:solidFill>
                <a:latin typeface="+mn-lt"/>
              </a:rPr>
              <a:t> transactions on visualization and computer graphics 2017</a:t>
            </a:r>
            <a:endParaRPr lang="zh-MO" altLang="en-US" cap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6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Iterative, Alternating </a:t>
            </a:r>
            <a:r>
              <a:rPr lang="en-US" b="1" dirty="0" smtClean="0">
                <a:solidFill>
                  <a:schemeClr val="tx1"/>
                </a:solidFill>
              </a:rPr>
              <a:t>Algorithms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170" name="Picture 2" descr="图6. 降维与聚类的迭代调整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52" y="3357493"/>
            <a:ext cx="7316221" cy="10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2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2. </a:t>
            </a:r>
            <a:r>
              <a:rPr lang="en-US" altLang="zh-MO" b="1" dirty="0" smtClean="0">
                <a:solidFill>
                  <a:schemeClr val="tx1"/>
                </a:solidFill>
              </a:rPr>
              <a:t>Clustering Algorithms</a:t>
            </a:r>
            <a:endParaRPr lang="zh-MO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MO" sz="3100" dirty="0">
                <a:solidFill>
                  <a:schemeClr val="tx1"/>
                </a:solidFill>
              </a:rPr>
              <a:t>T</a:t>
            </a:r>
            <a:r>
              <a:rPr lang="en-US" altLang="zh-MO" sz="3100" dirty="0" smtClean="0">
                <a:solidFill>
                  <a:schemeClr val="tx1"/>
                </a:solidFill>
              </a:rPr>
              <a:t>he </a:t>
            </a:r>
            <a:r>
              <a:rPr lang="en-US" altLang="zh-MO" sz="3100" dirty="0">
                <a:solidFill>
                  <a:schemeClr val="tx1"/>
                </a:solidFill>
              </a:rPr>
              <a:t>most common clustering algorithm is </a:t>
            </a:r>
            <a:r>
              <a:rPr lang="en-US" altLang="zh-MO" sz="3100" i="1" dirty="0" smtClean="0">
                <a:solidFill>
                  <a:schemeClr val="tx1"/>
                </a:solidFill>
              </a:rPr>
              <a:t>k</a:t>
            </a:r>
            <a:r>
              <a:rPr lang="en-US" altLang="zh-MO" sz="3100" dirty="0" smtClean="0">
                <a:solidFill>
                  <a:schemeClr val="tx1"/>
                </a:solidFill>
              </a:rPr>
              <a:t>-means. </a:t>
            </a:r>
          </a:p>
          <a:p>
            <a:pPr marL="0" indent="0">
              <a:buNone/>
            </a:pPr>
            <a:r>
              <a:rPr lang="en-US" altLang="zh-MO" sz="3100" dirty="0">
                <a:solidFill>
                  <a:schemeClr val="tx1"/>
                </a:solidFill>
              </a:rPr>
              <a:t>The </a:t>
            </a:r>
            <a:r>
              <a:rPr lang="en-US" altLang="zh-MO" sz="3100" i="1" dirty="0">
                <a:solidFill>
                  <a:schemeClr val="tx1"/>
                </a:solidFill>
              </a:rPr>
              <a:t>k</a:t>
            </a:r>
            <a:r>
              <a:rPr lang="en-US" altLang="zh-MO" sz="3100" dirty="0">
                <a:solidFill>
                  <a:schemeClr val="tx1"/>
                </a:solidFill>
              </a:rPr>
              <a:t>-means </a:t>
            </a:r>
            <a:r>
              <a:rPr lang="en-US" altLang="zh-MO" sz="3100" dirty="0" smtClean="0">
                <a:solidFill>
                  <a:schemeClr val="tx1"/>
                </a:solidFill>
              </a:rPr>
              <a:t>algorithm has </a:t>
            </a:r>
            <a:r>
              <a:rPr lang="en-US" altLang="zh-MO" sz="3100" dirty="0">
                <a:solidFill>
                  <a:schemeClr val="tx1"/>
                </a:solidFill>
              </a:rPr>
              <a:t>been extended to support a variety of tasks, including </a:t>
            </a:r>
            <a:r>
              <a:rPr lang="en-US" altLang="zh-MO" sz="3100" dirty="0" smtClean="0">
                <a:solidFill>
                  <a:schemeClr val="tx1"/>
                </a:solidFill>
              </a:rPr>
              <a:t>weighted clustering, </a:t>
            </a:r>
            <a:r>
              <a:rPr lang="en-US" altLang="zh-MO" sz="3100" dirty="0">
                <a:solidFill>
                  <a:schemeClr val="tx1"/>
                </a:solidFill>
              </a:rPr>
              <a:t>hierarchical </a:t>
            </a:r>
            <a:r>
              <a:rPr lang="en-US" altLang="zh-MO" sz="3100" dirty="0" smtClean="0">
                <a:solidFill>
                  <a:schemeClr val="tx1"/>
                </a:solidFill>
              </a:rPr>
              <a:t>clustering, </a:t>
            </a:r>
            <a:r>
              <a:rPr lang="en-US" altLang="zh-MO" sz="3100" dirty="0">
                <a:solidFill>
                  <a:schemeClr val="tx1"/>
                </a:solidFill>
              </a:rPr>
              <a:t>textual </a:t>
            </a:r>
            <a:r>
              <a:rPr lang="en-US" altLang="zh-MO" sz="3100" dirty="0" smtClean="0">
                <a:solidFill>
                  <a:schemeClr val="tx1"/>
                </a:solidFill>
              </a:rPr>
              <a:t>data, and constrained clustering.</a:t>
            </a:r>
          </a:p>
          <a:p>
            <a:pPr marL="0" indent="0">
              <a:buNone/>
            </a:pPr>
            <a:r>
              <a:rPr lang="en-US" altLang="zh-MO" sz="3100" dirty="0" smtClean="0">
                <a:solidFill>
                  <a:schemeClr val="tx1"/>
                </a:solidFill>
              </a:rPr>
              <a:t>The algorithm requires </a:t>
            </a:r>
            <a:r>
              <a:rPr lang="en-US" altLang="zh-MO" sz="3100" dirty="0">
                <a:solidFill>
                  <a:schemeClr val="tx1"/>
                </a:solidFill>
              </a:rPr>
              <a:t>input parameter </a:t>
            </a:r>
            <a:r>
              <a:rPr lang="en-US" altLang="zh-MO" sz="3100" i="1" dirty="0">
                <a:solidFill>
                  <a:schemeClr val="tx1"/>
                </a:solidFill>
              </a:rPr>
              <a:t>k </a:t>
            </a:r>
            <a:r>
              <a:rPr lang="en-US" altLang="zh-MO" sz="3100" dirty="0">
                <a:solidFill>
                  <a:schemeClr val="tx1"/>
                </a:solidFill>
              </a:rPr>
              <a:t>for the number of clusters </a:t>
            </a:r>
            <a:r>
              <a:rPr lang="en-US" altLang="zh-MO" sz="3100" dirty="0" smtClean="0">
                <a:solidFill>
                  <a:schemeClr val="tx1"/>
                </a:solidFill>
              </a:rPr>
              <a:t>to create</a:t>
            </a:r>
            <a:r>
              <a:rPr lang="en-US" altLang="zh-MO" sz="3100" dirty="0">
                <a:solidFill>
                  <a:schemeClr val="tx1"/>
                </a:solidFill>
              </a:rPr>
              <a:t>, presenting an additional complication in generating the best </a:t>
            </a:r>
            <a:r>
              <a:rPr lang="en-US" altLang="zh-MO" sz="3100" dirty="0" smtClean="0">
                <a:solidFill>
                  <a:schemeClr val="tx1"/>
                </a:solidFill>
              </a:rPr>
              <a:t>set of </a:t>
            </a:r>
            <a:r>
              <a:rPr lang="en-US" altLang="zh-MO" sz="3100" dirty="0">
                <a:solidFill>
                  <a:schemeClr val="tx1"/>
                </a:solidFill>
              </a:rPr>
              <a:t>clusters with its heuristic approach. </a:t>
            </a:r>
            <a:endParaRPr lang="en-US" altLang="zh-MO" sz="31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MO" sz="3100" dirty="0" smtClean="0">
                <a:solidFill>
                  <a:schemeClr val="tx1"/>
                </a:solidFill>
              </a:rPr>
              <a:t>Several </a:t>
            </a:r>
            <a:r>
              <a:rPr lang="en-US" altLang="zh-MO" sz="3100" dirty="0">
                <a:solidFill>
                  <a:schemeClr val="tx1"/>
                </a:solidFill>
              </a:rPr>
              <a:t>solutions to </a:t>
            </a:r>
            <a:r>
              <a:rPr lang="en-US" altLang="zh-MO" sz="3100" dirty="0" smtClean="0">
                <a:solidFill>
                  <a:schemeClr val="tx1"/>
                </a:solidFill>
              </a:rPr>
              <a:t>determine the </a:t>
            </a:r>
            <a:r>
              <a:rPr lang="en-US" altLang="zh-MO" sz="3100" dirty="0">
                <a:solidFill>
                  <a:schemeClr val="tx1"/>
                </a:solidFill>
              </a:rPr>
              <a:t>most appropriate </a:t>
            </a:r>
            <a:r>
              <a:rPr lang="en-US" altLang="zh-MO" sz="3100" i="1" dirty="0">
                <a:solidFill>
                  <a:schemeClr val="tx1"/>
                </a:solidFill>
              </a:rPr>
              <a:t>k </a:t>
            </a:r>
            <a:r>
              <a:rPr lang="en-US" altLang="zh-MO" sz="3100" dirty="0">
                <a:solidFill>
                  <a:schemeClr val="tx1"/>
                </a:solidFill>
              </a:rPr>
              <a:t>value are used, such as the </a:t>
            </a:r>
            <a:r>
              <a:rPr lang="en-US" altLang="zh-MO" sz="3100" dirty="0">
                <a:solidFill>
                  <a:srgbClr val="FF0000"/>
                </a:solidFill>
              </a:rPr>
              <a:t>elbow </a:t>
            </a:r>
            <a:r>
              <a:rPr lang="en-US" altLang="zh-MO" sz="3100" dirty="0" smtClean="0">
                <a:solidFill>
                  <a:srgbClr val="FF0000"/>
                </a:solidFill>
              </a:rPr>
              <a:t>method</a:t>
            </a:r>
            <a:r>
              <a:rPr lang="en-US" altLang="zh-MO" sz="3100" dirty="0" smtClean="0"/>
              <a:t>.</a:t>
            </a:r>
            <a:r>
              <a:rPr lang="en-US" altLang="zh-MO" dirty="0"/>
              <a:t/>
            </a:r>
            <a:br>
              <a:rPr lang="en-US" altLang="zh-MO" dirty="0"/>
            </a:br>
            <a:r>
              <a:rPr lang="en-US" altLang="zh-MO" dirty="0"/>
              <a:t/>
            </a:r>
            <a:br>
              <a:rPr lang="en-US" altLang="zh-MO" dirty="0"/>
            </a:br>
            <a:r>
              <a:rPr lang="en-US" altLang="zh-MO" dirty="0"/>
              <a:t/>
            </a:r>
            <a:br>
              <a:rPr lang="en-US" altLang="zh-MO" dirty="0"/>
            </a:br>
            <a:r>
              <a:rPr lang="en-US" altLang="zh-MO" dirty="0"/>
              <a:t/>
            </a:r>
            <a:br>
              <a:rPr lang="en-US" altLang="zh-MO" dirty="0"/>
            </a:b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41491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MO" b="1" dirty="0">
                <a:solidFill>
                  <a:schemeClr val="tx1"/>
                </a:solidFill>
              </a:rPr>
              <a:t>Fuzzy C-means Clustering algorithm </a:t>
            </a:r>
            <a:endParaRPr lang="zh-MO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MO" sz="2400" dirty="0" smtClean="0">
                <a:solidFill>
                  <a:schemeClr val="tx1"/>
                </a:solidFill>
              </a:rPr>
              <a:t>It is </a:t>
            </a:r>
            <a:r>
              <a:rPr lang="en-US" altLang="zh-MO" sz="2400" dirty="0">
                <a:solidFill>
                  <a:schemeClr val="tx1"/>
                </a:solidFill>
              </a:rPr>
              <a:t>a </a:t>
            </a:r>
            <a:r>
              <a:rPr lang="en-US" altLang="zh-MO" sz="2400" dirty="0" smtClean="0">
                <a:solidFill>
                  <a:schemeClr val="tx1"/>
                </a:solidFill>
              </a:rPr>
              <a:t>fuzzy extension </a:t>
            </a:r>
            <a:r>
              <a:rPr lang="en-US" altLang="zh-MO" sz="2400" dirty="0">
                <a:solidFill>
                  <a:schemeClr val="tx1"/>
                </a:solidFill>
              </a:rPr>
              <a:t>of the </a:t>
            </a:r>
            <a:r>
              <a:rPr lang="en-US" altLang="zh-MO" sz="2400" i="1" dirty="0">
                <a:solidFill>
                  <a:schemeClr val="tx1"/>
                </a:solidFill>
              </a:rPr>
              <a:t>k</a:t>
            </a:r>
            <a:r>
              <a:rPr lang="en-US" altLang="zh-MO" sz="2400" dirty="0">
                <a:solidFill>
                  <a:schemeClr val="tx1"/>
                </a:solidFill>
              </a:rPr>
              <a:t>-means algorithm, </a:t>
            </a:r>
            <a:r>
              <a:rPr lang="en-US" altLang="zh-MO" sz="2400" dirty="0" smtClean="0">
                <a:solidFill>
                  <a:schemeClr val="tx1"/>
                </a:solidFill>
              </a:rPr>
              <a:t>the </a:t>
            </a:r>
            <a:r>
              <a:rPr lang="en-US" altLang="zh-MO" sz="2400" dirty="0">
                <a:solidFill>
                  <a:schemeClr val="tx1"/>
                </a:solidFill>
              </a:rPr>
              <a:t>centroid of a </a:t>
            </a:r>
            <a:r>
              <a:rPr lang="en-US" altLang="zh-MO" sz="2400" dirty="0" smtClean="0">
                <a:solidFill>
                  <a:schemeClr val="tx1"/>
                </a:solidFill>
              </a:rPr>
              <a:t>cluster is </a:t>
            </a:r>
            <a:r>
              <a:rPr lang="en-US" altLang="zh-MO" sz="2400" dirty="0">
                <a:solidFill>
                  <a:schemeClr val="tx1"/>
                </a:solidFill>
              </a:rPr>
              <a:t>now computed as the mean of all observations weighted by </a:t>
            </a:r>
            <a:r>
              <a:rPr lang="en-US" altLang="zh-MO" sz="2400" dirty="0" smtClean="0">
                <a:solidFill>
                  <a:schemeClr val="tx1"/>
                </a:solidFill>
              </a:rPr>
              <a:t>their probability </a:t>
            </a:r>
            <a:r>
              <a:rPr lang="en-US" altLang="zh-MO" sz="2400" dirty="0">
                <a:solidFill>
                  <a:schemeClr val="tx1"/>
                </a:solidFill>
              </a:rPr>
              <a:t>of belonging to the cluster. </a:t>
            </a:r>
            <a:endParaRPr lang="en-US" altLang="zh-MO" sz="2400" dirty="0" smtClean="0">
              <a:solidFill>
                <a:schemeClr val="tx1"/>
              </a:solidFill>
            </a:endParaRPr>
          </a:p>
          <a:p>
            <a:endParaRPr lang="en-US" altLang="zh-MO" sz="2400" dirty="0">
              <a:solidFill>
                <a:schemeClr val="tx1"/>
              </a:solidFill>
            </a:endParaRPr>
          </a:p>
          <a:p>
            <a:r>
              <a:rPr lang="en-US" altLang="zh-MO" sz="2400" dirty="0" smtClean="0">
                <a:solidFill>
                  <a:schemeClr val="tx1"/>
                </a:solidFill>
              </a:rPr>
              <a:t>Fuzzy </a:t>
            </a:r>
            <a:r>
              <a:rPr lang="en-US" altLang="zh-MO" sz="2400" dirty="0">
                <a:solidFill>
                  <a:schemeClr val="tx1"/>
                </a:solidFill>
              </a:rPr>
              <a:t>C-means has found </a:t>
            </a:r>
            <a:r>
              <a:rPr lang="en-US" altLang="zh-MO" sz="2400" dirty="0" smtClean="0">
                <a:solidFill>
                  <a:schemeClr val="tx1"/>
                </a:solidFill>
              </a:rPr>
              <a:t>use in </a:t>
            </a:r>
            <a:r>
              <a:rPr lang="en-US" altLang="zh-MO" sz="2400" dirty="0">
                <a:solidFill>
                  <a:schemeClr val="tx1"/>
                </a:solidFill>
              </a:rPr>
              <a:t>the fields of bioinformatics </a:t>
            </a:r>
            <a:r>
              <a:rPr lang="en-US" altLang="zh-MO" sz="2400" dirty="0" smtClean="0">
                <a:solidFill>
                  <a:schemeClr val="tx1"/>
                </a:solidFill>
              </a:rPr>
              <a:t>and </a:t>
            </a:r>
            <a:r>
              <a:rPr lang="en-US" altLang="zh-MO" sz="2400" dirty="0">
                <a:solidFill>
                  <a:schemeClr val="tx1"/>
                </a:solidFill>
              </a:rPr>
              <a:t>image </a:t>
            </a:r>
            <a:r>
              <a:rPr lang="en-US" altLang="zh-MO" sz="2400" dirty="0" smtClean="0">
                <a:solidFill>
                  <a:schemeClr val="tx1"/>
                </a:solidFill>
              </a:rPr>
              <a:t>analysis.</a:t>
            </a:r>
            <a:r>
              <a:rPr lang="en-US" altLang="zh-MO" dirty="0"/>
              <a:t/>
            </a:r>
            <a:br>
              <a:rPr lang="en-US" altLang="zh-MO" dirty="0"/>
            </a:b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333413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MO" b="1" dirty="0" smtClean="0">
                <a:solidFill>
                  <a:schemeClr val="tx1"/>
                </a:solidFill>
              </a:rPr>
              <a:t>3. Dimension </a:t>
            </a:r>
            <a:r>
              <a:rPr lang="en-US" altLang="zh-MO" b="1" dirty="0">
                <a:solidFill>
                  <a:schemeClr val="tx1"/>
                </a:solidFill>
              </a:rPr>
              <a:t>reduction </a:t>
            </a:r>
            <a:r>
              <a:rPr lang="en-US" altLang="zh-MO" b="1" dirty="0" smtClean="0">
                <a:solidFill>
                  <a:schemeClr val="tx1"/>
                </a:solidFill>
              </a:rPr>
              <a:t>algorithms</a:t>
            </a:r>
            <a:endParaRPr lang="zh-MO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MO" sz="2800" dirty="0" smtClean="0">
                <a:solidFill>
                  <a:schemeClr val="tx1"/>
                </a:solidFill>
              </a:rPr>
              <a:t>Linear class:</a:t>
            </a:r>
          </a:p>
          <a:p>
            <a:r>
              <a:rPr lang="en-US" altLang="zh-MO" sz="2800" dirty="0">
                <a:solidFill>
                  <a:schemeClr val="tx1"/>
                </a:solidFill>
              </a:rPr>
              <a:t>Principal Component Analysis (PCA) </a:t>
            </a:r>
            <a:br>
              <a:rPr lang="en-US" altLang="zh-MO" sz="2800" dirty="0">
                <a:solidFill>
                  <a:schemeClr val="tx1"/>
                </a:solidFill>
              </a:rPr>
            </a:br>
            <a:r>
              <a:rPr lang="en-US" altLang="zh-MO" sz="2800" dirty="0">
                <a:solidFill>
                  <a:schemeClr val="tx1"/>
                </a:solidFill>
              </a:rPr>
              <a:t>Multidimensional Scaling (MDS) </a:t>
            </a:r>
          </a:p>
          <a:p>
            <a:endParaRPr lang="en-US" altLang="zh-MO" sz="2800" dirty="0">
              <a:solidFill>
                <a:schemeClr val="tx1"/>
              </a:solidFill>
            </a:endParaRPr>
          </a:p>
          <a:p>
            <a:r>
              <a:rPr lang="en-US" altLang="zh-MO" sz="2800" dirty="0" smtClean="0">
                <a:solidFill>
                  <a:schemeClr val="tx1"/>
                </a:solidFill>
              </a:rPr>
              <a:t>Nonlinear class:</a:t>
            </a:r>
          </a:p>
          <a:p>
            <a:r>
              <a:rPr lang="en-US" altLang="zh-MO" sz="2800" dirty="0" smtClean="0">
                <a:solidFill>
                  <a:schemeClr val="tx1"/>
                </a:solidFill>
              </a:rPr>
              <a:t>t-SNE</a:t>
            </a:r>
          </a:p>
          <a:p>
            <a:r>
              <a:rPr lang="en-US" altLang="zh-MO" sz="2800" dirty="0" err="1" smtClean="0">
                <a:solidFill>
                  <a:schemeClr val="tx1"/>
                </a:solidFill>
              </a:rPr>
              <a:t>Isomap</a:t>
            </a:r>
            <a:endParaRPr lang="en-US" altLang="zh-MO" sz="2800" dirty="0" smtClean="0">
              <a:solidFill>
                <a:schemeClr val="tx1"/>
              </a:solidFill>
            </a:endParaRPr>
          </a:p>
          <a:p>
            <a:r>
              <a:rPr lang="en-US" altLang="zh-MO" sz="2800" dirty="0">
                <a:solidFill>
                  <a:schemeClr val="tx1"/>
                </a:solidFill>
              </a:rPr>
              <a:t>Latent </a:t>
            </a:r>
            <a:r>
              <a:rPr lang="en-US" altLang="zh-MO" sz="2800" dirty="0" err="1">
                <a:solidFill>
                  <a:schemeClr val="tx1"/>
                </a:solidFill>
              </a:rPr>
              <a:t>Dirichlet</a:t>
            </a:r>
            <a:r>
              <a:rPr lang="en-US" altLang="zh-MO" sz="2800" dirty="0">
                <a:solidFill>
                  <a:schemeClr val="tx1"/>
                </a:solidFill>
              </a:rPr>
              <a:t> Allocation (LDA</a:t>
            </a:r>
            <a:r>
              <a:rPr lang="en-US" altLang="zh-MO" sz="28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71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MO" b="1" dirty="0">
                <a:solidFill>
                  <a:schemeClr val="tx1"/>
                </a:solidFill>
              </a:rPr>
              <a:t>Linear class</a:t>
            </a:r>
            <a:endParaRPr lang="zh-MO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34138" cy="40470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MO" sz="2800" dirty="0">
                <a:solidFill>
                  <a:schemeClr val="tx1"/>
                </a:solidFill>
              </a:rPr>
              <a:t>Principal Component Analysis (PCA) is</a:t>
            </a:r>
            <a:r>
              <a:rPr lang="en-US" altLang="zh-MO" sz="2800" b="1" dirty="0">
                <a:solidFill>
                  <a:schemeClr val="tx1"/>
                </a:solidFill>
              </a:rPr>
              <a:t> </a:t>
            </a:r>
            <a:r>
              <a:rPr lang="en-US" altLang="zh-MO" sz="2800" dirty="0">
                <a:solidFill>
                  <a:schemeClr val="tx1"/>
                </a:solidFill>
              </a:rPr>
              <a:t>perhaps the most </a:t>
            </a:r>
            <a:r>
              <a:rPr lang="en-US" altLang="zh-MO" sz="2800" dirty="0" smtClean="0">
                <a:solidFill>
                  <a:schemeClr val="tx1"/>
                </a:solidFill>
              </a:rPr>
              <a:t>frequently-   used </a:t>
            </a:r>
            <a:r>
              <a:rPr lang="en-US" altLang="zh-MO" sz="2800" dirty="0">
                <a:solidFill>
                  <a:schemeClr val="tx1"/>
                </a:solidFill>
              </a:rPr>
              <a:t>linear dimension reduction </a:t>
            </a:r>
            <a:r>
              <a:rPr lang="en-US" altLang="zh-MO" sz="2800" dirty="0" smtClean="0">
                <a:solidFill>
                  <a:schemeClr val="tx1"/>
                </a:solidFill>
              </a:rPr>
              <a:t>algorithm.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MO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MO" sz="2800" dirty="0" smtClean="0">
                <a:solidFill>
                  <a:schemeClr val="tx1"/>
                </a:solidFill>
              </a:rPr>
              <a:t>Multidimensional </a:t>
            </a:r>
            <a:r>
              <a:rPr lang="en-US" altLang="zh-MO" sz="2800" dirty="0">
                <a:solidFill>
                  <a:schemeClr val="tx1"/>
                </a:solidFill>
              </a:rPr>
              <a:t>Scaling (MDS</a:t>
            </a:r>
            <a:r>
              <a:rPr lang="en-US" altLang="zh-MO" sz="2800" dirty="0" smtClean="0">
                <a:solidFill>
                  <a:schemeClr val="tx1"/>
                </a:solidFill>
              </a:rPr>
              <a:t>) </a:t>
            </a:r>
            <a:r>
              <a:rPr lang="en-US" altLang="zh-MO" sz="2800" dirty="0">
                <a:solidFill>
                  <a:schemeClr val="tx1"/>
                </a:solidFill>
              </a:rPr>
              <a:t>computes pairwise distances between observations in the high-dimensional space and</a:t>
            </a:r>
            <a:r>
              <a:rPr lang="en-US" altLang="zh-MO" sz="2800" b="1" dirty="0">
                <a:solidFill>
                  <a:schemeClr val="tx1"/>
                </a:solidFill>
              </a:rPr>
              <a:t> </a:t>
            </a:r>
            <a:r>
              <a:rPr lang="en-US" altLang="zh-MO" sz="2800" dirty="0">
                <a:solidFill>
                  <a:schemeClr val="tx1"/>
                </a:solidFill>
              </a:rPr>
              <a:t>attempts to preserve those distances in a low-dimensional </a:t>
            </a:r>
            <a:r>
              <a:rPr lang="en-US" altLang="zh-MO" sz="2800" dirty="0" smtClean="0">
                <a:solidFill>
                  <a:schemeClr val="tx1"/>
                </a:solidFill>
              </a:rPr>
              <a:t>projection.</a:t>
            </a:r>
            <a:endParaRPr lang="zh-MO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0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MO" b="1" dirty="0">
                <a:solidFill>
                  <a:schemeClr val="tx1"/>
                </a:solidFill>
              </a:rPr>
              <a:t>D</a:t>
            </a:r>
            <a:r>
              <a:rPr lang="en-US" altLang="zh-MO" b="1" dirty="0" smtClean="0">
                <a:solidFill>
                  <a:schemeClr val="tx1"/>
                </a:solidFill>
              </a:rPr>
              <a:t>istance </a:t>
            </a:r>
            <a:r>
              <a:rPr lang="en-US" altLang="zh-MO" b="1" dirty="0">
                <a:solidFill>
                  <a:schemeClr val="tx1"/>
                </a:solidFill>
              </a:rPr>
              <a:t>functions </a:t>
            </a:r>
            <a:endParaRPr lang="zh-MO" altLang="en-US" b="1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781" y="2686869"/>
            <a:ext cx="5274564" cy="14768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7280" y="4636655"/>
            <a:ext cx="5440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MO" sz="2400" dirty="0" smtClean="0"/>
              <a:t>P=1, </a:t>
            </a:r>
            <a:r>
              <a:rPr lang="en-US" altLang="zh-MO" sz="2400" dirty="0"/>
              <a:t>Manhattan distance </a:t>
            </a:r>
            <a:br>
              <a:rPr lang="en-US" altLang="zh-MO" sz="2400" dirty="0"/>
            </a:br>
            <a:endParaRPr lang="en-US" altLang="zh-MO" sz="2400" dirty="0" smtClean="0"/>
          </a:p>
          <a:p>
            <a:r>
              <a:rPr lang="en-US" altLang="zh-MO" sz="2400" dirty="0" smtClean="0"/>
              <a:t>P=2, </a:t>
            </a:r>
            <a:r>
              <a:rPr lang="en-US" altLang="zh-MO" sz="2400" dirty="0"/>
              <a:t>Euclidean distance </a:t>
            </a:r>
            <a:endParaRPr lang="en-US" altLang="zh-MO" sz="2400" dirty="0" smtClean="0"/>
          </a:p>
        </p:txBody>
      </p:sp>
    </p:spTree>
    <p:extLst>
      <p:ext uri="{BB962C8B-B14F-4D97-AF65-F5344CB8AC3E}">
        <p14:creationId xmlns:p14="http://schemas.microsoft.com/office/powerpoint/2010/main" val="39758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MO" b="1" dirty="0">
                <a:solidFill>
                  <a:schemeClr val="tx1"/>
                </a:solidFill>
              </a:rPr>
              <a:t>Manhattan </a:t>
            </a:r>
            <a:r>
              <a:rPr lang="en-US" altLang="zh-MO" b="1" dirty="0" smtClean="0">
                <a:solidFill>
                  <a:schemeClr val="tx1"/>
                </a:solidFill>
              </a:rPr>
              <a:t>distance</a:t>
            </a:r>
            <a:endParaRPr lang="zh-MO" altLang="en-US" b="1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261" y="1901681"/>
            <a:ext cx="4181877" cy="4022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1236" y="2456873"/>
            <a:ext cx="4184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MO" sz="2400" dirty="0">
                <a:solidFill>
                  <a:srgbClr val="00B050"/>
                </a:solidFill>
              </a:rPr>
              <a:t>Green</a:t>
            </a:r>
            <a:r>
              <a:rPr lang="en-US" altLang="zh-MO" sz="2400" dirty="0"/>
              <a:t>: Euclidean </a:t>
            </a:r>
            <a:r>
              <a:rPr lang="en-US" altLang="zh-MO" sz="2400" dirty="0" smtClean="0"/>
              <a:t>distance</a:t>
            </a:r>
          </a:p>
          <a:p>
            <a:r>
              <a:rPr lang="en-US" altLang="zh-MO" sz="2400" dirty="0" smtClean="0"/>
              <a:t> </a:t>
            </a:r>
          </a:p>
          <a:p>
            <a:r>
              <a:rPr lang="en-US" altLang="zh-MO" sz="2400" dirty="0" smtClean="0">
                <a:solidFill>
                  <a:srgbClr val="FF0000"/>
                </a:solidFill>
              </a:rPr>
              <a:t>Red</a:t>
            </a:r>
            <a:r>
              <a:rPr lang="en-US" altLang="zh-MO" sz="2400" dirty="0" smtClean="0"/>
              <a:t>: Manhattan distances</a:t>
            </a:r>
          </a:p>
          <a:p>
            <a:endParaRPr lang="en-US" altLang="zh-MO" sz="2400" dirty="0" smtClean="0"/>
          </a:p>
          <a:p>
            <a:r>
              <a:rPr lang="en-US" altLang="zh-MO" sz="2400" dirty="0" smtClean="0">
                <a:solidFill>
                  <a:srgbClr val="0070C0"/>
                </a:solidFill>
              </a:rPr>
              <a:t>Blue</a:t>
            </a:r>
            <a:r>
              <a:rPr lang="en-US" altLang="zh-MO" sz="2400" dirty="0" smtClean="0"/>
              <a:t> and </a:t>
            </a:r>
            <a:r>
              <a:rPr lang="en-US" altLang="zh-MO" sz="2400" dirty="0" smtClean="0">
                <a:solidFill>
                  <a:srgbClr val="FFCC00"/>
                </a:solidFill>
              </a:rPr>
              <a:t>yellow </a:t>
            </a:r>
            <a:r>
              <a:rPr lang="en-US" altLang="zh-MO" sz="2400" dirty="0" smtClean="0"/>
              <a:t>=</a:t>
            </a:r>
            <a:r>
              <a:rPr lang="en-US" altLang="zh-MO" sz="2400" dirty="0" smtClean="0">
                <a:solidFill>
                  <a:srgbClr val="FFCC00"/>
                </a:solidFill>
              </a:rPr>
              <a:t> </a:t>
            </a:r>
            <a:r>
              <a:rPr lang="en-US" altLang="zh-MO" sz="2400" dirty="0" smtClean="0">
                <a:solidFill>
                  <a:srgbClr val="FF0000"/>
                </a:solidFill>
              </a:rPr>
              <a:t>Red</a:t>
            </a:r>
            <a:endParaRPr lang="zh-MO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1490" y="5462741"/>
            <a:ext cx="452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MO" sz="2400" b="1" dirty="0" smtClean="0"/>
              <a:t>A</a:t>
            </a:r>
            <a:endParaRPr lang="zh-MO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350290" y="1737360"/>
            <a:ext cx="452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MO" sz="2400" b="1" dirty="0"/>
              <a:t>B</a:t>
            </a:r>
            <a:endParaRPr lang="zh-MO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MO" b="1" dirty="0"/>
              <a:t>D</a:t>
            </a:r>
            <a:r>
              <a:rPr lang="en-US" altLang="zh-MO" b="1" dirty="0" smtClean="0"/>
              <a:t>istances </a:t>
            </a:r>
            <a:r>
              <a:rPr lang="en-US" altLang="zh-MO" b="1" dirty="0"/>
              <a:t>between US cities:</a:t>
            </a:r>
            <a:endParaRPr lang="zh-MO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164" y="1830650"/>
            <a:ext cx="8258369" cy="414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MO" b="1" dirty="0" smtClean="0">
                <a:solidFill>
                  <a:schemeClr val="tx1"/>
                </a:solidFill>
              </a:rPr>
              <a:t>Data visualization using MDS</a:t>
            </a:r>
            <a:endParaRPr lang="zh-MO" altLang="en-US" b="1" dirty="0">
              <a:solidFill>
                <a:schemeClr val="tx1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272" y="1920154"/>
            <a:ext cx="762641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MO" b="1" dirty="0">
                <a:solidFill>
                  <a:schemeClr val="tx1"/>
                </a:solidFill>
              </a:rPr>
              <a:t>Nonlinear </a:t>
            </a:r>
            <a:r>
              <a:rPr lang="en-US" altLang="zh-MO" b="1" dirty="0" smtClean="0">
                <a:solidFill>
                  <a:schemeClr val="tx1"/>
                </a:solidFill>
              </a:rPr>
              <a:t>class</a:t>
            </a:r>
            <a:endParaRPr lang="zh-MO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MO" sz="2400" dirty="0">
                <a:solidFill>
                  <a:schemeClr val="tx1"/>
                </a:solidFill>
              </a:rPr>
              <a:t>t-SNE </a:t>
            </a:r>
            <a:r>
              <a:rPr lang="en-US" altLang="zh-MO" sz="2400" dirty="0" smtClean="0">
                <a:solidFill>
                  <a:schemeClr val="tx1"/>
                </a:solidFill>
              </a:rPr>
              <a:t>converts </a:t>
            </a:r>
            <a:r>
              <a:rPr lang="en-US" altLang="zh-MO" sz="2400" dirty="0">
                <a:solidFill>
                  <a:schemeClr val="tx1"/>
                </a:solidFill>
              </a:rPr>
              <a:t>affinities of data points to probabilities. The affinities in the original space are represented by Gaussian joint probabilities and the affinities in the embedded space are represented by Student’s t-distributions.</a:t>
            </a:r>
            <a:endParaRPr lang="en-US" altLang="zh-MO" sz="2400" dirty="0" smtClean="0">
              <a:solidFill>
                <a:schemeClr val="tx1"/>
              </a:solidFill>
              <a:hlinkClick r:id="rId2"/>
            </a:endParaRPr>
          </a:p>
          <a:p>
            <a:endParaRPr lang="en-US" altLang="zh-MO" sz="2400" dirty="0" smtClean="0">
              <a:solidFill>
                <a:schemeClr val="tx1"/>
              </a:solidFill>
              <a:hlinkClick r:id="rId2"/>
            </a:endParaRPr>
          </a:p>
          <a:p>
            <a:r>
              <a:rPr lang="en-US" altLang="zh-MO" sz="2400" dirty="0">
                <a:solidFill>
                  <a:schemeClr val="tx1"/>
                </a:solidFill>
              </a:rPr>
              <a:t>This allows t-SNE to be particularly sensitive to local structure and has a few other advantages over existing techniques:</a:t>
            </a:r>
            <a:endParaRPr lang="en-US" altLang="zh-MO" sz="2400" dirty="0">
              <a:solidFill>
                <a:schemeClr val="tx1"/>
              </a:solidFill>
              <a:hlinkClick r:id="rId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zh-MO" sz="2400" dirty="0">
                <a:solidFill>
                  <a:schemeClr val="tx1"/>
                </a:solidFill>
              </a:rPr>
              <a:t>Revealing the structure at many scales on a single map</a:t>
            </a:r>
            <a:endParaRPr lang="zh-TW" altLang="zh-MO" sz="240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zh-MO" sz="2400" dirty="0">
                <a:solidFill>
                  <a:schemeClr val="tx1"/>
                </a:solidFill>
              </a:rPr>
              <a:t>Revealing data that lie in multiple, different, manifolds or clusters</a:t>
            </a:r>
            <a:endParaRPr lang="zh-TW" altLang="zh-MO" sz="240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zh-MO" sz="2400" dirty="0">
                <a:solidFill>
                  <a:schemeClr val="tx1"/>
                </a:solidFill>
              </a:rPr>
              <a:t>Reducing the tendency to crowd points together at the center</a:t>
            </a:r>
            <a:endParaRPr lang="zh-TW" altLang="zh-MO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386719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MO" b="1" dirty="0" smtClean="0">
                <a:solidFill>
                  <a:schemeClr val="tx1"/>
                </a:solidFill>
              </a:rPr>
              <a:t>Abstract</a:t>
            </a:r>
            <a:endParaRPr lang="zh-MO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MO" sz="2600" dirty="0" smtClean="0">
                <a:solidFill>
                  <a:schemeClr val="tx1"/>
                </a:solidFill>
              </a:rPr>
              <a:t>Dimension reduction and clustering are common techniques in high-dimensional data analysis.</a:t>
            </a:r>
          </a:p>
          <a:p>
            <a:endParaRPr lang="en-US" altLang="zh-MO" sz="2600" dirty="0" smtClean="0">
              <a:solidFill>
                <a:schemeClr val="tx1"/>
              </a:solidFill>
            </a:endParaRPr>
          </a:p>
          <a:p>
            <a:r>
              <a:rPr lang="en-US" altLang="zh-MO" sz="2600" dirty="0" smtClean="0">
                <a:solidFill>
                  <a:schemeClr val="tx1"/>
                </a:solidFill>
              </a:rPr>
              <a:t>Recent visualization works begin to incorporate them into same visualization systems.</a:t>
            </a:r>
          </a:p>
          <a:p>
            <a:endParaRPr lang="en-US" altLang="zh-MO" sz="2600" dirty="0" smtClean="0">
              <a:solidFill>
                <a:schemeClr val="tx1"/>
              </a:solidFill>
            </a:endParaRPr>
          </a:p>
          <a:p>
            <a:r>
              <a:rPr lang="en-US" altLang="zh-MO" sz="2600" dirty="0" smtClean="0">
                <a:solidFill>
                  <a:schemeClr val="tx1"/>
                </a:solidFill>
              </a:rPr>
              <a:t>However, these combinations are often at hoc or disconnected.</a:t>
            </a:r>
          </a:p>
          <a:p>
            <a:endParaRPr lang="en-US" altLang="zh-MO" sz="2600" dirty="0" smtClean="0">
              <a:solidFill>
                <a:schemeClr val="tx1"/>
              </a:solidFill>
            </a:endParaRPr>
          </a:p>
          <a:p>
            <a:r>
              <a:rPr lang="en-US" altLang="zh-MO" sz="2600" dirty="0" smtClean="0">
                <a:solidFill>
                  <a:schemeClr val="tx1"/>
                </a:solidFill>
              </a:rPr>
              <a:t>This paper will provide an overview of combining dimension reduction and clustering into a visualization system and discuss the design decisions when creating a visualization system.</a:t>
            </a:r>
            <a:endParaRPr lang="en-US" altLang="zh-MO" sz="2600" dirty="0">
              <a:solidFill>
                <a:schemeClr val="tx1"/>
              </a:solidFill>
            </a:endParaRPr>
          </a:p>
          <a:p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10035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MO" b="1" dirty="0" smtClean="0">
                <a:solidFill>
                  <a:schemeClr val="tx1"/>
                </a:solidFill>
              </a:rPr>
              <a:t>An interesting application of </a:t>
            </a:r>
            <a:r>
              <a:rPr lang="en-US" altLang="zh-MO" b="1" dirty="0">
                <a:solidFill>
                  <a:schemeClr val="tx1"/>
                </a:solidFill>
              </a:rPr>
              <a:t> t-SNE </a:t>
            </a:r>
            <a:endParaRPr lang="zh-MO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MO" dirty="0" smtClean="0">
                <a:solidFill>
                  <a:schemeClr val="tx1"/>
                </a:solidFill>
              </a:rPr>
              <a:t>Paper: “Mapping </a:t>
            </a:r>
            <a:r>
              <a:rPr lang="en-US" altLang="zh-MO" dirty="0">
                <a:solidFill>
                  <a:schemeClr val="tx1"/>
                </a:solidFill>
              </a:rPr>
              <a:t>the stereotyped </a:t>
            </a:r>
            <a:r>
              <a:rPr lang="en-US" altLang="zh-MO" dirty="0" err="1">
                <a:solidFill>
                  <a:schemeClr val="tx1"/>
                </a:solidFill>
              </a:rPr>
              <a:t>behaviour</a:t>
            </a:r>
            <a:r>
              <a:rPr lang="en-US" altLang="zh-MO" dirty="0">
                <a:solidFill>
                  <a:schemeClr val="tx1"/>
                </a:solidFill>
              </a:rPr>
              <a:t> </a:t>
            </a:r>
            <a:r>
              <a:rPr lang="en-US" altLang="zh-MO" dirty="0" smtClean="0">
                <a:solidFill>
                  <a:schemeClr val="tx1"/>
                </a:solidFill>
              </a:rPr>
              <a:t>of freely </a:t>
            </a:r>
            <a:r>
              <a:rPr lang="en-US" altLang="zh-MO" dirty="0">
                <a:solidFill>
                  <a:schemeClr val="tx1"/>
                </a:solidFill>
              </a:rPr>
              <a:t>moving fruit </a:t>
            </a:r>
            <a:r>
              <a:rPr lang="en-US" altLang="zh-MO" dirty="0" smtClean="0">
                <a:solidFill>
                  <a:schemeClr val="tx1"/>
                </a:solidFill>
              </a:rPr>
              <a:t>flies” [3]</a:t>
            </a:r>
            <a:r>
              <a:rPr lang="en-US" altLang="zh-MO" dirty="0"/>
              <a:t/>
            </a:r>
            <a:br>
              <a:rPr lang="en-US" altLang="zh-MO" dirty="0"/>
            </a:br>
            <a:r>
              <a:rPr lang="en-US" altLang="zh-MO" dirty="0" err="1">
                <a:solidFill>
                  <a:schemeClr val="tx1"/>
                </a:solidFill>
              </a:rPr>
              <a:t>Biobehavioral</a:t>
            </a:r>
            <a:r>
              <a:rPr lang="en-US" altLang="zh-MO" dirty="0">
                <a:solidFill>
                  <a:schemeClr val="tx1"/>
                </a:solidFill>
              </a:rPr>
              <a:t> Science</a:t>
            </a:r>
            <a:endParaRPr lang="zh-MO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2" y="2644199"/>
            <a:ext cx="10286485" cy="22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36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MO" b="1" dirty="0" err="1" smtClean="0">
                <a:solidFill>
                  <a:schemeClr val="tx1"/>
                </a:solidFill>
              </a:rPr>
              <a:t>Behavioural</a:t>
            </a:r>
            <a:r>
              <a:rPr lang="en-US" altLang="zh-MO" b="1" dirty="0" smtClean="0">
                <a:solidFill>
                  <a:schemeClr val="tx1"/>
                </a:solidFill>
              </a:rPr>
              <a:t> regions</a:t>
            </a:r>
            <a:endParaRPr lang="zh-MO" altLang="en-US" b="1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522" y="1846263"/>
            <a:ext cx="979728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3" y="299277"/>
            <a:ext cx="7471565" cy="582129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1348509" y="4821382"/>
            <a:ext cx="1117600" cy="406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93963" y="4100945"/>
            <a:ext cx="216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Action of cleaning left wing is different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20322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MO" b="1" dirty="0">
                <a:solidFill>
                  <a:schemeClr val="tx1"/>
                </a:solidFill>
              </a:rPr>
              <a:t>Visualizing High-Dimensional </a:t>
            </a:r>
            <a:r>
              <a:rPr lang="en-US" altLang="zh-MO" b="1" dirty="0" smtClean="0">
                <a:solidFill>
                  <a:schemeClr val="tx1"/>
                </a:solidFill>
              </a:rPr>
              <a:t>Space</a:t>
            </a:r>
            <a:endParaRPr lang="zh-MO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MO" dirty="0" smtClean="0">
              <a:solidFill>
                <a:schemeClr val="tx1"/>
              </a:solidFill>
              <a:hlinkClick r:id="rId2"/>
            </a:endParaRPr>
          </a:p>
          <a:p>
            <a:endParaRPr lang="en-US" altLang="zh-MO" dirty="0">
              <a:solidFill>
                <a:schemeClr val="tx1"/>
              </a:solidFill>
              <a:hlinkClick r:id="rId2"/>
            </a:endParaRPr>
          </a:p>
          <a:p>
            <a:r>
              <a:rPr lang="en-US" altLang="zh-MO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zh-MO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altLang="zh-MO" dirty="0" smtClean="0">
                <a:solidFill>
                  <a:schemeClr val="tx1"/>
                </a:solidFill>
                <a:hlinkClick r:id="rId2"/>
              </a:rPr>
              <a:t>www.youtube.com/watch?v=wvsE8jm1GzE</a:t>
            </a:r>
            <a:endParaRPr lang="en-US" altLang="zh-M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References</a:t>
            </a:r>
            <a:endParaRPr lang="zh-MO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MO" dirty="0" smtClean="0">
                <a:solidFill>
                  <a:schemeClr val="tx1"/>
                </a:solidFill>
              </a:rPr>
              <a:t>[1] http</a:t>
            </a:r>
            <a:r>
              <a:rPr lang="en-US" altLang="zh-MO" dirty="0">
                <a:solidFill>
                  <a:schemeClr val="tx1"/>
                </a:solidFill>
              </a:rPr>
              <a:t>://www.benfrederickson.com/multidimensional-scaling</a:t>
            </a:r>
            <a:r>
              <a:rPr lang="en-US" altLang="zh-MO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altLang="zh-MO" dirty="0">
                <a:solidFill>
                  <a:schemeClr val="tx1"/>
                </a:solidFill>
              </a:rPr>
              <a:t>[2] https://</a:t>
            </a:r>
            <a:r>
              <a:rPr lang="en-US" altLang="zh-MO" dirty="0" smtClean="0">
                <a:solidFill>
                  <a:schemeClr val="tx1"/>
                </a:solidFill>
              </a:rPr>
              <a:t>en.wiktionary.org/wiki/Manhattan_distance</a:t>
            </a:r>
          </a:p>
          <a:p>
            <a:r>
              <a:rPr lang="en-US" altLang="zh-MO" dirty="0" smtClean="0">
                <a:solidFill>
                  <a:schemeClr val="tx1"/>
                </a:solidFill>
              </a:rPr>
              <a:t>[3] Berman</a:t>
            </a:r>
            <a:r>
              <a:rPr lang="en-US" altLang="zh-MO" dirty="0">
                <a:solidFill>
                  <a:schemeClr val="tx1"/>
                </a:solidFill>
              </a:rPr>
              <a:t>, Gordon J., et al. "Mapping the stereotyped </a:t>
            </a:r>
            <a:r>
              <a:rPr lang="en-US" altLang="zh-MO" dirty="0" err="1">
                <a:solidFill>
                  <a:schemeClr val="tx1"/>
                </a:solidFill>
              </a:rPr>
              <a:t>behaviour</a:t>
            </a:r>
            <a:r>
              <a:rPr lang="en-US" altLang="zh-MO" dirty="0">
                <a:solidFill>
                  <a:schemeClr val="tx1"/>
                </a:solidFill>
              </a:rPr>
              <a:t> of freely moving </a:t>
            </a:r>
            <a:r>
              <a:rPr lang="en-US" altLang="zh-MO" dirty="0" smtClean="0">
                <a:solidFill>
                  <a:schemeClr val="tx1"/>
                </a:solidFill>
              </a:rPr>
              <a:t>fruit flies</a:t>
            </a:r>
            <a:r>
              <a:rPr lang="en-US" altLang="zh-MO" dirty="0">
                <a:solidFill>
                  <a:schemeClr val="tx1"/>
                </a:solidFill>
              </a:rPr>
              <a:t>." </a:t>
            </a:r>
            <a:r>
              <a:rPr lang="en-US" altLang="zh-MO" i="1" dirty="0">
                <a:solidFill>
                  <a:schemeClr val="tx1"/>
                </a:solidFill>
              </a:rPr>
              <a:t>Journal of The Royal Society Interface</a:t>
            </a:r>
            <a:r>
              <a:rPr lang="en-US" altLang="zh-MO" dirty="0">
                <a:solidFill>
                  <a:schemeClr val="tx1"/>
                </a:solidFill>
              </a:rPr>
              <a:t> 11.99 (2014): 20140672</a:t>
            </a:r>
            <a:r>
              <a:rPr lang="en-US" altLang="zh-MO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zh-MO" dirty="0" smtClean="0">
                <a:solidFill>
                  <a:schemeClr val="tx1"/>
                </a:solidFill>
              </a:rPr>
              <a:t>[4] </a:t>
            </a:r>
            <a:r>
              <a:rPr lang="en-US" altLang="zh-MO" dirty="0" err="1">
                <a:solidFill>
                  <a:schemeClr val="tx1"/>
                </a:solidFill>
              </a:rPr>
              <a:t>Wenskovitch</a:t>
            </a:r>
            <a:r>
              <a:rPr lang="en-US" altLang="zh-MO" dirty="0">
                <a:solidFill>
                  <a:schemeClr val="tx1"/>
                </a:solidFill>
              </a:rPr>
              <a:t>, John, et al. "Towards a Systematic Combination of Dimension Reduction and Clustering in Visual Analytics." </a:t>
            </a:r>
            <a:r>
              <a:rPr lang="en-US" altLang="zh-MO" i="1" dirty="0">
                <a:solidFill>
                  <a:schemeClr val="tx1"/>
                </a:solidFill>
              </a:rPr>
              <a:t>IEEE transactions on visualization and computer graphics</a:t>
            </a:r>
            <a:r>
              <a:rPr lang="en-US" altLang="zh-MO" dirty="0">
                <a:solidFill>
                  <a:schemeClr val="tx1"/>
                </a:solidFill>
              </a:rPr>
              <a:t>24.1 (2018): 131-141.</a:t>
            </a:r>
            <a:endParaRPr lang="zh-MO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MO" b="1" dirty="0" smtClean="0">
                <a:solidFill>
                  <a:schemeClr val="tx1"/>
                </a:solidFill>
              </a:rPr>
              <a:t>Outline</a:t>
            </a:r>
            <a:endParaRPr lang="zh-MO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MO" sz="3200" dirty="0">
                <a:solidFill>
                  <a:schemeClr val="tx1"/>
                </a:solidFill>
              </a:rPr>
              <a:t>Combination of Dimension </a:t>
            </a:r>
            <a:r>
              <a:rPr lang="en-US" altLang="zh-MO" sz="3200" dirty="0" smtClean="0">
                <a:solidFill>
                  <a:schemeClr val="tx1"/>
                </a:solidFill>
              </a:rPr>
              <a:t>Reduction and </a:t>
            </a:r>
            <a:r>
              <a:rPr lang="en-US" altLang="zh-MO" sz="3200" dirty="0">
                <a:solidFill>
                  <a:schemeClr val="tx1"/>
                </a:solidFill>
              </a:rPr>
              <a:t>Clustering </a:t>
            </a:r>
            <a:r>
              <a:rPr lang="en-US" altLang="zh-MO" sz="3200" dirty="0" smtClean="0">
                <a:solidFill>
                  <a:schemeClr val="tx1"/>
                </a:solidFill>
              </a:rPr>
              <a:t>in visualization system</a:t>
            </a:r>
          </a:p>
          <a:p>
            <a:pPr marL="457200" indent="-457200">
              <a:buFont typeface="+mj-lt"/>
              <a:buAutoNum type="arabicPeriod"/>
            </a:pPr>
            <a:endParaRPr lang="en-US" altLang="zh-MO" sz="32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MO" sz="3200" dirty="0" smtClean="0">
                <a:solidFill>
                  <a:schemeClr val="tx1"/>
                </a:solidFill>
              </a:rPr>
              <a:t>Clustering</a:t>
            </a:r>
          </a:p>
          <a:p>
            <a:pPr marL="457200" indent="-457200">
              <a:buFont typeface="+mj-lt"/>
              <a:buAutoNum type="arabicPeriod"/>
            </a:pPr>
            <a:endParaRPr lang="en-US" altLang="zh-MO" sz="32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MO" sz="3200" dirty="0">
                <a:solidFill>
                  <a:schemeClr val="tx1"/>
                </a:solidFill>
              </a:rPr>
              <a:t>Dimension reduction</a:t>
            </a:r>
            <a:endParaRPr lang="en-US" altLang="zh-MO" sz="3200" dirty="0" smtClean="0">
              <a:solidFill>
                <a:schemeClr val="tx1"/>
              </a:solidFill>
            </a:endParaRPr>
          </a:p>
          <a:p>
            <a:endParaRPr lang="en-US" altLang="zh-MO" dirty="0">
              <a:solidFill>
                <a:schemeClr val="tx1"/>
              </a:solidFill>
            </a:endParaRPr>
          </a:p>
          <a:p>
            <a:endParaRPr lang="zh-MO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1. Dimension reduction and Clustering combinations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It is often very important to consider the order of dimension reduction and clustering algorithms are performed on the data.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order may generate projections with different semantic meaning.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Independent Algorithms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图1. 聚类与降维相互独立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789" y="2933571"/>
            <a:ext cx="7506748" cy="184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8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Dimension Reduction Preprocessing for Clustering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图2. 先作降维，后作聚类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868" y="3295572"/>
            <a:ext cx="7268589" cy="112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Clustering Preprocessing for Dimension Reduction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图3. 先作聚类，后作降维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5" y="3319388"/>
            <a:ext cx="8030696" cy="10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One Algorithm Implicitly Includes the Other</a:t>
            </a:r>
          </a:p>
        </p:txBody>
      </p:sp>
      <p:pic>
        <p:nvPicPr>
          <p:cNvPr id="5122" name="Picture 2" descr="图4. 同时进行聚类与降维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289" y="3305098"/>
            <a:ext cx="8049748" cy="110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4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Global and Local Algorithm Combinations</a:t>
            </a:r>
          </a:p>
        </p:txBody>
      </p:sp>
      <p:pic>
        <p:nvPicPr>
          <p:cNvPr id="6146" name="Picture 2" descr="图5. 全局降维，局部聚类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15" y="2943098"/>
            <a:ext cx="7306695" cy="182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5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1480</TotalTime>
  <Words>553</Words>
  <Application>Microsoft Office PowerPoint</Application>
  <PresentationFormat>宽屏</PresentationFormat>
  <Paragraphs>82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新細明體</vt:lpstr>
      <vt:lpstr>宋体</vt:lpstr>
      <vt:lpstr>Calibri</vt:lpstr>
      <vt:lpstr>Calibri Light</vt:lpstr>
      <vt:lpstr>Wingdings</vt:lpstr>
      <vt:lpstr>回顾</vt:lpstr>
      <vt:lpstr>Towards a Systematic Combination of Dimension Reduction and Clustering in Visual Analytics </vt:lpstr>
      <vt:lpstr>Abstract</vt:lpstr>
      <vt:lpstr>Outline</vt:lpstr>
      <vt:lpstr>1. Dimension reduction and Clustering combinations</vt:lpstr>
      <vt:lpstr>Independent Algorithms</vt:lpstr>
      <vt:lpstr>Dimension Reduction Preprocessing for Clustering</vt:lpstr>
      <vt:lpstr>Clustering Preprocessing for Dimension Reduction</vt:lpstr>
      <vt:lpstr>One Algorithm Implicitly Includes the Other</vt:lpstr>
      <vt:lpstr>Global and Local Algorithm Combinations</vt:lpstr>
      <vt:lpstr>Iterative, Alternating Algorithms</vt:lpstr>
      <vt:lpstr>2. Clustering Algorithms</vt:lpstr>
      <vt:lpstr>Fuzzy C-means Clustering algorithm </vt:lpstr>
      <vt:lpstr>3. Dimension reduction algorithms</vt:lpstr>
      <vt:lpstr>Linear class</vt:lpstr>
      <vt:lpstr>Distance functions </vt:lpstr>
      <vt:lpstr>Manhattan distance</vt:lpstr>
      <vt:lpstr>Distances between US cities:</vt:lpstr>
      <vt:lpstr>Data visualization using MDS</vt:lpstr>
      <vt:lpstr>Nonlinear class</vt:lpstr>
      <vt:lpstr>An interesting application of  t-SNE </vt:lpstr>
      <vt:lpstr>Behavioural regions</vt:lpstr>
      <vt:lpstr>PowerPoint 演示文稿</vt:lpstr>
      <vt:lpstr>Visualizing High-Dimensional Space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Systematic Combination of Dimension Reduction and Clustering in Visual Analytics </dc:title>
  <dc:creator>jason liu</dc:creator>
  <cp:lastModifiedBy>jason liu</cp:lastModifiedBy>
  <cp:revision>70</cp:revision>
  <dcterms:created xsi:type="dcterms:W3CDTF">2018-01-24T18:42:39Z</dcterms:created>
  <dcterms:modified xsi:type="dcterms:W3CDTF">2018-02-22T06:57:48Z</dcterms:modified>
</cp:coreProperties>
</file>