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79" r:id="rId3"/>
    <p:sldId id="280" r:id="rId4"/>
    <p:sldId id="281" r:id="rId5"/>
    <p:sldId id="282" r:id="rId6"/>
    <p:sldId id="283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28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7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13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72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5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4620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Terminal Operations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Terminal Operations for statistical information and matching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54877"/>
            <a:ext cx="34782670" cy="136112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 it's time to see why stream processes are such a welcome feature, as I show you other terminal operations we can use.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are designed to find matches, most of which are targets for a Predicate lambda expression.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D6B671-5390-D80F-B13F-C68F8F987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992589"/>
              </p:ext>
            </p:extLst>
          </p:nvPr>
        </p:nvGraphicFramePr>
        <p:xfrm>
          <a:off x="2725179" y="7659730"/>
          <a:ext cx="31125642" cy="8506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771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953165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9531652">
                  <a:extLst>
                    <a:ext uri="{9D8B030D-6E8A-4147-A177-3AD203B41FA5}">
                      <a16:colId xmlns:a16="http://schemas.microsoft.com/office/drawing/2014/main" val="3245363552"/>
                    </a:ext>
                  </a:extLst>
                </a:gridCol>
                <a:gridCol w="5874625">
                  <a:extLst>
                    <a:ext uri="{9D8B030D-6E8A-4147-A177-3AD203B41FA5}">
                      <a16:colId xmlns:a16="http://schemas.microsoft.com/office/drawing/2014/main" val="3260370671"/>
                    </a:ext>
                  </a:extLst>
                </a:gridCol>
              </a:tblGrid>
              <a:tr h="1813142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Matching and Searching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Transformations and Type Reductions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Statistical (Numeric) Reductions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Processing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97845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allMatch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collect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48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average</a:t>
                      </a:r>
                      <a:r>
                        <a:rPr lang="en-PH" sz="4800" baseline="300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2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forEach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97845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anyMatch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reduce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count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forEachOrdered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405313"/>
                  </a:ext>
                </a:extLst>
              </a:tr>
              <a:tr h="1072757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findAny</a:t>
                      </a:r>
                      <a:r>
                        <a:rPr lang="en-PH" sz="4800" baseline="300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1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toArray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max</a:t>
                      </a:r>
                      <a:r>
                        <a:rPr lang="en-PH" sz="48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1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47521"/>
                  </a:ext>
                </a:extLst>
              </a:tr>
              <a:tr h="1072757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findFirst</a:t>
                      </a:r>
                      <a:r>
                        <a:rPr lang="en-PH" sz="48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1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toList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min</a:t>
                      </a:r>
                      <a:r>
                        <a:rPr lang="en-PH" sz="48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1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0583"/>
                  </a:ext>
                </a:extLst>
              </a:tr>
              <a:tr h="1072757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noneMatch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sum</a:t>
                      </a:r>
                      <a:r>
                        <a:rPr lang="en-PH" sz="48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2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075759"/>
                  </a:ext>
                </a:extLst>
              </a:tr>
              <a:tr h="1072757">
                <a:tc>
                  <a:txBody>
                    <a:bodyPr/>
                    <a:lstStyle/>
                    <a:p>
                      <a:pPr algn="l" fontAlgn="t"/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summaryStatistics</a:t>
                      </a:r>
                      <a:r>
                        <a:rPr lang="en-PH" sz="48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2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05467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4915E99-3226-F729-04E9-5D15D928F034}"/>
              </a:ext>
            </a:extLst>
          </p:cNvPr>
          <p:cNvSpPr/>
          <p:nvPr/>
        </p:nvSpPr>
        <p:spPr>
          <a:xfrm>
            <a:off x="952499" y="16560065"/>
            <a:ext cx="34782670" cy="125646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/>
            <a:r>
              <a:rPr lang="en-US" sz="3600" b="0" i="0" baseline="300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Returns an Optional instance</a:t>
            </a:r>
          </a:p>
          <a:p>
            <a:pPr algn="l"/>
            <a:r>
              <a:rPr lang="en-US" sz="3600" b="0" i="0" baseline="300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Available on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DoubleStream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IntStream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LongStream</a:t>
            </a:r>
            <a:endParaRPr lang="en-US" sz="3600" b="0" i="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4620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Terminal Operations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Terminal Operations for statistical information and matching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54877"/>
            <a:ext cx="34782670" cy="136112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are designed to transform stream data into a collection, or some other reference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Others aggregate information, to count elements, or find a minimum or maximum value, and don't take arguments.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3143A8-33F5-A2FD-AFC0-47B34D3DC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940630"/>
              </p:ext>
            </p:extLst>
          </p:nvPr>
        </p:nvGraphicFramePr>
        <p:xfrm>
          <a:off x="2725179" y="7659730"/>
          <a:ext cx="31125642" cy="8506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771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953165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9531652">
                  <a:extLst>
                    <a:ext uri="{9D8B030D-6E8A-4147-A177-3AD203B41FA5}">
                      <a16:colId xmlns:a16="http://schemas.microsoft.com/office/drawing/2014/main" val="3245363552"/>
                    </a:ext>
                  </a:extLst>
                </a:gridCol>
                <a:gridCol w="5874625">
                  <a:extLst>
                    <a:ext uri="{9D8B030D-6E8A-4147-A177-3AD203B41FA5}">
                      <a16:colId xmlns:a16="http://schemas.microsoft.com/office/drawing/2014/main" val="3260370671"/>
                    </a:ext>
                  </a:extLst>
                </a:gridCol>
              </a:tblGrid>
              <a:tr h="1813142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Matching and Searching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Transformations and Type Reductions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Statistical (Numeric) Reductions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Processing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97845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allMatch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collect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48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average</a:t>
                      </a:r>
                      <a:r>
                        <a:rPr lang="en-PH" sz="4800" baseline="300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2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forEach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97845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anyMatch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reduce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count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forEachOrdered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405313"/>
                  </a:ext>
                </a:extLst>
              </a:tr>
              <a:tr h="1072757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findAny</a:t>
                      </a:r>
                      <a:r>
                        <a:rPr lang="en-PH" sz="4800" baseline="300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1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toArray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max</a:t>
                      </a:r>
                      <a:r>
                        <a:rPr lang="en-PH" sz="48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1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47521"/>
                  </a:ext>
                </a:extLst>
              </a:tr>
              <a:tr h="1072757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findFirst</a:t>
                      </a:r>
                      <a:r>
                        <a:rPr lang="en-PH" sz="48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1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toList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min</a:t>
                      </a:r>
                      <a:r>
                        <a:rPr lang="en-PH" sz="48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1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0583"/>
                  </a:ext>
                </a:extLst>
              </a:tr>
              <a:tr h="1072757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noneMatch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sum</a:t>
                      </a:r>
                      <a:r>
                        <a:rPr lang="en-PH" sz="48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2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075759"/>
                  </a:ext>
                </a:extLst>
              </a:tr>
              <a:tr h="1072757">
                <a:tc>
                  <a:txBody>
                    <a:bodyPr/>
                    <a:lstStyle/>
                    <a:p>
                      <a:pPr algn="l" fontAlgn="t"/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summaryStatistics</a:t>
                      </a:r>
                      <a:r>
                        <a:rPr lang="en-PH" sz="48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2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05467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F487FAB-11AF-D374-44AA-67BA7DE988F4}"/>
              </a:ext>
            </a:extLst>
          </p:cNvPr>
          <p:cNvSpPr/>
          <p:nvPr/>
        </p:nvSpPr>
        <p:spPr>
          <a:xfrm>
            <a:off x="952499" y="16560065"/>
            <a:ext cx="34782670" cy="125646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/>
            <a:r>
              <a:rPr lang="en-US" sz="3600" b="0" i="0" baseline="300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Returns an Optional instance</a:t>
            </a:r>
          </a:p>
          <a:p>
            <a:pPr algn="l"/>
            <a:r>
              <a:rPr lang="en-US" sz="3600" b="0" i="0" baseline="300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Available on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DoubleStream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IntStream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LongStream</a:t>
            </a:r>
            <a:endParaRPr lang="en-US" sz="3600" b="0" i="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91404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4620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Terminal Operations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Terminal Operations for statistical information and matching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54877"/>
            <a:ext cx="34782670" cy="136112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primitive streams have average and sum as well, and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summaryStatistics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operation which gives you count, min, max, average and sum in one result.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1B8A96-56D3-6F78-3FE3-9961E75F8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940630"/>
              </p:ext>
            </p:extLst>
          </p:nvPr>
        </p:nvGraphicFramePr>
        <p:xfrm>
          <a:off x="2725179" y="7659730"/>
          <a:ext cx="31125642" cy="8506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771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953165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9531652">
                  <a:extLst>
                    <a:ext uri="{9D8B030D-6E8A-4147-A177-3AD203B41FA5}">
                      <a16:colId xmlns:a16="http://schemas.microsoft.com/office/drawing/2014/main" val="3245363552"/>
                    </a:ext>
                  </a:extLst>
                </a:gridCol>
                <a:gridCol w="5874625">
                  <a:extLst>
                    <a:ext uri="{9D8B030D-6E8A-4147-A177-3AD203B41FA5}">
                      <a16:colId xmlns:a16="http://schemas.microsoft.com/office/drawing/2014/main" val="3260370671"/>
                    </a:ext>
                  </a:extLst>
                </a:gridCol>
              </a:tblGrid>
              <a:tr h="1813142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Matching and Searching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Transformations and Type Reductions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Statistical (Numeric) Reductions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Processing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97845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allMatch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collect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48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average</a:t>
                      </a:r>
                      <a:r>
                        <a:rPr lang="en-PH" sz="4800" baseline="300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2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forEach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97845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anyMatch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reduce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count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forEachOrdered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405313"/>
                  </a:ext>
                </a:extLst>
              </a:tr>
              <a:tr h="1072757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findAny</a:t>
                      </a:r>
                      <a:r>
                        <a:rPr lang="en-PH" sz="4800" baseline="300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1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toArray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max</a:t>
                      </a:r>
                      <a:r>
                        <a:rPr lang="en-PH" sz="48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1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47521"/>
                  </a:ext>
                </a:extLst>
              </a:tr>
              <a:tr h="1072757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findFirst</a:t>
                      </a:r>
                      <a:r>
                        <a:rPr lang="en-PH" sz="48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1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toList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min</a:t>
                      </a:r>
                      <a:r>
                        <a:rPr lang="en-PH" sz="48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1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0583"/>
                  </a:ext>
                </a:extLst>
              </a:tr>
              <a:tr h="1072757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noneMatch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sum</a:t>
                      </a:r>
                      <a:r>
                        <a:rPr lang="en-PH" sz="48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2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075759"/>
                  </a:ext>
                </a:extLst>
              </a:tr>
              <a:tr h="1072757">
                <a:tc>
                  <a:txBody>
                    <a:bodyPr/>
                    <a:lstStyle/>
                    <a:p>
                      <a:pPr algn="l" fontAlgn="t"/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summaryStatistics</a:t>
                      </a:r>
                      <a:r>
                        <a:rPr lang="en-PH" sz="48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2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05467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278CD65-E03A-1186-D27D-6F5F45970F23}"/>
              </a:ext>
            </a:extLst>
          </p:cNvPr>
          <p:cNvSpPr/>
          <p:nvPr/>
        </p:nvSpPr>
        <p:spPr>
          <a:xfrm>
            <a:off x="952499" y="16560065"/>
            <a:ext cx="34782670" cy="125646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/>
            <a:r>
              <a:rPr lang="en-US" sz="3600" b="0" i="0" baseline="300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Returns an Optional instance</a:t>
            </a:r>
          </a:p>
          <a:p>
            <a:pPr algn="l"/>
            <a:r>
              <a:rPr lang="en-US" sz="3600" b="0" i="0" baseline="300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Available on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DoubleStream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IntStream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LongStream</a:t>
            </a:r>
            <a:endParaRPr lang="en-US" sz="3600" b="0" i="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2474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26997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a reduction operation?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Terminal Operations for statistical information and matching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B9DBD9-4DAC-0615-85CD-0F37C7EDC536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reduction operation is a special type of terminal operation.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 elements are processed, to produce a single output.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result can be a primitive type, like a long, in the case of the count operation.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result can be a reference type, like Optional or one of the Statistics types I'll be covering shortly.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also be any type of your choice, such as an array, a list, or some other type.</a:t>
            </a:r>
          </a:p>
        </p:txBody>
      </p:sp>
    </p:spTree>
    <p:extLst>
      <p:ext uri="{BB962C8B-B14F-4D97-AF65-F5344CB8AC3E}">
        <p14:creationId xmlns:p14="http://schemas.microsoft.com/office/powerpoint/2010/main" val="315486659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61328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Aggregation Terminal Operations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Terminal Operations for statistical information and matching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B9DBD9-4DAC-0615-85CD-0F37C7EDC536}"/>
              </a:ext>
            </a:extLst>
          </p:cNvPr>
          <p:cNvSpPr/>
          <p:nvPr/>
        </p:nvSpPr>
        <p:spPr>
          <a:xfrm>
            <a:off x="952501" y="2363483"/>
            <a:ext cx="34782670" cy="1380259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can use terminal operations to return information about the aggregated data set.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methods shown on this slide have no arguments,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all return numerical data, either directly, or in specialized types to hold that data.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7F30ED-7629-A349-68FA-990B409AF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913374"/>
              </p:ext>
            </p:extLst>
          </p:nvPr>
        </p:nvGraphicFramePr>
        <p:xfrm>
          <a:off x="5314954" y="7029745"/>
          <a:ext cx="25946093" cy="10901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78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953165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9531652">
                  <a:extLst>
                    <a:ext uri="{9D8B030D-6E8A-4147-A177-3AD203B41FA5}">
                      <a16:colId xmlns:a16="http://schemas.microsoft.com/office/drawing/2014/main" val="3245363552"/>
                    </a:ext>
                  </a:extLst>
                </a:gridCol>
              </a:tblGrid>
              <a:tr h="943023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Type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Terminal Operations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Stream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969540"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long</a:t>
                      </a:r>
                      <a:endParaRPr lang="en-PH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count()</a:t>
                      </a:r>
                      <a:endParaRPr lang="en-PH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ALL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969540"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Optional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max()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ALL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867572"/>
                  </a:ext>
                </a:extLst>
              </a:tr>
              <a:tr h="969540"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Optional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min()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ALL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342109"/>
                  </a:ext>
                </a:extLst>
              </a:tr>
              <a:tr h="2173556"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OptionalDouble</a:t>
                      </a:r>
                      <a:endParaRPr lang="en-PH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average()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DoubleStream</a:t>
                      </a:r>
                    </a:p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IntStream</a:t>
                      </a:r>
                    </a:p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LongStream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32610"/>
                  </a:ext>
                </a:extLst>
              </a:tr>
              <a:tr h="2173556"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double</a:t>
                      </a:r>
                    </a:p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int</a:t>
                      </a:r>
                    </a:p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long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sum()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DoubleStream</a:t>
                      </a:r>
                      <a:endParaRPr lang="en-PH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IntStream</a:t>
                      </a:r>
                      <a:endParaRPr lang="en-PH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LongStream</a:t>
                      </a:r>
                      <a:endParaRPr lang="en-PH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16919"/>
                  </a:ext>
                </a:extLst>
              </a:tr>
              <a:tr h="2662832"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DoubleSummaryStatistics</a:t>
                      </a:r>
                      <a:endParaRPr lang="en-PH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IntSummaryStatistics</a:t>
                      </a:r>
                      <a:endParaRPr lang="en-PH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LongSummaryStatistics</a:t>
                      </a:r>
                      <a:endParaRPr lang="en-PH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summaryStatistics</a:t>
                      </a:r>
                      <a:r>
                        <a:rPr lang="en-PH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DoubleStream</a:t>
                      </a:r>
                      <a:endParaRPr lang="en-PH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IntStream</a:t>
                      </a:r>
                      <a:endParaRPr lang="en-PH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LongStream</a:t>
                      </a:r>
                      <a:endParaRPr lang="en-PH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30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1217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39323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Matching elements in a stream based on a condition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Terminal Operations for statistical information and matching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B9DBD9-4DAC-0615-85CD-0F37C7EDC536}"/>
              </a:ext>
            </a:extLst>
          </p:cNvPr>
          <p:cNvSpPr/>
          <p:nvPr/>
        </p:nvSpPr>
        <p:spPr>
          <a:xfrm>
            <a:off x="952501" y="2363483"/>
            <a:ext cx="34782670" cy="1380259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three terminal operations that let you get an overall sense, of what your stream elements contain, based on some specified condition.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all return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take a Predicate as an argument.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think of these as ways to ask true or false questions about the data set, the stream, as a whole.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7F30ED-7629-A349-68FA-990B409AF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075339"/>
              </p:ext>
            </p:extLst>
          </p:nvPr>
        </p:nvGraphicFramePr>
        <p:xfrm>
          <a:off x="952500" y="9825814"/>
          <a:ext cx="34782668" cy="6340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61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64365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4580398">
                  <a:extLst>
                    <a:ext uri="{9D8B030D-6E8A-4147-A177-3AD203B41FA5}">
                      <a16:colId xmlns:a16="http://schemas.microsoft.com/office/drawing/2014/main" val="3245363552"/>
                    </a:ext>
                  </a:extLst>
                </a:gridCol>
              </a:tblGrid>
              <a:tr h="1191884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Type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961492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 err="1">
                          <a:solidFill>
                            <a:srgbClr val="35383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allMatch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Predicate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&lt;? super </a:t>
                      </a:r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 predicate)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true if all stream elements meet the condition specified.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961492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 err="1">
                          <a:solidFill>
                            <a:srgbClr val="35383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anyMatch</a:t>
                      </a:r>
                      <a:r>
                        <a:rPr lang="en-US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US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Predicate</a:t>
                      </a:r>
                      <a:r>
                        <a:rPr lang="en-US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&lt;? super </a:t>
                      </a:r>
                      <a:r>
                        <a:rPr lang="en-US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en-US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 predicate)</a:t>
                      </a:r>
                      <a:endParaRPr lang="en-US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true if there is at least one match to the condition specified.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867572"/>
                  </a:ext>
                </a:extLst>
              </a:tr>
              <a:tr h="1225398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 err="1">
                          <a:solidFill>
                            <a:srgbClr val="35383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noneMatch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Predicate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&lt;? super </a:t>
                      </a:r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 predicate)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This operation returns true if no elements match.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342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24343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618</Words>
  <Application>Microsoft Office PowerPoint</Application>
  <PresentationFormat>Custom</PresentationFormat>
  <Paragraphs>146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2023-05-22T05:15:14Z</dcterms:modified>
</cp:coreProperties>
</file>