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6" r:id="rId10"/>
    <p:sldId id="264" r:id="rId11"/>
    <p:sldId id="265" r:id="rId12"/>
  </p:sldIdLst>
  <p:sldSz cx="36576000" cy="20574000"/>
  <p:notesSz cx="6858000" cy="9144000"/>
  <p:embeddedFontLst>
    <p:embeddedFont>
      <p:font typeface="Helvetica Neue" pitchFamily="50" charset="0"/>
      <p:regular r:id="rId14"/>
      <p:bold r:id="rId15"/>
      <p:italic r:id="rId16"/>
      <p:boldItalic r:id="rId17"/>
    </p:embeddedFont>
    <p:embeddedFont>
      <p:font typeface="Helvetica Neue Light" panose="020B060402020202020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RhZS4N1YKtx0Ha2a1S1+hrSYX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090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7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13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7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1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1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1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1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1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9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9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459786"/>
            <a:ext cx="3051797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Primitive Types Recap and the String Data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Primitive Types Recap and the String Data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previous video, we looked at the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char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and also the </a:t>
            </a:r>
            <a:r>
              <a:rPr lang="en-US" sz="6400" b="1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boolean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types, which were Java's seventh and eighth data types.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 at this point, you should be familiar with all eight of Java's primitives.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/>
          <p:nvPr/>
        </p:nvSpPr>
        <p:spPr>
          <a:xfrm>
            <a:off x="952498" y="459786"/>
            <a:ext cx="1447030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String vs StringBuilder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9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39" name="Google Shape;13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9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41" name="Google Shape;141;p9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Primitive Types Recap and the String Data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9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36800" marR="0" lvl="0" indent="-857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String class is immutable, but can be used much like a primitive data type.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3680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StringBuilder class is mutable, but does not share the String's special features, such as being able to assign it a String literal or use the + operator on it.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Both are classes, but the String class is in a special category in the Java language.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/>
          <p:nvPr/>
        </p:nvSpPr>
        <p:spPr>
          <a:xfrm>
            <a:off x="952498" y="459786"/>
            <a:ext cx="6679714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String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10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0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51" name="Google Shape;151;p10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Primitive Types Recap and the String Data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36800" marR="0" lvl="0" indent="-857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String is so intrinsic to the Java language, it can be used like a 9th primitive type.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3680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 it's not a primitive type at all, it's a class.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952498" y="459786"/>
            <a:ext cx="1844735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Java's 8 Primitive Data Types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9" name="Google Shape;69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Primitive Types Recap and the String Data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4B5583-B384-02E6-EDA4-962ED5E5B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27214"/>
              </p:ext>
            </p:extLst>
          </p:nvPr>
        </p:nvGraphicFramePr>
        <p:xfrm>
          <a:off x="5292381" y="2930346"/>
          <a:ext cx="26380878" cy="13380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0439">
                  <a:extLst>
                    <a:ext uri="{9D8B030D-6E8A-4147-A177-3AD203B41FA5}">
                      <a16:colId xmlns:a16="http://schemas.microsoft.com/office/drawing/2014/main" val="3877765251"/>
                    </a:ext>
                  </a:extLst>
                </a:gridCol>
                <a:gridCol w="13190439">
                  <a:extLst>
                    <a:ext uri="{9D8B030D-6E8A-4147-A177-3AD203B41FA5}">
                      <a16:colId xmlns:a16="http://schemas.microsoft.com/office/drawing/2014/main" val="3652140810"/>
                    </a:ext>
                  </a:extLst>
                </a:gridCol>
              </a:tblGrid>
              <a:tr h="2937489"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Whole number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Real Number</a:t>
                      </a:r>
                    </a:p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(floating point or decimal)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5970298"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byte</a:t>
                      </a:r>
                    </a:p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short</a:t>
                      </a:r>
                    </a:p>
                    <a:p>
                      <a:pPr algn="ctr"/>
                      <a:r>
                        <a:rPr lang="en-US" sz="6400" b="1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</a:t>
                      </a:r>
                    </a:p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</a:t>
                      </a:r>
                    </a:p>
                    <a:p>
                      <a:pPr algn="ctr"/>
                      <a:r>
                        <a:rPr lang="en-US" sz="6400" b="1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double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416117"/>
                  </a:ext>
                </a:extLst>
              </a:tr>
              <a:tr h="1099620">
                <a:tc>
                  <a:txBody>
                    <a:bodyPr/>
                    <a:lstStyle/>
                    <a:p>
                      <a:pPr algn="ctr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Single character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 value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145416"/>
                  </a:ext>
                </a:extLst>
              </a:tr>
              <a:tr h="3373176"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86237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A99B84-4FB5-ECFB-885F-9E156BA59FF6}"/>
              </a:ext>
            </a:extLst>
          </p:cNvPr>
          <p:cNvSpPr/>
          <p:nvPr/>
        </p:nvSpPr>
        <p:spPr>
          <a:xfrm>
            <a:off x="952499" y="16663314"/>
            <a:ext cx="34782670" cy="119481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spcAft>
                <a:spcPts val="5022"/>
              </a:spcAft>
            </a:pPr>
            <a:r>
              <a:rPr lang="en-US" sz="64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int and a double are Java's default data types for numeric literals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952501" y="4285904"/>
            <a:ext cx="34782670" cy="1360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slide demonstrates that most Java programs use some combination of the data types shown in this diagram.</a:t>
            </a:r>
            <a:endParaRPr dirty="0"/>
          </a:p>
        </p:txBody>
      </p:sp>
      <p:sp>
        <p:nvSpPr>
          <p:cNvPr id="76" name="Google Shape;76;p3"/>
          <p:cNvSpPr/>
          <p:nvPr/>
        </p:nvSpPr>
        <p:spPr>
          <a:xfrm>
            <a:off x="952498" y="459786"/>
            <a:ext cx="1387879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Handling Data in Java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0" name="Google Shape;80;p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Primitive Types Recap and the String Data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F4DE12-220C-1A9B-AEB8-DCE3EA069398}"/>
              </a:ext>
            </a:extLst>
          </p:cNvPr>
          <p:cNvGrpSpPr/>
          <p:nvPr/>
        </p:nvGrpSpPr>
        <p:grpSpPr>
          <a:xfrm>
            <a:off x="1104901" y="6457200"/>
            <a:ext cx="34782670" cy="11435972"/>
            <a:chOff x="1104901" y="6457200"/>
            <a:chExt cx="34782670" cy="11435972"/>
          </a:xfrm>
        </p:grpSpPr>
        <p:pic>
          <p:nvPicPr>
            <p:cNvPr id="3" name="Picture 2" descr="Graphical user interface, application, PowerPoint&#10;&#10;Description automatically generated">
              <a:extLst>
                <a:ext uri="{FF2B5EF4-FFF2-40B4-BE49-F238E27FC236}">
                  <a16:creationId xmlns:a16="http://schemas.microsoft.com/office/drawing/2014/main" id="{86FFA653-A935-DD16-3552-A5989484B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59305" y="6457200"/>
              <a:ext cx="17857390" cy="11435972"/>
            </a:xfrm>
            <a:prstGeom prst="rect">
              <a:avLst/>
            </a:prstGeom>
          </p:spPr>
        </p:pic>
        <p:sp>
          <p:nvSpPr>
            <p:cNvPr id="2" name="Google Shape;75;p3">
              <a:extLst>
                <a:ext uri="{FF2B5EF4-FFF2-40B4-BE49-F238E27FC236}">
                  <a16:creationId xmlns:a16="http://schemas.microsoft.com/office/drawing/2014/main" id="{0418B152-64A6-6030-BFA2-75D0ADC92F8F}"/>
                </a:ext>
              </a:extLst>
            </p:cNvPr>
            <p:cNvSpPr/>
            <p:nvPr/>
          </p:nvSpPr>
          <p:spPr>
            <a:xfrm>
              <a:off x="1104901" y="17012453"/>
              <a:ext cx="34782670" cy="8746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0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Remember, I’ve said that classes in Java are custom data types</a:t>
              </a:r>
              <a:endParaRPr sz="42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/>
          <p:nvPr/>
        </p:nvSpPr>
        <p:spPr>
          <a:xfrm>
            <a:off x="952498" y="459786"/>
            <a:ext cx="1387879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Handling Data in Java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0" name="Google Shape;80;p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Primitive Types Recap and the String Data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BE3670-AC5A-9897-0B3B-53B966780828}"/>
              </a:ext>
            </a:extLst>
          </p:cNvPr>
          <p:cNvSpPr/>
          <p:nvPr/>
        </p:nvSpPr>
        <p:spPr>
          <a:xfrm>
            <a:off x="952499" y="14308192"/>
            <a:ext cx="34782670" cy="218132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use Java's primitive data types, Java's built-in classes, and probably some combination of your own custom classes and somebody else's.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5CD095-73F9-0328-FD8E-4FE38EC4968F}"/>
              </a:ext>
            </a:extLst>
          </p:cNvPr>
          <p:cNvGrpSpPr/>
          <p:nvPr/>
        </p:nvGrpSpPr>
        <p:grpSpPr>
          <a:xfrm>
            <a:off x="1104901" y="2580312"/>
            <a:ext cx="34782670" cy="11435972"/>
            <a:chOff x="1104901" y="6457200"/>
            <a:chExt cx="34782670" cy="11435972"/>
          </a:xfrm>
        </p:grpSpPr>
        <p:pic>
          <p:nvPicPr>
            <p:cNvPr id="6" name="Picture 5" descr="Graphical user interface, application, PowerPoint&#10;&#10;Description automatically generated">
              <a:extLst>
                <a:ext uri="{FF2B5EF4-FFF2-40B4-BE49-F238E27FC236}">
                  <a16:creationId xmlns:a16="http://schemas.microsoft.com/office/drawing/2014/main" id="{1CB8119D-7042-7E31-C9D1-61FB327A6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359305" y="6457200"/>
              <a:ext cx="17857390" cy="11435972"/>
            </a:xfrm>
            <a:prstGeom prst="rect">
              <a:avLst/>
            </a:prstGeom>
          </p:spPr>
        </p:pic>
        <p:sp>
          <p:nvSpPr>
            <p:cNvPr id="7" name="Google Shape;75;p3">
              <a:extLst>
                <a:ext uri="{FF2B5EF4-FFF2-40B4-BE49-F238E27FC236}">
                  <a16:creationId xmlns:a16="http://schemas.microsoft.com/office/drawing/2014/main" id="{AF72CDB9-241B-141D-7FBD-F47EDEFDA46E}"/>
                </a:ext>
              </a:extLst>
            </p:cNvPr>
            <p:cNvSpPr/>
            <p:nvPr/>
          </p:nvSpPr>
          <p:spPr>
            <a:xfrm>
              <a:off x="1104901" y="17012453"/>
              <a:ext cx="34782670" cy="8746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0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Remember, I’ve said that classes in Java are custom data types</a:t>
              </a:r>
              <a:endParaRPr sz="4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544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/>
          <p:nvPr/>
        </p:nvSpPr>
        <p:spPr>
          <a:xfrm>
            <a:off x="952498" y="459786"/>
            <a:ext cx="12729447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 What is a String?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4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88" name="Google Shape;8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4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90" name="Google Shape;90;p4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Primitive Types Recap and the String Data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String is a class that contains a sequence of characters.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/>
          <p:nvPr/>
        </p:nvSpPr>
        <p:spPr>
          <a:xfrm>
            <a:off x="952498" y="459786"/>
            <a:ext cx="25922161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Executing multiple lines of code in JShell</a:t>
            </a:r>
            <a:endParaRPr sz="10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7" name="Google Shape;97;p5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8" name="Google Shape;9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5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0" name="Google Shape;100;p5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Primitive Types Recap and the String Data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952501" y="3135088"/>
            <a:ext cx="34782670" cy="14796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 execute multiple lines of code as a set, in JShell, first start with an opening curly brace and press enter.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JShell will display an alternate prompt as you can see, three dots and a greater than sign.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You can add a statement and press enter, until you've added as many statements as you want to run.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Finally, add the closing curly brace, noting that a </a:t>
            </a:r>
            <a:r>
              <a:rPr lang="en-US" sz="6400" dirty="0">
                <a:latin typeface="Open Sans"/>
                <a:ea typeface="Open Sans"/>
                <a:cs typeface="Open Sans"/>
                <a:sym typeface="Open Sans"/>
              </a:rPr>
              <a:t>semicolon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not required after this brace.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Once you press enter after the closing brace, all of your statements will run in the order you put them.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69102" y="5301863"/>
            <a:ext cx="19437797" cy="406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/>
          <p:nvPr/>
        </p:nvSpPr>
        <p:spPr>
          <a:xfrm>
            <a:off x="952498" y="459786"/>
            <a:ext cx="25135086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Executing Multiple Statements In JShell</a:t>
            </a:r>
            <a:endParaRPr sz="10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8" name="Google Shape;108;p6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09" name="Google Shape;10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6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11" name="Google Shape;111;p6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Primitive Types Recap and the String Data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952501" y="4285904"/>
            <a:ext cx="34782600" cy="118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There are two ways to execute multiple statements in JShell: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3680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Put your statements on a single line.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3680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Or, </a:t>
            </a:r>
            <a:r>
              <a:rPr lang="en-US" sz="6400" dirty="0"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nclose your statements in a set of  curly braces {}.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/>
          <p:nvPr/>
        </p:nvSpPr>
        <p:spPr>
          <a:xfrm>
            <a:off x="952498" y="459786"/>
            <a:ext cx="1347484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String concatenation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7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19" name="Google Shape;11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7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1" name="Google Shape;121;p7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Primitive Types Recap and the String Data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Java, the + symbol is an operator which can mean addition, if used for numbers.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 it also means concatenation when applied to a String.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String + anything else, gives us a String as a result, concatenating anything after the String as text to the initial String.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>
            <a:off x="952498" y="459786"/>
            <a:ext cx="1447030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Strings are Immutable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8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8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1" name="Google Shape;131;p8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Primitive Types Recap and the String Data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AC7447-FC41-FE0A-2193-914101177006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Immutable means that you can't change a String after it's created.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in the case of the code we've written, the value 120.47 is technically not appended to the current contents of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lastString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Instead, a new String is created automatically by Java. The new String consists of the previous value of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lastString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plus a textual representation of the double value 120.47.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net result, is that our variable,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lastString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the concatenated value. However Java created a new String in the process, and the old one will get discarded from memory automatically.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843E3F-7743-A78A-0B41-3560AC203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607" y="8457208"/>
            <a:ext cx="15754786" cy="119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13210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724</Words>
  <Application>Microsoft Office PowerPoint</Application>
  <PresentationFormat>Custom</PresentationFormat>
  <Paragraphs>78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Open Sans</vt:lpstr>
      <vt:lpstr>Helvetica Neue Light</vt:lpstr>
      <vt:lpstr>Helvetica Neue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11</cp:revision>
  <dcterms:modified xsi:type="dcterms:W3CDTF">2023-01-10T03:56:40Z</dcterms:modified>
</cp:coreProperties>
</file>