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77" r:id="rId2"/>
    <p:sldId id="278" r:id="rId3"/>
    <p:sldId id="279" r:id="rId4"/>
    <p:sldId id="280" r:id="rId5"/>
    <p:sldId id="281" r:id="rId6"/>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7628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8215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1555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289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71752"/>
            <a:ext cx="32672406" cy="1631216"/>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9600" dirty="0" err="1">
                <a:latin typeface="Open Sans" panose="020B0606030504020204" pitchFamily="34" charset="0"/>
                <a:ea typeface="Open Sans" panose="020B0606030504020204" pitchFamily="34" charset="0"/>
                <a:cs typeface="Open Sans" panose="020B0606030504020204" pitchFamily="34" charset="0"/>
              </a:rPr>
              <a:t>System.console</a:t>
            </a:r>
            <a:r>
              <a:rPr lang="en-US" sz="96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3800" dirty="0" err="1">
                <a:latin typeface="Open Sans" panose="020B0606030504020204" pitchFamily="34" charset="0"/>
                <a:ea typeface="Open Sans" panose="020B0606030504020204" pitchFamily="34" charset="0"/>
                <a:cs typeface="Open Sans" panose="020B0606030504020204" pitchFamily="34" charset="0"/>
              </a:rPr>
              <a:t>System.console</a:t>
            </a:r>
            <a:r>
              <a:rPr lang="en-US" sz="38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last video, we talked about static and instance fields, and methods, on the class.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also talked about a concept called instantiating a class, which creates an object, or instance.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be using both of these features in this video.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We're going to create an interactive application, where a user will enter their name, and year of birth, and then the application will calculate the current age of the user.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Before we start though, let's talk about parsing data. </a:t>
            </a: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71752"/>
            <a:ext cx="32672406" cy="1631216"/>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9600" dirty="0" err="1">
                <a:latin typeface="Open Sans" panose="020B0606030504020204" pitchFamily="34" charset="0"/>
                <a:ea typeface="Open Sans" panose="020B0606030504020204" pitchFamily="34" charset="0"/>
                <a:cs typeface="Open Sans" panose="020B0606030504020204" pitchFamily="34" charset="0"/>
              </a:rPr>
              <a:t>System.console</a:t>
            </a:r>
            <a:r>
              <a:rPr lang="en-US" sz="96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3800" dirty="0" err="1">
                <a:latin typeface="Open Sans" panose="020B0606030504020204" pitchFamily="34" charset="0"/>
                <a:ea typeface="Open Sans" panose="020B0606030504020204" pitchFamily="34" charset="0"/>
                <a:cs typeface="Open Sans" panose="020B0606030504020204" pitchFamily="34" charset="0"/>
              </a:rPr>
              <a:t>System.console</a:t>
            </a:r>
            <a:r>
              <a:rPr lang="en-US" sz="38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read data in, from either a file, or from user input, it's common for the data to be initially a String, which we'll need to convert to a numeric value.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review what happens when our numeric data is really a String.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might remember we talked about this previously, when we talked about operators in Java.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may remember that the plus symbol, means something different for numeric values, than it does for Strings.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might also remember, that most of the other operators aren't applicable to Strings.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look at a slide we've seen before.</a:t>
            </a:r>
          </a:p>
        </p:txBody>
      </p:sp>
    </p:spTree>
    <p:extLst>
      <p:ext uri="{BB962C8B-B14F-4D97-AF65-F5344CB8AC3E}">
        <p14:creationId xmlns:p14="http://schemas.microsoft.com/office/powerpoint/2010/main" val="89946181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3800" dirty="0" err="1">
                <a:latin typeface="Open Sans" panose="020B0606030504020204" pitchFamily="34" charset="0"/>
                <a:ea typeface="Open Sans" panose="020B0606030504020204" pitchFamily="34" charset="0"/>
                <a:cs typeface="Open Sans" panose="020B0606030504020204" pitchFamily="34" charset="0"/>
              </a:rPr>
              <a:t>System.console</a:t>
            </a:r>
            <a:r>
              <a:rPr lang="en-US" sz="3800" dirty="0">
                <a:latin typeface="Open Sans" panose="020B0606030504020204" pitchFamily="34" charset="0"/>
                <a:ea typeface="Open Sans" panose="020B0606030504020204" pitchFamily="34" charset="0"/>
                <a:cs typeface="Open Sans" panose="020B0606030504020204" pitchFamily="34" charset="0"/>
              </a:rPr>
              <a:t>()</a:t>
            </a:r>
          </a:p>
        </p:txBody>
      </p:sp>
      <p:sp>
        <p:nvSpPr>
          <p:cNvPr id="3" name="Shape 126">
            <a:extLst>
              <a:ext uri="{FF2B5EF4-FFF2-40B4-BE49-F238E27FC236}">
                <a16:creationId xmlns:a16="http://schemas.microsoft.com/office/drawing/2014/main" id="{09354744-03ED-0136-2261-B51196E270AF}"/>
              </a:ext>
            </a:extLst>
          </p:cNvPr>
          <p:cNvSpPr/>
          <p:nvPr/>
        </p:nvSpPr>
        <p:spPr>
          <a:xfrm>
            <a:off x="952498" y="459786"/>
            <a:ext cx="1499288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Summary of Operators</a:t>
            </a:r>
          </a:p>
        </p:txBody>
      </p:sp>
      <p:graphicFrame>
        <p:nvGraphicFramePr>
          <p:cNvPr id="5" name="Table 4">
            <a:extLst>
              <a:ext uri="{FF2B5EF4-FFF2-40B4-BE49-F238E27FC236}">
                <a16:creationId xmlns:a16="http://schemas.microsoft.com/office/drawing/2014/main" id="{6668B05C-BE32-886B-4F51-4DDD610283D9}"/>
              </a:ext>
            </a:extLst>
          </p:cNvPr>
          <p:cNvGraphicFramePr>
            <a:graphicFrameLocks noGrp="1"/>
          </p:cNvGraphicFramePr>
          <p:nvPr>
            <p:extLst>
              <p:ext uri="{D42A27DB-BD31-4B8C-83A1-F6EECF244321}">
                <p14:modId xmlns:p14="http://schemas.microsoft.com/office/powerpoint/2010/main" val="1575600610"/>
              </p:ext>
            </p:extLst>
          </p:nvPr>
        </p:nvGraphicFramePr>
        <p:xfrm>
          <a:off x="3499368" y="4321168"/>
          <a:ext cx="29577265" cy="11931665"/>
        </p:xfrm>
        <a:graphic>
          <a:graphicData uri="http://schemas.openxmlformats.org/drawingml/2006/table">
            <a:tbl>
              <a:tblPr firstRow="1" bandRow="1">
                <a:tableStyleId>{5C22544A-7EE6-4342-B048-85BDC9FD1C3A}</a:tableStyleId>
              </a:tblPr>
              <a:tblGrid>
                <a:gridCol w="4824586">
                  <a:extLst>
                    <a:ext uri="{9D8B030D-6E8A-4147-A177-3AD203B41FA5}">
                      <a16:colId xmlns:a16="http://schemas.microsoft.com/office/drawing/2014/main" val="2844207666"/>
                    </a:ext>
                  </a:extLst>
                </a:gridCol>
                <a:gridCol w="7095335">
                  <a:extLst>
                    <a:ext uri="{9D8B030D-6E8A-4147-A177-3AD203B41FA5}">
                      <a16:colId xmlns:a16="http://schemas.microsoft.com/office/drawing/2014/main" val="1512864860"/>
                    </a:ext>
                  </a:extLst>
                </a:gridCol>
                <a:gridCol w="5937785">
                  <a:extLst>
                    <a:ext uri="{9D8B030D-6E8A-4147-A177-3AD203B41FA5}">
                      <a16:colId xmlns:a16="http://schemas.microsoft.com/office/drawing/2014/main" val="1044849324"/>
                    </a:ext>
                  </a:extLst>
                </a:gridCol>
                <a:gridCol w="5807255">
                  <a:extLst>
                    <a:ext uri="{9D8B030D-6E8A-4147-A177-3AD203B41FA5}">
                      <a16:colId xmlns:a16="http://schemas.microsoft.com/office/drawing/2014/main" val="3132937575"/>
                    </a:ext>
                  </a:extLst>
                </a:gridCol>
                <a:gridCol w="5912304">
                  <a:extLst>
                    <a:ext uri="{9D8B030D-6E8A-4147-A177-3AD203B41FA5}">
                      <a16:colId xmlns:a16="http://schemas.microsoft.com/office/drawing/2014/main" val="1035982740"/>
                    </a:ext>
                  </a:extLst>
                </a:gridCol>
              </a:tblGrid>
              <a:tr h="2540905">
                <a:tc>
                  <a:txBody>
                    <a:bodyPr/>
                    <a:lstStyle/>
                    <a:p>
                      <a:pPr algn="ctr"/>
                      <a:r>
                        <a:rPr lang="en-US" sz="7200"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Operator</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7200" dirty="0">
                          <a:solidFill>
                            <a:schemeClr val="tx1"/>
                          </a:solidFill>
                          <a:latin typeface="Open Sans" panose="020B0606030504020204" pitchFamily="34" charset="0"/>
                          <a:ea typeface="Open Sans" panose="020B0606030504020204" pitchFamily="34" charset="0"/>
                          <a:cs typeface="Open Sans" panose="020B0606030504020204" pitchFamily="34" charset="0"/>
                        </a:rPr>
                        <a:t>Numeric types</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7200" dirty="0">
                          <a:solidFill>
                            <a:schemeClr val="tx1"/>
                          </a:solidFill>
                          <a:latin typeface="Open Sans" panose="020B0606030504020204" pitchFamily="34" charset="0"/>
                          <a:ea typeface="Open Sans" panose="020B0606030504020204" pitchFamily="34" charset="0"/>
                          <a:cs typeface="Open Sans" panose="020B0606030504020204" pitchFamily="34" charset="0"/>
                        </a:rPr>
                        <a:t>char</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72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7200" dirty="0">
                          <a:solidFill>
                            <a:schemeClr val="tx1"/>
                          </a:solidFill>
                          <a:latin typeface="Open Sans" panose="020B0606030504020204" pitchFamily="34" charset="0"/>
                          <a:ea typeface="Open Sans" panose="020B0606030504020204" pitchFamily="34" charset="0"/>
                          <a:cs typeface="Open Sans" panose="020B0606030504020204" pitchFamily="34" charset="0"/>
                        </a:rPr>
                        <a:t>String</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744997">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Concatenation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744997">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Subtraction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Subtraction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endPar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878375"/>
                  </a:ext>
                </a:extLst>
              </a:tr>
              <a:tr h="1744997">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Multiplication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Multiplication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endPar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endPar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3108946"/>
                  </a:ext>
                </a:extLst>
              </a:tr>
              <a:tr h="1744997">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Division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Division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endPar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endPar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9250724"/>
                  </a:ext>
                </a:extLst>
              </a:tr>
              <a:tr h="2410772">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Remainder</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(Modulus)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Remainder</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(Modulus)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329525"/>
                  </a:ext>
                </a:extLst>
              </a:tr>
            </a:tbl>
          </a:graphicData>
        </a:graphic>
      </p:graphicFrame>
    </p:spTree>
    <p:extLst>
      <p:ext uri="{BB962C8B-B14F-4D97-AF65-F5344CB8AC3E}">
        <p14:creationId xmlns:p14="http://schemas.microsoft.com/office/powerpoint/2010/main" val="84774144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3800" dirty="0" err="1">
                <a:latin typeface="Open Sans" panose="020B0606030504020204" pitchFamily="34" charset="0"/>
                <a:ea typeface="Open Sans" panose="020B0606030504020204" pitchFamily="34" charset="0"/>
                <a:cs typeface="Open Sans" panose="020B0606030504020204" pitchFamily="34" charset="0"/>
              </a:rPr>
              <a:t>System.console</a:t>
            </a:r>
            <a:r>
              <a:rPr lang="en-US" sz="3800" dirty="0">
                <a:latin typeface="Open Sans" panose="020B0606030504020204" pitchFamily="34" charset="0"/>
                <a:ea typeface="Open Sans" panose="020B0606030504020204" pitchFamily="34" charset="0"/>
                <a:cs typeface="Open Sans" panose="020B0606030504020204" pitchFamily="34" charset="0"/>
              </a:rPr>
              <a:t>()</a:t>
            </a:r>
          </a:p>
        </p:txBody>
      </p:sp>
      <p:sp>
        <p:nvSpPr>
          <p:cNvPr id="3" name="Shape 126">
            <a:extLst>
              <a:ext uri="{FF2B5EF4-FFF2-40B4-BE49-F238E27FC236}">
                <a16:creationId xmlns:a16="http://schemas.microsoft.com/office/drawing/2014/main" id="{09354744-03ED-0136-2261-B51196E270AF}"/>
              </a:ext>
            </a:extLst>
          </p:cNvPr>
          <p:cNvSpPr/>
          <p:nvPr/>
        </p:nvSpPr>
        <p:spPr>
          <a:xfrm>
            <a:off x="952498" y="459786"/>
            <a:ext cx="3412953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Wrapper methods to parse strings to numeric values</a:t>
            </a:r>
          </a:p>
        </p:txBody>
      </p:sp>
      <p:sp>
        <p:nvSpPr>
          <p:cNvPr id="4" name="Rectangle 3">
            <a:extLst>
              <a:ext uri="{FF2B5EF4-FFF2-40B4-BE49-F238E27FC236}">
                <a16:creationId xmlns:a16="http://schemas.microsoft.com/office/drawing/2014/main" id="{164B32C4-7C76-0C8C-0449-0119A66B8C04}"/>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remember, we used the wrapper classes to get min and max values.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case, we're going to use a static method, on the wrapper class, to let that class do the transformation for us.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7" name="Table 6">
            <a:extLst>
              <a:ext uri="{FF2B5EF4-FFF2-40B4-BE49-F238E27FC236}">
                <a16:creationId xmlns:a16="http://schemas.microsoft.com/office/drawing/2014/main" id="{5B2C2522-5D25-FEC0-AC0D-55468D7600CE}"/>
              </a:ext>
            </a:extLst>
          </p:cNvPr>
          <p:cNvGraphicFramePr>
            <a:graphicFrameLocks noGrp="1"/>
          </p:cNvGraphicFramePr>
          <p:nvPr>
            <p:extLst>
              <p:ext uri="{D42A27DB-BD31-4B8C-83A1-F6EECF244321}">
                <p14:modId xmlns:p14="http://schemas.microsoft.com/office/powerpoint/2010/main" val="917783080"/>
              </p:ext>
            </p:extLst>
          </p:nvPr>
        </p:nvGraphicFramePr>
        <p:xfrm>
          <a:off x="8869626" y="8575927"/>
          <a:ext cx="18836749" cy="6030899"/>
        </p:xfrm>
        <a:graphic>
          <a:graphicData uri="http://schemas.openxmlformats.org/drawingml/2006/table">
            <a:tbl>
              <a:tblPr firstRow="1" bandRow="1">
                <a:tableStyleId>{5C22544A-7EE6-4342-B048-85BDC9FD1C3A}</a:tableStyleId>
              </a:tblPr>
              <a:tblGrid>
                <a:gridCol w="6837582">
                  <a:extLst>
                    <a:ext uri="{9D8B030D-6E8A-4147-A177-3AD203B41FA5}">
                      <a16:colId xmlns:a16="http://schemas.microsoft.com/office/drawing/2014/main" val="2844207666"/>
                    </a:ext>
                  </a:extLst>
                </a:gridCol>
                <a:gridCol w="11999167">
                  <a:extLst>
                    <a:ext uri="{9D8B030D-6E8A-4147-A177-3AD203B41FA5}">
                      <a16:colId xmlns:a16="http://schemas.microsoft.com/office/drawing/2014/main" val="1512864860"/>
                    </a:ext>
                  </a:extLst>
                </a:gridCol>
              </a:tblGrid>
              <a:tr h="2540905">
                <a:tc>
                  <a:txBody>
                    <a:bodyPr/>
                    <a:lstStyle/>
                    <a:p>
                      <a:pPr marL="180000" algn="l"/>
                      <a:r>
                        <a:rPr lang="en-US" sz="9600" b="1" dirty="0">
                          <a:solidFill>
                            <a:schemeClr val="tx1"/>
                          </a:solidFill>
                          <a:latin typeface="Open Sans" panose="020B0606030504020204" pitchFamily="34" charset="0"/>
                          <a:ea typeface="Open Sans" panose="020B0606030504020204" pitchFamily="34" charset="0"/>
                          <a:cs typeface="Open Sans" panose="020B0606030504020204" pitchFamily="34" charset="0"/>
                        </a:rPr>
                        <a:t>Wrapper</a:t>
                      </a:r>
                      <a:endParaRPr lang="en-PH" sz="96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9600" dirty="0">
                          <a:solidFill>
                            <a:schemeClr val="tx1"/>
                          </a:solidFill>
                          <a:latin typeface="Open Sans" panose="020B0606030504020204" pitchFamily="34" charset="0"/>
                          <a:ea typeface="Open Sans" panose="020B0606030504020204" pitchFamily="34" charset="0"/>
                          <a:cs typeface="Open Sans" panose="020B0606030504020204" pitchFamily="34" charset="0"/>
                        </a:rPr>
                        <a:t>Wrapper Method</a:t>
                      </a:r>
                      <a:endParaRPr lang="en-PH" sz="9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74499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8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Integer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8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parseInt</a:t>
                      </a:r>
                      <a:r>
                        <a:rPr lang="en-US" sz="8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(String)</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74499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8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Double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8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parseDouble</a:t>
                      </a:r>
                      <a:r>
                        <a:rPr lang="en-US" sz="8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(String)</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878375"/>
                  </a:ext>
                </a:extLst>
              </a:tr>
            </a:tbl>
          </a:graphicData>
        </a:graphic>
      </p:graphicFrame>
    </p:spTree>
    <p:extLst>
      <p:ext uri="{BB962C8B-B14F-4D97-AF65-F5344CB8AC3E}">
        <p14:creationId xmlns:p14="http://schemas.microsoft.com/office/powerpoint/2010/main" val="53484002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3800" dirty="0" err="1">
                <a:latin typeface="Open Sans" panose="020B0606030504020204" pitchFamily="34" charset="0"/>
                <a:ea typeface="Open Sans" panose="020B0606030504020204" pitchFamily="34" charset="0"/>
                <a:cs typeface="Open Sans" panose="020B0606030504020204" pitchFamily="34" charset="0"/>
              </a:rPr>
              <a:t>System.console</a:t>
            </a:r>
            <a:r>
              <a:rPr lang="en-US" sz="3800" dirty="0">
                <a:latin typeface="Open Sans" panose="020B0606030504020204" pitchFamily="34" charset="0"/>
                <a:ea typeface="Open Sans" panose="020B0606030504020204" pitchFamily="34" charset="0"/>
                <a:cs typeface="Open Sans" panose="020B0606030504020204" pitchFamily="34" charset="0"/>
              </a:rPr>
              <a:t>()</a:t>
            </a:r>
          </a:p>
        </p:txBody>
      </p:sp>
      <p:sp>
        <p:nvSpPr>
          <p:cNvPr id="3" name="Shape 126">
            <a:extLst>
              <a:ext uri="{FF2B5EF4-FFF2-40B4-BE49-F238E27FC236}">
                <a16:creationId xmlns:a16="http://schemas.microsoft.com/office/drawing/2014/main" id="{09354744-03ED-0136-2261-B51196E270AF}"/>
              </a:ext>
            </a:extLst>
          </p:cNvPr>
          <p:cNvSpPr/>
          <p:nvPr/>
        </p:nvSpPr>
        <p:spPr>
          <a:xfrm>
            <a:off x="952498" y="459786"/>
            <a:ext cx="1992853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Reading data from the console</a:t>
            </a:r>
          </a:p>
        </p:txBody>
      </p:sp>
      <p:graphicFrame>
        <p:nvGraphicFramePr>
          <p:cNvPr id="5" name="Table 4">
            <a:extLst>
              <a:ext uri="{FF2B5EF4-FFF2-40B4-BE49-F238E27FC236}">
                <a16:creationId xmlns:a16="http://schemas.microsoft.com/office/drawing/2014/main" id="{6668B05C-BE32-886B-4F51-4DDD610283D9}"/>
              </a:ext>
            </a:extLst>
          </p:cNvPr>
          <p:cNvGraphicFramePr>
            <a:graphicFrameLocks noGrp="1"/>
          </p:cNvGraphicFramePr>
          <p:nvPr>
            <p:extLst>
              <p:ext uri="{D42A27DB-BD31-4B8C-83A1-F6EECF244321}">
                <p14:modId xmlns:p14="http://schemas.microsoft.com/office/powerpoint/2010/main" val="1789649117"/>
              </p:ext>
            </p:extLst>
          </p:nvPr>
        </p:nvGraphicFramePr>
        <p:xfrm>
          <a:off x="952498" y="2990800"/>
          <a:ext cx="34671002" cy="14592401"/>
        </p:xfrm>
        <a:graphic>
          <a:graphicData uri="http://schemas.openxmlformats.org/drawingml/2006/table">
            <a:tbl>
              <a:tblPr firstRow="1" bandRow="1">
                <a:tableStyleId>{5C22544A-7EE6-4342-B048-85BDC9FD1C3A}</a:tableStyleId>
              </a:tblPr>
              <a:tblGrid>
                <a:gridCol w="6892091">
                  <a:extLst>
                    <a:ext uri="{9D8B030D-6E8A-4147-A177-3AD203B41FA5}">
                      <a16:colId xmlns:a16="http://schemas.microsoft.com/office/drawing/2014/main" val="2844207666"/>
                    </a:ext>
                  </a:extLst>
                </a:gridCol>
                <a:gridCol w="27778911">
                  <a:extLst>
                    <a:ext uri="{9D8B030D-6E8A-4147-A177-3AD203B41FA5}">
                      <a16:colId xmlns:a16="http://schemas.microsoft.com/office/drawing/2014/main" val="1512864860"/>
                    </a:ext>
                  </a:extLst>
                </a:gridCol>
              </a:tblGrid>
              <a:tr h="2540905">
                <a:tc>
                  <a:txBody>
                    <a:bodyPr/>
                    <a:lstStyle/>
                    <a:p>
                      <a:pPr algn="ctr"/>
                      <a:r>
                        <a:rPr lang="en-US" sz="7200" dirty="0">
                          <a:solidFill>
                            <a:schemeClr val="tx1"/>
                          </a:solidFill>
                          <a:latin typeface="Open Sans" panose="020B0606030504020204" pitchFamily="34" charset="0"/>
                          <a:ea typeface="Open Sans" panose="020B0606030504020204" pitchFamily="34" charset="0"/>
                          <a:cs typeface="Open Sans" panose="020B0606030504020204" pitchFamily="34" charset="0"/>
                        </a:rPr>
                        <a:t>Technique</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7200" dirty="0">
                          <a:solidFill>
                            <a:schemeClr val="tx1"/>
                          </a:solidFill>
                          <a:latin typeface="Open Sans" panose="020B0606030504020204" pitchFamily="34" charset="0"/>
                          <a:ea typeface="Open Sans" panose="020B0606030504020204" pitchFamily="34" charset="0"/>
                          <a:cs typeface="Open Sans" panose="020B0606030504020204" pitchFamily="34" charset="0"/>
                        </a:rPr>
                        <a:t>Description</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74499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System.in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Like </a:t>
                      </a: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System.out</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Java provides System.in which can read input from the console or terminal. It’s not easy to use for beginners, and lots of code has been built around it, to make it easier.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74499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System.console</a:t>
                      </a:r>
                      <a:endPar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is Java’s solution for easier support for reading a single line and prompting user for information. Although this is easy to use, it doesn’t work with I.D.E.’s because these environments disable it.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878375"/>
                  </a:ext>
                </a:extLst>
              </a:tr>
              <a:tr h="174499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Command Line Arguments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is calling the Java program and specifying data in the call. This is very commonly used but doesn’t let us create an interactive application in a loop in Java.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3108946"/>
                  </a:ext>
                </a:extLst>
              </a:tr>
              <a:tr h="174499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Scanner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Scanner class was built to be a common way to read input, either using System.in or a file. For beginners, it’s much easier to understand than the bare bones System.in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9250724"/>
                  </a:ext>
                </a:extLst>
              </a:tr>
            </a:tbl>
          </a:graphicData>
        </a:graphic>
      </p:graphicFrame>
    </p:spTree>
    <p:extLst>
      <p:ext uri="{BB962C8B-B14F-4D97-AF65-F5344CB8AC3E}">
        <p14:creationId xmlns:p14="http://schemas.microsoft.com/office/powerpoint/2010/main" val="2374354556"/>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635</TotalTime>
  <Words>586</Words>
  <Application>Microsoft Office PowerPoint</Application>
  <PresentationFormat>Custom</PresentationFormat>
  <Paragraphs>76</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163</cp:revision>
  <dcterms:modified xsi:type="dcterms:W3CDTF">2022-09-07T16:24:13Z</dcterms:modified>
</cp:coreProperties>
</file>