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77" r:id="rId2"/>
    <p:sldId id="279" r:id="rId3"/>
    <p:sldId id="280" r:id="rId4"/>
    <p:sldId id="281" r:id="rId5"/>
    <p:sldId id="282" r:id="rId6"/>
    <p:sldId id="283" r:id="rId7"/>
    <p:sldId id="284" r:id="rId8"/>
    <p:sldId id="285" r:id="rId9"/>
    <p:sldId id="286" r:id="rId10"/>
    <p:sldId id="287" r:id="rId11"/>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32" autoAdjust="0"/>
    <p:restoredTop sz="94660"/>
  </p:normalViewPr>
  <p:slideViewPr>
    <p:cSldViewPr snapToGrid="0">
      <p:cViewPr varScale="1">
        <p:scale>
          <a:sx n="52" d="100"/>
          <a:sy n="52" d="100"/>
        </p:scale>
        <p:origin x="118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1087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8840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2718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4409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2687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37379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199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19126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63561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976709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Set Operations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Set Operations, Symmetric and Asymmetric results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video, I'll be explaining a little bit about Set Math, or Set Operations, first what they are, and second, why you'd want to use them.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you're trying to understand data in multiple sets, you might want to get the data that's in all the sets, that's in every set, or the data where there's no overlap.</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collection interface's bulk operations (</a:t>
            </a:r>
            <a:r>
              <a:rPr lang="en-US" sz="6400" dirty="0" err="1">
                <a:latin typeface="Open Sans" panose="020B0606030504020204" pitchFamily="34" charset="0"/>
                <a:ea typeface="Open Sans" panose="020B0606030504020204" pitchFamily="34" charset="0"/>
                <a:cs typeface="Open Sans" panose="020B0606030504020204" pitchFamily="34" charset="0"/>
              </a:rPr>
              <a:t>addAll</a:t>
            </a:r>
            <a:r>
              <a:rPr lang="en-US" sz="6400" dirty="0">
                <a:latin typeface="Open Sans" panose="020B0606030504020204" pitchFamily="34" charset="0"/>
                <a:ea typeface="Open Sans" panose="020B0606030504020204" pitchFamily="34" charset="0"/>
                <a:cs typeface="Open Sans" panose="020B0606030504020204" pitchFamily="34" charset="0"/>
              </a:rPr>
              <a:t>, </a:t>
            </a:r>
            <a:r>
              <a:rPr lang="en-US" sz="6400" dirty="0" err="1">
                <a:latin typeface="Open Sans" panose="020B0606030504020204" pitchFamily="34" charset="0"/>
                <a:ea typeface="Open Sans" panose="020B0606030504020204" pitchFamily="34" charset="0"/>
                <a:cs typeface="Open Sans" panose="020B0606030504020204" pitchFamily="34" charset="0"/>
              </a:rPr>
              <a:t>retainAll</a:t>
            </a:r>
            <a:r>
              <a:rPr lang="en-US" sz="6400" dirty="0">
                <a:latin typeface="Open Sans" panose="020B0606030504020204" pitchFamily="34" charset="0"/>
                <a:ea typeface="Open Sans" panose="020B0606030504020204" pitchFamily="34" charset="0"/>
                <a:cs typeface="Open Sans" panose="020B0606030504020204" pitchFamily="34" charset="0"/>
              </a:rPr>
              <a:t>, </a:t>
            </a:r>
            <a:r>
              <a:rPr lang="en-US" sz="6400" dirty="0" err="1">
                <a:latin typeface="Open Sans" panose="020B0606030504020204" pitchFamily="34" charset="0"/>
                <a:ea typeface="Open Sans" panose="020B0606030504020204" pitchFamily="34" charset="0"/>
                <a:cs typeface="Open Sans" panose="020B0606030504020204" pitchFamily="34" charset="0"/>
              </a:rPr>
              <a:t>removeAll</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dirty="0" err="1">
                <a:latin typeface="Open Sans" panose="020B0606030504020204" pitchFamily="34" charset="0"/>
                <a:ea typeface="Open Sans" panose="020B0606030504020204" pitchFamily="34" charset="0"/>
                <a:cs typeface="Open Sans" panose="020B0606030504020204" pitchFamily="34" charset="0"/>
              </a:rPr>
              <a:t>containAll</a:t>
            </a:r>
            <a:r>
              <a:rPr lang="en-US" sz="6400" dirty="0">
                <a:latin typeface="Open Sans" panose="020B0606030504020204" pitchFamily="34" charset="0"/>
                <a:ea typeface="Open Sans" panose="020B0606030504020204" pitchFamily="34" charset="0"/>
                <a:cs typeface="Open Sans" panose="020B0606030504020204" pitchFamily="34" charset="0"/>
              </a:rPr>
              <a:t>) can be used to perform these set operations.</a:t>
            </a:r>
          </a:p>
        </p:txBody>
      </p:sp>
    </p:spTree>
    <p:extLst>
      <p:ext uri="{BB962C8B-B14F-4D97-AF65-F5344CB8AC3E}">
        <p14:creationId xmlns:p14="http://schemas.microsoft.com/office/powerpoint/2010/main" val="256803748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631169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Set Operations - Symmetric Differences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Set Operations, Symmetric and Asymmetric results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3"/>
            <a:ext cx="14778911" cy="1364540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think of the set symmetric difference, as the elements from all sets that don't intersect.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this slide, these are the elements that are represented in the </a:t>
            </a:r>
            <a:r>
              <a:rPr lang="en-US" sz="6400" b="1" dirty="0">
                <a:latin typeface="Open Sans" panose="020B0606030504020204" pitchFamily="34" charset="0"/>
                <a:ea typeface="Open Sans" panose="020B0606030504020204" pitchFamily="34" charset="0"/>
                <a:cs typeface="Open Sans" panose="020B0606030504020204" pitchFamily="34" charset="0"/>
              </a:rPr>
              <a:t>paler</a:t>
            </a:r>
            <a:r>
              <a:rPr lang="en-US" sz="6400" dirty="0">
                <a:latin typeface="Open Sans" panose="020B0606030504020204" pitchFamily="34" charset="0"/>
                <a:ea typeface="Open Sans" panose="020B0606030504020204" pitchFamily="34" charset="0"/>
                <a:cs typeface="Open Sans" panose="020B0606030504020204" pitchFamily="34" charset="0"/>
              </a:rPr>
              <a:t> yellow areas.</a:t>
            </a:r>
          </a:p>
        </p:txBody>
      </p:sp>
      <p:pic>
        <p:nvPicPr>
          <p:cNvPr id="4" name="Picture 3" descr="Diagram&#10;&#10;Description automatically generated">
            <a:extLst>
              <a:ext uri="{FF2B5EF4-FFF2-40B4-BE49-F238E27FC236}">
                <a16:creationId xmlns:a16="http://schemas.microsoft.com/office/drawing/2014/main" id="{D11D886D-F1A5-1649-2273-9E83C13038E1}"/>
              </a:ext>
            </a:extLst>
          </p:cNvPr>
          <p:cNvPicPr>
            <a:picLocks noChangeAspect="1"/>
          </p:cNvPicPr>
          <p:nvPr/>
        </p:nvPicPr>
        <p:blipFill rotWithShape="1">
          <a:blip r:embed="rId4">
            <a:extLst>
              <a:ext uri="{28A0092B-C50C-407E-A947-70E740481C1C}">
                <a14:useLocalDpi xmlns:a14="http://schemas.microsoft.com/office/drawing/2010/main" val="0"/>
              </a:ext>
            </a:extLst>
          </a:blip>
          <a:srcRect l="3352" t="2867" r="3316" b="3468"/>
          <a:stretch/>
        </p:blipFill>
        <p:spPr>
          <a:xfrm>
            <a:off x="16048653" y="3397715"/>
            <a:ext cx="19574846" cy="13778570"/>
          </a:xfrm>
          <a:prstGeom prst="rect">
            <a:avLst/>
          </a:prstGeom>
        </p:spPr>
      </p:pic>
    </p:spTree>
    <p:extLst>
      <p:ext uri="{BB962C8B-B14F-4D97-AF65-F5344CB8AC3E}">
        <p14:creationId xmlns:p14="http://schemas.microsoft.com/office/powerpoint/2010/main" val="176275759"/>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98413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Representing Sets in a Venn Diagram</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Set Operations, Symmetric and Asymmetric results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817849"/>
            <a:ext cx="13547270" cy="15113457"/>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Sets are often represented as circles or ovals, with elements inside, on what is called a Venn Diagram.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Here, I'm showing two sets that have no elements in common.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a:t>
            </a:r>
            <a:r>
              <a:rPr lang="en-US" sz="6400" dirty="0" err="1">
                <a:latin typeface="Open Sans" panose="020B0606030504020204" pitchFamily="34" charset="0"/>
                <a:ea typeface="Open Sans" panose="020B0606030504020204" pitchFamily="34" charset="0"/>
                <a:cs typeface="Open Sans" panose="020B0606030504020204" pitchFamily="34" charset="0"/>
              </a:rPr>
              <a:t>venn</a:t>
            </a:r>
            <a:r>
              <a:rPr lang="en-US" sz="6400" dirty="0">
                <a:latin typeface="Open Sans" panose="020B0606030504020204" pitchFamily="34" charset="0"/>
                <a:ea typeface="Open Sans" panose="020B0606030504020204" pitchFamily="34" charset="0"/>
                <a:cs typeface="Open Sans" panose="020B0606030504020204" pitchFamily="34" charset="0"/>
              </a:rPr>
              <a:t> diagram shows some of the cartoon characters of the Peanuts and Mickey Mouse cartoons.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Because the characters are distinct for each set, the circles representing the sets don't overlap, or intersect.</a:t>
            </a:r>
          </a:p>
        </p:txBody>
      </p:sp>
      <p:pic>
        <p:nvPicPr>
          <p:cNvPr id="3" name="Picture 2" descr="Diagram&#10;&#10;Description automatically generated">
            <a:extLst>
              <a:ext uri="{FF2B5EF4-FFF2-40B4-BE49-F238E27FC236}">
                <a16:creationId xmlns:a16="http://schemas.microsoft.com/office/drawing/2014/main" id="{29AE3721-BF88-9013-9A98-EE47923C1707}"/>
              </a:ext>
            </a:extLst>
          </p:cNvPr>
          <p:cNvPicPr>
            <a:picLocks noChangeAspect="1"/>
          </p:cNvPicPr>
          <p:nvPr/>
        </p:nvPicPr>
        <p:blipFill rotWithShape="1">
          <a:blip r:embed="rId4">
            <a:extLst>
              <a:ext uri="{28A0092B-C50C-407E-A947-70E740481C1C}">
                <a14:useLocalDpi xmlns:a14="http://schemas.microsoft.com/office/drawing/2010/main" val="0"/>
              </a:ext>
            </a:extLst>
          </a:blip>
          <a:srcRect t="10591" b="5624"/>
          <a:stretch/>
        </p:blipFill>
        <p:spPr>
          <a:xfrm>
            <a:off x="14672199" y="5202536"/>
            <a:ext cx="21305563" cy="10081111"/>
          </a:xfrm>
          <a:prstGeom prst="rect">
            <a:avLst/>
          </a:prstGeom>
        </p:spPr>
      </p:pic>
    </p:spTree>
    <p:extLst>
      <p:ext uri="{BB962C8B-B14F-4D97-AF65-F5344CB8AC3E}">
        <p14:creationId xmlns:p14="http://schemas.microsoft.com/office/powerpoint/2010/main" val="591478764"/>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98413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Representing Sets in a Venn Diagram</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Set Operations, Symmetric and Asymmetric results</a:t>
            </a:r>
          </a:p>
        </p:txBody>
      </p:sp>
      <p:sp>
        <p:nvSpPr>
          <p:cNvPr id="8" name="Rectangle 7">
            <a:extLst>
              <a:ext uri="{FF2B5EF4-FFF2-40B4-BE49-F238E27FC236}">
                <a16:creationId xmlns:a16="http://schemas.microsoft.com/office/drawing/2014/main" id="{89DBB243-EF27-4345-872D-E76597E95619}"/>
              </a:ext>
            </a:extLst>
          </p:cNvPr>
          <p:cNvSpPr/>
          <p:nvPr/>
        </p:nvSpPr>
        <p:spPr>
          <a:xfrm>
            <a:off x="952500" y="2817849"/>
            <a:ext cx="14497859" cy="15113457"/>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diagram shows two sets of characters that do overlap.</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Let's say that Goofy and Snoopy, have guest appearances in the other's holiday special show.</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intersection of these sets is represented by the area where the two circles (sets) overlap, and contains the elements that are shared by both sets.</a:t>
            </a:r>
          </a:p>
        </p:txBody>
      </p:sp>
      <p:pic>
        <p:nvPicPr>
          <p:cNvPr id="4" name="Picture 3" descr="Diagram, venn diagram&#10;&#10;Description automatically generated">
            <a:extLst>
              <a:ext uri="{FF2B5EF4-FFF2-40B4-BE49-F238E27FC236}">
                <a16:creationId xmlns:a16="http://schemas.microsoft.com/office/drawing/2014/main" id="{B54100F3-503A-09E6-64ED-A9BEF11C6610}"/>
              </a:ext>
            </a:extLst>
          </p:cNvPr>
          <p:cNvPicPr>
            <a:picLocks noChangeAspect="1"/>
          </p:cNvPicPr>
          <p:nvPr/>
        </p:nvPicPr>
        <p:blipFill rotWithShape="1">
          <a:blip r:embed="rId4">
            <a:extLst>
              <a:ext uri="{28A0092B-C50C-407E-A947-70E740481C1C}">
                <a14:useLocalDpi xmlns:a14="http://schemas.microsoft.com/office/drawing/2010/main" val="0"/>
              </a:ext>
            </a:extLst>
          </a:blip>
          <a:srcRect t="5918" b="4384"/>
          <a:stretch/>
        </p:blipFill>
        <p:spPr>
          <a:xfrm>
            <a:off x="15450360" y="3464955"/>
            <a:ext cx="20676987" cy="13644090"/>
          </a:xfrm>
          <a:prstGeom prst="rect">
            <a:avLst/>
          </a:prstGeom>
        </p:spPr>
      </p:pic>
    </p:spTree>
    <p:extLst>
      <p:ext uri="{BB962C8B-B14F-4D97-AF65-F5344CB8AC3E}">
        <p14:creationId xmlns:p14="http://schemas.microsoft.com/office/powerpoint/2010/main" val="173674852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98413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Representing Sets in a Venn Diagram</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Set Operations, Symmetric and Asymmetric results</a:t>
            </a:r>
          </a:p>
        </p:txBody>
      </p:sp>
      <p:sp>
        <p:nvSpPr>
          <p:cNvPr id="8" name="Rectangle 7">
            <a:extLst>
              <a:ext uri="{FF2B5EF4-FFF2-40B4-BE49-F238E27FC236}">
                <a16:creationId xmlns:a16="http://schemas.microsoft.com/office/drawing/2014/main" id="{89DBB243-EF27-4345-872D-E76597E95619}"/>
              </a:ext>
            </a:extLst>
          </p:cNvPr>
          <p:cNvSpPr/>
          <p:nvPr/>
        </p:nvSpPr>
        <p:spPr>
          <a:xfrm>
            <a:off x="952500" y="2817849"/>
            <a:ext cx="14497859" cy="15113457"/>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Goofy and Snoopy are both in Set A and Set B, in other words.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Venn Diagrams are an easy way to quickly see how elements in multiple sets relate to each other.</a:t>
            </a:r>
          </a:p>
        </p:txBody>
      </p:sp>
      <p:pic>
        <p:nvPicPr>
          <p:cNvPr id="4" name="Picture 3" descr="Diagram, venn diagram&#10;&#10;Description automatically generated">
            <a:extLst>
              <a:ext uri="{FF2B5EF4-FFF2-40B4-BE49-F238E27FC236}">
                <a16:creationId xmlns:a16="http://schemas.microsoft.com/office/drawing/2014/main" id="{B54100F3-503A-09E6-64ED-A9BEF11C6610}"/>
              </a:ext>
            </a:extLst>
          </p:cNvPr>
          <p:cNvPicPr>
            <a:picLocks noChangeAspect="1"/>
          </p:cNvPicPr>
          <p:nvPr/>
        </p:nvPicPr>
        <p:blipFill rotWithShape="1">
          <a:blip r:embed="rId4">
            <a:extLst>
              <a:ext uri="{28A0092B-C50C-407E-A947-70E740481C1C}">
                <a14:useLocalDpi xmlns:a14="http://schemas.microsoft.com/office/drawing/2010/main" val="0"/>
              </a:ext>
            </a:extLst>
          </a:blip>
          <a:srcRect t="5918" b="4384"/>
          <a:stretch/>
        </p:blipFill>
        <p:spPr>
          <a:xfrm>
            <a:off x="15450360" y="3464955"/>
            <a:ext cx="20676987" cy="13644090"/>
          </a:xfrm>
          <a:prstGeom prst="rect">
            <a:avLst/>
          </a:prstGeom>
        </p:spPr>
      </p:pic>
    </p:spTree>
    <p:extLst>
      <p:ext uri="{BB962C8B-B14F-4D97-AF65-F5344CB8AC3E}">
        <p14:creationId xmlns:p14="http://schemas.microsoft.com/office/powerpoint/2010/main" val="192765652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98115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Set Operations - Union  A ∪ B</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Set Operations, Symmetric and Asymmetric results</a:t>
            </a:r>
          </a:p>
        </p:txBody>
      </p:sp>
      <p:sp>
        <p:nvSpPr>
          <p:cNvPr id="8" name="Rectangle 7">
            <a:extLst>
              <a:ext uri="{FF2B5EF4-FFF2-40B4-BE49-F238E27FC236}">
                <a16:creationId xmlns:a16="http://schemas.microsoft.com/office/drawing/2014/main" id="{89DBB243-EF27-4345-872D-E76597E95619}"/>
              </a:ext>
            </a:extLst>
          </p:cNvPr>
          <p:cNvSpPr/>
          <p:nvPr/>
        </p:nvSpPr>
        <p:spPr>
          <a:xfrm>
            <a:off x="952500" y="2817849"/>
            <a:ext cx="16271810" cy="15113457"/>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union of two or more sets will return elements that are in any or all of the sets, removing any duplicates.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slide shown here is showing my two sets, names on an email list, and names on a phone numbers list.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overlap are names that are on both lists.</a:t>
            </a:r>
          </a:p>
        </p:txBody>
      </p:sp>
      <p:pic>
        <p:nvPicPr>
          <p:cNvPr id="3" name="Picture 2" descr="Diagram&#10;&#10;Description automatically generated">
            <a:extLst>
              <a:ext uri="{FF2B5EF4-FFF2-40B4-BE49-F238E27FC236}">
                <a16:creationId xmlns:a16="http://schemas.microsoft.com/office/drawing/2014/main" id="{897CA980-4C99-E311-A91F-1B6AE29062FE}"/>
              </a:ext>
            </a:extLst>
          </p:cNvPr>
          <p:cNvPicPr>
            <a:picLocks noChangeAspect="1"/>
          </p:cNvPicPr>
          <p:nvPr/>
        </p:nvPicPr>
        <p:blipFill rotWithShape="1">
          <a:blip r:embed="rId4">
            <a:extLst>
              <a:ext uri="{28A0092B-C50C-407E-A947-70E740481C1C}">
                <a14:useLocalDpi xmlns:a14="http://schemas.microsoft.com/office/drawing/2010/main" val="0"/>
              </a:ext>
            </a:extLst>
          </a:blip>
          <a:srcRect l="3596" t="3639" r="3579" b="5203"/>
          <a:stretch/>
        </p:blipFill>
        <p:spPr>
          <a:xfrm>
            <a:off x="17483313" y="2730272"/>
            <a:ext cx="18140188" cy="15113457"/>
          </a:xfrm>
          <a:prstGeom prst="rect">
            <a:avLst/>
          </a:prstGeom>
        </p:spPr>
      </p:pic>
    </p:spTree>
    <p:extLst>
      <p:ext uri="{BB962C8B-B14F-4D97-AF65-F5344CB8AC3E}">
        <p14:creationId xmlns:p14="http://schemas.microsoft.com/office/powerpoint/2010/main" val="1505956259"/>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98115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Set Operations - Union  A ∪ B</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Set Operations, Symmetric and Asymmetric results</a:t>
            </a:r>
          </a:p>
        </p:txBody>
      </p:sp>
      <p:sp>
        <p:nvSpPr>
          <p:cNvPr id="8" name="Rectangle 7">
            <a:extLst>
              <a:ext uri="{FF2B5EF4-FFF2-40B4-BE49-F238E27FC236}">
                <a16:creationId xmlns:a16="http://schemas.microsoft.com/office/drawing/2014/main" id="{89DBB243-EF27-4345-872D-E76597E95619}"/>
              </a:ext>
            </a:extLst>
          </p:cNvPr>
          <p:cNvSpPr/>
          <p:nvPr/>
        </p:nvSpPr>
        <p:spPr>
          <a:xfrm>
            <a:off x="952500" y="2817849"/>
            <a:ext cx="16271810" cy="15113457"/>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example shown on this slide, all names on the email list and phone list will be included in a union of the two sets, but Minnie, Mickie and Robin Hood, which are the only elements included in both sets, are included in the resulting set only once.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doesn't have a union method on Collections, but the </a:t>
            </a:r>
            <a:r>
              <a:rPr lang="en-US" sz="6400" dirty="0" err="1">
                <a:latin typeface="Open Sans" panose="020B0606030504020204" pitchFamily="34" charset="0"/>
                <a:ea typeface="Open Sans" panose="020B0606030504020204" pitchFamily="34" charset="0"/>
                <a:cs typeface="Open Sans" panose="020B0606030504020204" pitchFamily="34" charset="0"/>
              </a:rPr>
              <a:t>addAll</a:t>
            </a:r>
            <a:r>
              <a:rPr lang="en-US" sz="6400" dirty="0">
                <a:latin typeface="Open Sans" panose="020B0606030504020204" pitchFamily="34" charset="0"/>
                <a:ea typeface="Open Sans" panose="020B0606030504020204" pitchFamily="34" charset="0"/>
                <a:cs typeface="Open Sans" panose="020B0606030504020204" pitchFamily="34" charset="0"/>
              </a:rPr>
              <a:t> bulk function, when used on a Set, can be used to create a union of multiple sets.</a:t>
            </a:r>
          </a:p>
        </p:txBody>
      </p:sp>
      <p:pic>
        <p:nvPicPr>
          <p:cNvPr id="3" name="Picture 2" descr="Diagram&#10;&#10;Description automatically generated">
            <a:extLst>
              <a:ext uri="{FF2B5EF4-FFF2-40B4-BE49-F238E27FC236}">
                <a16:creationId xmlns:a16="http://schemas.microsoft.com/office/drawing/2014/main" id="{897CA980-4C99-E311-A91F-1B6AE29062FE}"/>
              </a:ext>
            </a:extLst>
          </p:cNvPr>
          <p:cNvPicPr>
            <a:picLocks noChangeAspect="1"/>
          </p:cNvPicPr>
          <p:nvPr/>
        </p:nvPicPr>
        <p:blipFill rotWithShape="1">
          <a:blip r:embed="rId4">
            <a:extLst>
              <a:ext uri="{28A0092B-C50C-407E-A947-70E740481C1C}">
                <a14:useLocalDpi xmlns:a14="http://schemas.microsoft.com/office/drawing/2010/main" val="0"/>
              </a:ext>
            </a:extLst>
          </a:blip>
          <a:srcRect l="3596" t="3639" r="3579" b="5203"/>
          <a:stretch/>
        </p:blipFill>
        <p:spPr>
          <a:xfrm>
            <a:off x="17483313" y="2730272"/>
            <a:ext cx="18140188" cy="15113457"/>
          </a:xfrm>
          <a:prstGeom prst="rect">
            <a:avLst/>
          </a:prstGeom>
        </p:spPr>
      </p:pic>
    </p:spTree>
    <p:extLst>
      <p:ext uri="{BB962C8B-B14F-4D97-AF65-F5344CB8AC3E}">
        <p14:creationId xmlns:p14="http://schemas.microsoft.com/office/powerpoint/2010/main" val="3158666408"/>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123658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Set Operations - Intersect - A ∩ B</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Set Operations, Symmetric and Asymmetric results</a:t>
            </a:r>
          </a:p>
        </p:txBody>
      </p:sp>
      <p:sp>
        <p:nvSpPr>
          <p:cNvPr id="8" name="Rectangle 7">
            <a:extLst>
              <a:ext uri="{FF2B5EF4-FFF2-40B4-BE49-F238E27FC236}">
                <a16:creationId xmlns:a16="http://schemas.microsoft.com/office/drawing/2014/main" id="{89DBB243-EF27-4345-872D-E76597E95619}"/>
              </a:ext>
            </a:extLst>
          </p:cNvPr>
          <p:cNvSpPr/>
          <p:nvPr/>
        </p:nvSpPr>
        <p:spPr>
          <a:xfrm>
            <a:off x="952500" y="2817849"/>
            <a:ext cx="15413394" cy="15113457"/>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intersection of two or more sets, will return only the elements the sets have in common.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are shown in the overlapping area of the sets on this slide, the intersect, shown in green, and includes Mickey and Minnie Mouse, and Robin Hood.</a:t>
            </a:r>
          </a:p>
        </p:txBody>
      </p:sp>
      <p:pic>
        <p:nvPicPr>
          <p:cNvPr id="4" name="Picture 3" descr="Diagram&#10;&#10;Description automatically generated">
            <a:extLst>
              <a:ext uri="{FF2B5EF4-FFF2-40B4-BE49-F238E27FC236}">
                <a16:creationId xmlns:a16="http://schemas.microsoft.com/office/drawing/2014/main" id="{A3C12C96-BBC6-924A-21E6-6D6566E1619C}"/>
              </a:ext>
            </a:extLst>
          </p:cNvPr>
          <p:cNvPicPr>
            <a:picLocks noChangeAspect="1"/>
          </p:cNvPicPr>
          <p:nvPr/>
        </p:nvPicPr>
        <p:blipFill rotWithShape="1">
          <a:blip r:embed="rId4">
            <a:extLst>
              <a:ext uri="{28A0092B-C50C-407E-A947-70E740481C1C}">
                <a14:useLocalDpi xmlns:a14="http://schemas.microsoft.com/office/drawing/2010/main" val="0"/>
              </a:ext>
            </a:extLst>
          </a:blip>
          <a:srcRect l="1448" t="2473" r="5658" b="2315"/>
          <a:stretch/>
        </p:blipFill>
        <p:spPr>
          <a:xfrm>
            <a:off x="16528905" y="2587018"/>
            <a:ext cx="19206263" cy="15399964"/>
          </a:xfrm>
          <a:prstGeom prst="rect">
            <a:avLst/>
          </a:prstGeom>
        </p:spPr>
      </p:pic>
    </p:spTree>
    <p:extLst>
      <p:ext uri="{BB962C8B-B14F-4D97-AF65-F5344CB8AC3E}">
        <p14:creationId xmlns:p14="http://schemas.microsoft.com/office/powerpoint/2010/main" val="1490130383"/>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539477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Set Operations - Symmetric Operations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Set Operations, Symmetric and Asymmetric results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ability to evaluate sets, A intersect B and get the same result as B intersect A, means that the intersect operation is a symmetric set operation.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Union is also a symmetric operation.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doesn't matter if you do A Union B, or B union A, the final set of elements will all be the same set of names.</a:t>
            </a:r>
          </a:p>
        </p:txBody>
      </p:sp>
    </p:spTree>
    <p:extLst>
      <p:ext uri="{BB962C8B-B14F-4D97-AF65-F5344CB8AC3E}">
        <p14:creationId xmlns:p14="http://schemas.microsoft.com/office/powerpoint/2010/main" val="3424073091"/>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631169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Set Operations - Asymmetric Differences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Set Operations, Symmetric and Asymmetric results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3"/>
            <a:ext cx="14778911" cy="1364540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difference subtracts elements in common from one set and another, leaving only the distinct elements from the first set as the result.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an asymmetric operation because if we take Set A and subtract Set B from it, we'll end up with a different set of elements than if we take Set B and subtract Set A.</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sets from these two operations won't result in the same elements.</a:t>
            </a:r>
          </a:p>
        </p:txBody>
      </p:sp>
      <p:pic>
        <p:nvPicPr>
          <p:cNvPr id="3" name="Picture 2" descr="Diagram&#10;&#10;Description automatically generated">
            <a:extLst>
              <a:ext uri="{FF2B5EF4-FFF2-40B4-BE49-F238E27FC236}">
                <a16:creationId xmlns:a16="http://schemas.microsoft.com/office/drawing/2014/main" id="{8F3A82D5-2B18-6F63-FA4F-8767D4AC0913}"/>
              </a:ext>
            </a:extLst>
          </p:cNvPr>
          <p:cNvPicPr>
            <a:picLocks noChangeAspect="1"/>
          </p:cNvPicPr>
          <p:nvPr/>
        </p:nvPicPr>
        <p:blipFill rotWithShape="1">
          <a:blip r:embed="rId4">
            <a:extLst>
              <a:ext uri="{28A0092B-C50C-407E-A947-70E740481C1C}">
                <a14:useLocalDpi xmlns:a14="http://schemas.microsoft.com/office/drawing/2010/main" val="0"/>
              </a:ext>
            </a:extLst>
          </a:blip>
          <a:srcRect l="1594" t="3268" r="2173" b="3912"/>
          <a:stretch/>
        </p:blipFill>
        <p:spPr>
          <a:xfrm>
            <a:off x="16135361" y="2795584"/>
            <a:ext cx="19599807" cy="14982833"/>
          </a:xfrm>
          <a:prstGeom prst="rect">
            <a:avLst/>
          </a:prstGeom>
        </p:spPr>
      </p:pic>
    </p:spTree>
    <p:extLst>
      <p:ext uri="{BB962C8B-B14F-4D97-AF65-F5344CB8AC3E}">
        <p14:creationId xmlns:p14="http://schemas.microsoft.com/office/powerpoint/2010/main" val="1877696788"/>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623</TotalTime>
  <Words>788</Words>
  <Application>Microsoft Office PowerPoint</Application>
  <PresentationFormat>Custom</PresentationFormat>
  <Paragraphs>57</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Helvetica</vt:lpstr>
      <vt:lpstr>Helvetica Light</vt:lpstr>
      <vt:lpstr>Helvetica Neue</vt:lpstr>
      <vt:lpstr>Open Sans</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165</cp:revision>
  <dcterms:modified xsi:type="dcterms:W3CDTF">2023-03-21T09:23:16Z</dcterms:modified>
</cp:coreProperties>
</file>