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77" r:id="rId2"/>
    <p:sldId id="279" r:id="rId3"/>
    <p:sldId id="280" r:id="rId4"/>
  </p:sldIdLst>
  <p:sldSz cx="36576000" cy="20574000"/>
  <p:notesSz cx="6858000" cy="9144000"/>
  <p:defaultTextStyle>
    <a:defPPr marL="0" marR="0" indent="0" algn="l" defTabSz="1369222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96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34230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68461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102691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136922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711528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2053834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239614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273844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E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132" autoAdjust="0"/>
    <p:restoredTop sz="94660"/>
  </p:normalViewPr>
  <p:slideViewPr>
    <p:cSldViewPr snapToGrid="0">
      <p:cViewPr varScale="1">
        <p:scale>
          <a:sx n="52" d="100"/>
          <a:sy n="52" d="100"/>
        </p:scale>
        <p:origin x="118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830374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1pPr>
    <a:lvl2pPr indent="34230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2pPr>
    <a:lvl3pPr indent="68461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3pPr>
    <a:lvl4pPr indent="102691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4pPr>
    <a:lvl5pPr indent="136922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5pPr>
    <a:lvl6pPr indent="1711528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6pPr>
    <a:lvl7pPr indent="2053834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7pPr>
    <a:lvl8pPr indent="2396140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8pPr>
    <a:lvl9pPr indent="273844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8545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9835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66216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2"/>
            <a:ext cx="36576000" cy="20574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</p:spPr>
        <p:txBody>
          <a:bodyPr anchor="b"/>
          <a:lstStyle>
            <a:lvl1pPr>
              <a:defRPr sz="12598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</p:spPr>
        <p:txBody>
          <a:bodyPr/>
          <a:lstStyle>
            <a:lvl1pPr marL="838154" indent="-838154">
              <a:spcBef>
                <a:spcPts val="6750"/>
              </a:spcBef>
              <a:defRPr sz="6750"/>
            </a:lvl1pPr>
            <a:lvl2pPr marL="1676310" indent="-838154">
              <a:spcBef>
                <a:spcPts val="6750"/>
              </a:spcBef>
              <a:defRPr sz="6750"/>
            </a:lvl2pPr>
            <a:lvl3pPr marL="2514464" indent="-838154">
              <a:spcBef>
                <a:spcPts val="6750"/>
              </a:spcBef>
              <a:defRPr sz="6750"/>
            </a:lvl3pPr>
            <a:lvl4pPr marL="3352620" indent="-838154">
              <a:spcBef>
                <a:spcPts val="6750"/>
              </a:spcBef>
              <a:defRPr sz="6750"/>
            </a:lvl4pPr>
            <a:lvl5pPr marL="4190774" indent="-838154">
              <a:spcBef>
                <a:spcPts val="6750"/>
              </a:spcBef>
              <a:defRPr sz="675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3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95244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90489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285734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380979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4762244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571469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666714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761959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857204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29370220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NavigableSet methods to get closest matches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TreeSet</a:t>
            </a: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Closest match and subset methods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All the methods shown on this slide take an element as an argument, and return an element in the set, the closest match to the element passed.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F2DFAD5-2EB5-4D07-5E1B-1D1E3736F8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333258"/>
              </p:ext>
            </p:extLst>
          </p:nvPr>
        </p:nvGraphicFramePr>
        <p:xfrm>
          <a:off x="1792015" y="7014109"/>
          <a:ext cx="32991971" cy="75573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9196">
                  <a:extLst>
                    <a:ext uri="{9D8B030D-6E8A-4147-A177-3AD203B41FA5}">
                      <a16:colId xmlns:a16="http://schemas.microsoft.com/office/drawing/2014/main" val="2844207666"/>
                    </a:ext>
                  </a:extLst>
                </a:gridCol>
                <a:gridCol w="7384464">
                  <a:extLst>
                    <a:ext uri="{9D8B030D-6E8A-4147-A177-3AD203B41FA5}">
                      <a16:colId xmlns:a16="http://schemas.microsoft.com/office/drawing/2014/main" val="1891655341"/>
                    </a:ext>
                  </a:extLst>
                </a:gridCol>
                <a:gridCol w="6799355">
                  <a:extLst>
                    <a:ext uri="{9D8B030D-6E8A-4147-A177-3AD203B41FA5}">
                      <a16:colId xmlns:a16="http://schemas.microsoft.com/office/drawing/2014/main" val="389210023"/>
                    </a:ext>
                  </a:extLst>
                </a:gridCol>
                <a:gridCol w="6779179">
                  <a:extLst>
                    <a:ext uri="{9D8B030D-6E8A-4147-A177-3AD203B41FA5}">
                      <a16:colId xmlns:a16="http://schemas.microsoft.com/office/drawing/2014/main" val="3406832618"/>
                    </a:ext>
                  </a:extLst>
                </a:gridCol>
                <a:gridCol w="6979777">
                  <a:extLst>
                    <a:ext uri="{9D8B030D-6E8A-4147-A177-3AD203B41FA5}">
                      <a16:colId xmlns:a16="http://schemas.microsoft.com/office/drawing/2014/main" val="4069626461"/>
                    </a:ext>
                  </a:extLst>
                </a:gridCol>
              </a:tblGrid>
              <a:tr h="1083322">
                <a:tc rowSpan="2">
                  <a:txBody>
                    <a:bodyPr/>
                    <a:lstStyle/>
                    <a:p>
                      <a:pPr marL="180000" algn="l"/>
                      <a:r>
                        <a:rPr lang="en-US" sz="4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Element passed as the argument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180000" algn="ctr"/>
                      <a:r>
                        <a:rPr lang="en-PH" sz="4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Result From Methods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180000" algn="l"/>
                      <a:endParaRPr lang="en-PH" sz="5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180000" algn="l"/>
                      <a:endParaRPr lang="en-PH" sz="5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180000" algn="l"/>
                      <a:endParaRPr lang="en-PH" sz="5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129174"/>
                  </a:ext>
                </a:extLst>
              </a:tr>
              <a:tr h="1322845">
                <a:tc vMerge="1">
                  <a:txBody>
                    <a:bodyPr/>
                    <a:lstStyle/>
                    <a:p>
                      <a:pPr marL="180000" algn="l"/>
                      <a:endParaRPr lang="en-US" sz="5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en-PH" sz="4400" b="1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floor(E)  (&lt;=)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en-PH" sz="4400" b="1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lower(E)  (&lt;)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en-PH" sz="4400" b="1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ceiling(E) (&gt;=)	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en-PH" sz="4400" b="1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higher(E)  (&gt;)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1969662"/>
                  </a:ext>
                </a:extLst>
              </a:tr>
              <a:tr h="2570550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In Set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Matched Element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Next Element &lt; Element</a:t>
                      </a:r>
                    </a:p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4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or null if none found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Matched Element	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Next Element &gt; Element</a:t>
                      </a:r>
                    </a:p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4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or null if none found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0325450"/>
                  </a:ext>
                </a:extLst>
              </a:tr>
              <a:tr h="2580625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Not in Set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Next Element &lt; Element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Next Element &lt; Element</a:t>
                      </a:r>
                    </a:p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4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or null if none found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Next Element &gt; Element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Next Element &gt; Element</a:t>
                      </a:r>
                    </a:p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4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or null if none found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10933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8037488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20471951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Getting subsets from a </a:t>
            </a:r>
            <a:r>
              <a:rPr lang="en-US" sz="10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TreeSet</a:t>
            </a: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TreeSet</a:t>
            </a: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Closest match and subset methods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All three methods,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headSet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tailSet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and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subSet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return a subset of elements, backed by the original set.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F2DFAD5-2EB5-4D07-5E1B-1D1E3736F8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6075559"/>
              </p:ext>
            </p:extLst>
          </p:nvPr>
        </p:nvGraphicFramePr>
        <p:xfrm>
          <a:off x="952498" y="6629120"/>
          <a:ext cx="34782668" cy="112715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44824">
                  <a:extLst>
                    <a:ext uri="{9D8B030D-6E8A-4147-A177-3AD203B41FA5}">
                      <a16:colId xmlns:a16="http://schemas.microsoft.com/office/drawing/2014/main" val="389210023"/>
                    </a:ext>
                  </a:extLst>
                </a:gridCol>
                <a:gridCol w="5971592">
                  <a:extLst>
                    <a:ext uri="{9D8B030D-6E8A-4147-A177-3AD203B41FA5}">
                      <a16:colId xmlns:a16="http://schemas.microsoft.com/office/drawing/2014/main" val="3406832618"/>
                    </a:ext>
                  </a:extLst>
                </a:gridCol>
                <a:gridCol w="6866252">
                  <a:extLst>
                    <a:ext uri="{9D8B030D-6E8A-4147-A177-3AD203B41FA5}">
                      <a16:colId xmlns:a16="http://schemas.microsoft.com/office/drawing/2014/main" val="4069626461"/>
                    </a:ext>
                  </a:extLst>
                </a:gridCol>
              </a:tblGrid>
              <a:tr h="1512945">
                <a:tc>
                  <a:txBody>
                    <a:bodyPr/>
                    <a:lstStyle/>
                    <a:p>
                      <a:pPr marL="180000" algn="l"/>
                      <a:r>
                        <a:rPr lang="en-US" sz="4400" b="1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</a:t>
                      </a:r>
                      <a:r>
                        <a:rPr lang="en-PH" sz="4400" b="1" dirty="0" err="1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ub</a:t>
                      </a:r>
                      <a:r>
                        <a:rPr lang="en-PH" sz="4400" b="1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set methods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en-PH" sz="4400" b="1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inclusive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en-PH" sz="4400" b="1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description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1969662"/>
                  </a:ext>
                </a:extLst>
              </a:tr>
              <a:tr h="2625463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3600" b="0" dirty="0" err="1">
                          <a:solidFill>
                            <a:schemeClr val="tx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headSet</a:t>
                      </a:r>
                      <a:r>
                        <a:rPr lang="en-US" sz="3600" b="0" dirty="0">
                          <a:solidFill>
                            <a:schemeClr val="tx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(E </a:t>
                      </a:r>
                      <a:r>
                        <a:rPr lang="en-US" sz="3600" b="0" dirty="0" err="1">
                          <a:solidFill>
                            <a:schemeClr val="tx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toElement</a:t>
                      </a:r>
                      <a:r>
                        <a:rPr lang="en-US" sz="3600" b="0" dirty="0">
                          <a:solidFill>
                            <a:schemeClr val="tx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)</a:t>
                      </a:r>
                    </a:p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3600" b="0" dirty="0">
                        <a:solidFill>
                          <a:schemeClr val="tx1"/>
                        </a:solidFill>
                        <a:latin typeface="Roboto Mono" panose="00000009000000000000" pitchFamily="49" charset="0"/>
                        <a:ea typeface="Roboto Mono" panose="00000009000000000000" pitchFamily="49" charset="0"/>
                        <a:cs typeface="Open Sans" panose="020B0606030504020204" pitchFamily="34" charset="0"/>
                      </a:endParaRPr>
                    </a:p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3600" b="0" dirty="0" err="1">
                          <a:solidFill>
                            <a:schemeClr val="tx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headSet</a:t>
                      </a:r>
                      <a:r>
                        <a:rPr lang="en-US" sz="3600" b="0" dirty="0">
                          <a:solidFill>
                            <a:schemeClr val="tx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(E </a:t>
                      </a:r>
                      <a:r>
                        <a:rPr lang="en-US" sz="3600" b="0" dirty="0" err="1">
                          <a:solidFill>
                            <a:schemeClr val="tx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toElement</a:t>
                      </a:r>
                      <a:r>
                        <a:rPr lang="en-US" sz="3600" b="0" dirty="0">
                          <a:solidFill>
                            <a:schemeClr val="tx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, </a:t>
                      </a:r>
                      <a:r>
                        <a:rPr lang="en-US" sz="3600" b="0" dirty="0" err="1">
                          <a:solidFill>
                            <a:schemeClr val="tx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boolean</a:t>
                      </a:r>
                      <a:r>
                        <a:rPr lang="en-US" sz="3600" b="0" dirty="0">
                          <a:solidFill>
                            <a:schemeClr val="tx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 inclusive)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000" b="0" dirty="0" err="1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toElement</a:t>
                      </a:r>
                      <a:r>
                        <a:rPr lang="en-US" sz="40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is exclusive if not specified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0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returns all elements less than the passed </a:t>
                      </a:r>
                      <a:r>
                        <a:rPr lang="en-US" sz="4000" b="0" dirty="0" err="1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toElement</a:t>
                      </a:r>
                      <a:r>
                        <a:rPr lang="en-US" sz="40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 (unless inclusive is specifically included).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0325450"/>
                  </a:ext>
                </a:extLst>
              </a:tr>
              <a:tr h="2957200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3600" b="0" dirty="0" err="1">
                          <a:solidFill>
                            <a:schemeClr val="tx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tailSet</a:t>
                      </a:r>
                      <a:r>
                        <a:rPr lang="en-US" sz="3600" b="0" dirty="0">
                          <a:solidFill>
                            <a:schemeClr val="tx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(E </a:t>
                      </a:r>
                      <a:r>
                        <a:rPr lang="en-US" sz="3600" b="0" dirty="0" err="1">
                          <a:solidFill>
                            <a:schemeClr val="tx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fromElement</a:t>
                      </a:r>
                      <a:r>
                        <a:rPr lang="en-US" sz="3600" b="0" dirty="0">
                          <a:solidFill>
                            <a:schemeClr val="tx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)</a:t>
                      </a:r>
                    </a:p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3600" b="0" dirty="0">
                        <a:solidFill>
                          <a:schemeClr val="tx1"/>
                        </a:solidFill>
                        <a:latin typeface="Roboto Mono" panose="00000009000000000000" pitchFamily="49" charset="0"/>
                        <a:ea typeface="Roboto Mono" panose="00000009000000000000" pitchFamily="49" charset="0"/>
                        <a:cs typeface="Open Sans" panose="020B0606030504020204" pitchFamily="34" charset="0"/>
                      </a:endParaRPr>
                    </a:p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3600" b="0" dirty="0" err="1">
                          <a:solidFill>
                            <a:schemeClr val="tx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tailSet</a:t>
                      </a:r>
                      <a:r>
                        <a:rPr lang="en-US" sz="3600" b="0" dirty="0">
                          <a:solidFill>
                            <a:schemeClr val="tx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(E </a:t>
                      </a:r>
                      <a:r>
                        <a:rPr lang="en-US" sz="3600" b="0" dirty="0" err="1">
                          <a:solidFill>
                            <a:schemeClr val="tx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toElement</a:t>
                      </a:r>
                      <a:r>
                        <a:rPr lang="en-US" sz="3600" b="0" dirty="0">
                          <a:solidFill>
                            <a:schemeClr val="tx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, </a:t>
                      </a:r>
                      <a:r>
                        <a:rPr lang="en-US" sz="3600" b="0" dirty="0" err="1">
                          <a:solidFill>
                            <a:schemeClr val="tx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boolean</a:t>
                      </a:r>
                      <a:r>
                        <a:rPr lang="en-US" sz="3600" b="0" dirty="0">
                          <a:solidFill>
                            <a:schemeClr val="tx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 inclusive)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000" b="0" dirty="0" err="1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fromElement</a:t>
                      </a:r>
                      <a:r>
                        <a:rPr lang="en-US" sz="40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is inclusive if not specified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0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returns all elements greater than or equal to the </a:t>
                      </a:r>
                      <a:r>
                        <a:rPr lang="en-US" sz="4000" b="0" dirty="0" err="1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fromElement</a:t>
                      </a:r>
                      <a:r>
                        <a:rPr lang="en-US" sz="40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(unless inclusive is specifically included).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1093330"/>
                  </a:ext>
                </a:extLst>
              </a:tr>
              <a:tr h="3313546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3600" b="0" dirty="0" err="1">
                          <a:solidFill>
                            <a:schemeClr val="tx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subSet</a:t>
                      </a:r>
                      <a:r>
                        <a:rPr lang="en-US" sz="3600" b="0" dirty="0">
                          <a:solidFill>
                            <a:schemeClr val="tx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(E </a:t>
                      </a:r>
                      <a:r>
                        <a:rPr lang="en-US" sz="3600" b="0" dirty="0" err="1">
                          <a:solidFill>
                            <a:schemeClr val="tx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fromElement</a:t>
                      </a:r>
                      <a:r>
                        <a:rPr lang="en-US" sz="3600" b="0" dirty="0">
                          <a:solidFill>
                            <a:schemeClr val="tx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, E </a:t>
                      </a:r>
                      <a:r>
                        <a:rPr lang="en-US" sz="3600" b="0" dirty="0" err="1">
                          <a:solidFill>
                            <a:schemeClr val="tx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toElement</a:t>
                      </a:r>
                      <a:r>
                        <a:rPr lang="en-US" sz="3600" b="0" dirty="0">
                          <a:solidFill>
                            <a:schemeClr val="tx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)</a:t>
                      </a:r>
                    </a:p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3600" b="0" dirty="0">
                        <a:solidFill>
                          <a:schemeClr val="tx1"/>
                        </a:solidFill>
                        <a:latin typeface="Roboto Mono" panose="00000009000000000000" pitchFamily="49" charset="0"/>
                        <a:ea typeface="Roboto Mono" panose="00000009000000000000" pitchFamily="49" charset="0"/>
                        <a:cs typeface="Open Sans" panose="020B0606030504020204" pitchFamily="34" charset="0"/>
                      </a:endParaRPr>
                    </a:p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3600" b="0" dirty="0" err="1">
                          <a:solidFill>
                            <a:schemeClr val="tx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subSet</a:t>
                      </a:r>
                      <a:r>
                        <a:rPr lang="en-US" sz="3600" b="0" dirty="0">
                          <a:solidFill>
                            <a:schemeClr val="tx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(E </a:t>
                      </a:r>
                      <a:r>
                        <a:rPr lang="en-US" sz="3600" b="0" dirty="0" err="1">
                          <a:solidFill>
                            <a:schemeClr val="tx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fromElement</a:t>
                      </a:r>
                      <a:r>
                        <a:rPr lang="en-US" sz="3600" b="0" dirty="0">
                          <a:solidFill>
                            <a:schemeClr val="tx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, </a:t>
                      </a:r>
                      <a:r>
                        <a:rPr lang="en-US" sz="3600" b="0" dirty="0" err="1">
                          <a:solidFill>
                            <a:schemeClr val="tx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boolean</a:t>
                      </a:r>
                      <a:r>
                        <a:rPr lang="en-US" sz="3600" b="0" dirty="0">
                          <a:solidFill>
                            <a:schemeClr val="tx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 </a:t>
                      </a:r>
                      <a:r>
                        <a:rPr lang="en-US" sz="3600" b="0" dirty="0" err="1">
                          <a:solidFill>
                            <a:schemeClr val="tx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fromInclusive</a:t>
                      </a:r>
                      <a:r>
                        <a:rPr lang="en-US" sz="3600" b="0" dirty="0">
                          <a:solidFill>
                            <a:schemeClr val="tx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, E </a:t>
                      </a:r>
                      <a:r>
                        <a:rPr lang="en-US" sz="3600" b="0" dirty="0" err="1">
                          <a:solidFill>
                            <a:schemeClr val="tx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toElement</a:t>
                      </a:r>
                      <a:r>
                        <a:rPr lang="en-US" sz="3600" b="0" dirty="0">
                          <a:solidFill>
                            <a:schemeClr val="tx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, </a:t>
                      </a:r>
                      <a:r>
                        <a:rPr lang="en-US" sz="3600" b="0" dirty="0" err="1">
                          <a:solidFill>
                            <a:schemeClr val="tx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boolean</a:t>
                      </a:r>
                      <a:r>
                        <a:rPr lang="en-US" sz="3600" b="0" dirty="0">
                          <a:solidFill>
                            <a:schemeClr val="tx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 </a:t>
                      </a:r>
                      <a:r>
                        <a:rPr lang="en-US" sz="3600" b="0" dirty="0" err="1">
                          <a:solidFill>
                            <a:schemeClr val="tx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toInclusive</a:t>
                      </a:r>
                      <a:r>
                        <a:rPr lang="en-US" sz="3600" b="0" dirty="0">
                          <a:solidFill>
                            <a:schemeClr val="tx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)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000" b="0" dirty="0" err="1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fromElement</a:t>
                      </a:r>
                      <a:r>
                        <a:rPr lang="en-US" sz="40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is inclusive if not specified,</a:t>
                      </a:r>
                    </a:p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40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000" b="0" dirty="0" err="1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toElement</a:t>
                      </a:r>
                      <a:r>
                        <a:rPr lang="en-US" sz="40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is exclusive if not specified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0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returns elements greater than or equal to </a:t>
                      </a:r>
                      <a:r>
                        <a:rPr lang="en-US" sz="4000" b="0" dirty="0" err="1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fromElement</a:t>
                      </a:r>
                      <a:r>
                        <a:rPr lang="en-US" sz="40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and less than </a:t>
                      </a:r>
                      <a:r>
                        <a:rPr lang="en-US" sz="4000" b="0" dirty="0" err="1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toElement</a:t>
                      </a:r>
                      <a:r>
                        <a:rPr lang="en-US" sz="40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.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08410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2462993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20621030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When would you use a </a:t>
            </a:r>
            <a:r>
              <a:rPr lang="en-US" sz="10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TreeSet</a:t>
            </a: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?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TreeSet</a:t>
            </a: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Closest match and subset methods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TreeSet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does offer many advantages, in terms of built-in functionality over the other two Set implementations, but it does come at a higher cost.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If your number of elements is not large, or you want a collection that's sorted, and continuously re-sorted as you add and remove elements, and that shouldn't contain duplicate elements, the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TreeSet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is a good alternative to the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ArrayList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28479090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627</TotalTime>
  <Words>379</Words>
  <Application>Microsoft Office PowerPoint</Application>
  <PresentationFormat>Custom</PresentationFormat>
  <Paragraphs>57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Helvetica</vt:lpstr>
      <vt:lpstr>Helvetica Light</vt:lpstr>
      <vt:lpstr>Helvetica Neue</vt:lpstr>
      <vt:lpstr>Open Sans</vt:lpstr>
      <vt:lpstr>Roboto Mono</vt:lpstr>
      <vt:lpstr>White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Gigabyte</dc:creator>
  <cp:lastModifiedBy>Keane Hubert Ang</cp:lastModifiedBy>
  <cp:revision>166</cp:revision>
  <dcterms:modified xsi:type="dcterms:W3CDTF">2023-03-23T14:01:49Z</dcterms:modified>
</cp:coreProperties>
</file>