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36576000" cy="20574000"/>
  <p:notesSz cx="6858000" cy="9144000"/>
  <p:embeddedFontLst>
    <p:embeddedFont>
      <p:font typeface="Helvetica Neue" pitchFamily="50" charset="0"/>
      <p:regular r:id="rId14"/>
      <p:bold r:id="rId15"/>
      <p:italic r:id="rId16"/>
      <p:boldItalic r:id="rId17"/>
    </p:embeddedFont>
    <p:embeddedFont>
      <p:font typeface="Helvetica Neue Light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O63eps20sVljQB+Md/YZSxdwf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21"/>
    <a:srgbClr val="172DFF"/>
    <a:srgbClr val="157B11"/>
    <a:srgbClr val="A59EA1"/>
    <a:srgbClr val="082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91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9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9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420260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String Literal Example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If you recall, we've used literal strings before, and that's where we've typed some text in double quotes.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We haven't really used a String variable yet, but we'll be doing that in upcoming videos.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7258" y="6778348"/>
            <a:ext cx="20261484" cy="120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/>
          <p:nvPr/>
        </p:nvSpPr>
        <p:spPr>
          <a:xfrm>
            <a:off x="952498" y="758363"/>
            <a:ext cx="34777149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Open Sans"/>
              <a:buNone/>
            </a:pPr>
            <a:r>
              <a:rPr lang="en-US" sz="8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Why would you start your </a:t>
            </a:r>
            <a:r>
              <a:rPr lang="en-US" sz="8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8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variable name with the prefix 'is'?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9" name="Google Shape;149;p10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0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2" name="Google Shape;152;p10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Developers will often use the word, is, as a prefix for a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variable name.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This creates a name that seems to ask a question, which makes reading the code more intuitive.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But other prefixes can be just as valid.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/>
          <p:nvPr/>
        </p:nvSpPr>
        <p:spPr>
          <a:xfrm>
            <a:off x="952498" y="758363"/>
            <a:ext cx="34777149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Open Sans"/>
              <a:buNone/>
            </a:pPr>
            <a:r>
              <a:rPr lang="en-US" sz="8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Why would you start your </a:t>
            </a:r>
            <a:r>
              <a:rPr lang="en-US" sz="8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8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variable name with the prefix 'is'?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9" name="Google Shape;149;p10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0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2" name="Google Shape;152;p10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40BD8-0B38-D195-B6FA-ED5E6C33F65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are some example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 names, such as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isMarried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hasChildren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clearly define what condition is being tested: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3797C9D-F883-42C9-7449-349AC0A3D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7674"/>
              </p:ext>
            </p:extLst>
          </p:nvPr>
        </p:nvGraphicFramePr>
        <p:xfrm>
          <a:off x="10326650" y="6662037"/>
          <a:ext cx="15922700" cy="7912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2700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</a:tblGrid>
              <a:tr h="2058027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variable name examples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5854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isCustomerOverTwentyOne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isEligibleForDiscount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hasValidLicense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isMarried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hasChildren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6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952498" y="459786"/>
            <a:ext cx="2126864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Comparing the char to the String</a:t>
            </a:r>
            <a:endParaRPr dirty="0"/>
          </a:p>
        </p:txBody>
      </p:sp>
      <p:cxnSp>
        <p:nvCxnSpPr>
          <p:cNvPr id="67" name="Google Shape;67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0" name="Google Shape;70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F2380-18A5-86DB-9BDB-C7E203607347}"/>
              </a:ext>
            </a:extLst>
          </p:cNvPr>
          <p:cNvSpPr/>
          <p:nvPr/>
        </p:nvSpPr>
        <p:spPr>
          <a:xfrm>
            <a:off x="952501" y="4285904"/>
            <a:ext cx="34782670" cy="12167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table is a quick summary of the differences between the char and the String.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62C79ECB-580C-20E8-4313-F8FC5A03C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78555"/>
              </p:ext>
            </p:extLst>
          </p:nvPr>
        </p:nvGraphicFramePr>
        <p:xfrm>
          <a:off x="2365300" y="6662037"/>
          <a:ext cx="31845400" cy="724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2700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1592270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3374697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3875229">
                <a:tc>
                  <a:txBody>
                    <a:bodyPr/>
                    <a:lstStyle/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Holds one, and only one, character</a:t>
                      </a:r>
                    </a:p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 enclosed in Single Quotes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 hold multiple characters</a:t>
                      </a:r>
                    </a:p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 enclosed in Double Quotes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952498" y="795687"/>
            <a:ext cx="3353161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Open Sans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there a good use for the char data type in today's computing world?</a:t>
            </a:r>
            <a:endParaRPr dirty="0"/>
          </a:p>
        </p:txBody>
      </p:sp>
      <p:cxnSp>
        <p:nvCxnSpPr>
          <p:cNvPr id="78" name="Google Shape;78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1" name="Google Shape;81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Why would you want to use a variable that only allows you to store one character?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One example might be to store the last key pressed by a user in a game.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Another example might be to loop programmatically through the letters in an alphabet.  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952498" y="459786"/>
            <a:ext cx="1020632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char Data Type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8" name="Google Shape;88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1" name="Google Shape;91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 char occupies two bytes of memory, or 16 bits, and thus has a width of 16.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reason it's not just a single byte, is that a char is stored as a 2 byte number, similar to the short. 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This number gets mapped to a single character by Java.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So, when you print a char, you will see the mapped character, and not the representative number.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And you can use single quotes and a character literal to assign a value to a char, which is much simpler than looking up the representative number.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>
            <a:off x="952498" y="459786"/>
            <a:ext cx="548387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Unicode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8" name="Google Shape;98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1" name="Google Shape;101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Unicode is an international encoding standard for use with different languages and scripts by which each letter, digit, or symbol is assigned a unique numeric value that applies across different platforms and programs.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 the English alphabet, we've got the letters A through Z, meaning only 26 characters are needed in total to represent the entire English alphabet.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But other languages need more characters, and often a lot more.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952498" y="459786"/>
            <a:ext cx="222400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Assigning values to a char variable</a:t>
            </a:r>
            <a:endParaRPr dirty="0"/>
          </a:p>
        </p:txBody>
      </p:sp>
      <p:cxnSp>
        <p:nvCxnSpPr>
          <p:cNvPr id="108" name="Google Shape;108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1" name="Google Shape;111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05F744-4C6A-7B93-010D-DEE07620AC36}"/>
              </a:ext>
            </a:extLst>
          </p:cNvPr>
          <p:cNvSpPr/>
          <p:nvPr/>
        </p:nvSpPr>
        <p:spPr>
          <a:xfrm>
            <a:off x="952501" y="4285904"/>
            <a:ext cx="34782670" cy="226418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three ways to assign a value to a char: Each of these methods, represents storing the letter, capital D, in memory.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AC069A9-AE3D-E63A-900F-B9E294A7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96363"/>
              </p:ext>
            </p:extLst>
          </p:nvPr>
        </p:nvGraphicFramePr>
        <p:xfrm>
          <a:off x="4149784" y="6662037"/>
          <a:ext cx="28276432" cy="619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821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14138216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800073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Assignment Type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Code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465158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literal 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rgbClr val="0824A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char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6400" b="0" dirty="0" err="1">
                          <a:solidFill>
                            <a:srgbClr val="A59EA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myChar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= </a:t>
                      </a:r>
                      <a:r>
                        <a:rPr lang="en-US" sz="6400" b="0" dirty="0">
                          <a:solidFill>
                            <a:srgbClr val="157B1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‘D’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465158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Unicode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rgbClr val="0824A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char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6400" b="0" dirty="0" err="1">
                          <a:solidFill>
                            <a:srgbClr val="A59EA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myChar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= </a:t>
                      </a:r>
                      <a:r>
                        <a:rPr lang="en-US" sz="6400" b="0" dirty="0">
                          <a:solidFill>
                            <a:srgbClr val="157B1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‘</a:t>
                      </a:r>
                      <a:r>
                        <a:rPr lang="en-US" sz="6400" b="0" dirty="0">
                          <a:solidFill>
                            <a:srgbClr val="0824A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\u0044</a:t>
                      </a:r>
                      <a:r>
                        <a:rPr lang="en-US" sz="6400" b="0" dirty="0">
                          <a:solidFill>
                            <a:srgbClr val="157B1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’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5513"/>
                  </a:ext>
                </a:extLst>
              </a:tr>
              <a:tr h="1465158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 integer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rgbClr val="0824A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char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6400" b="0" dirty="0" err="1">
                          <a:solidFill>
                            <a:srgbClr val="17172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myChar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= </a:t>
                      </a:r>
                      <a:r>
                        <a:rPr lang="en-US" sz="6400" b="0" dirty="0">
                          <a:solidFill>
                            <a:srgbClr val="172DFF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68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3840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>
            <a:off x="952498" y="459786"/>
            <a:ext cx="1246976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Challenge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9" name="Google Shape;119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2" name="Google Shape;122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Create three char variables to store the character for the question-mark symbol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Droid Sans Mono"/>
              </a:rPr>
              <a:t>mySimpleChar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should be assigned the literal question-mark character ?.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Droid Sans Mono"/>
              </a:rPr>
              <a:t>myUnicodeChar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should be assigned the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unicode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value for the question-mark ?.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Droid Sans Mono"/>
              </a:rPr>
              <a:t>myDecimalChar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should be assigned the decimal value for the question-mark ?.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Print all three variables in one statement, that starts with the label 'My values are '.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Hint: Use the chart at </a:t>
            </a:r>
            <a:r>
              <a:rPr lang="en-US" sz="6400" b="0" i="0" u="sng" strike="noStrike" cap="none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www.unicode-table.com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952498" y="459786"/>
            <a:ext cx="2607124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Note on </a:t>
            </a:r>
            <a:r>
              <a:rPr lang="en-US" sz="10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JShell</a:t>
            </a: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UTF-8 </a:t>
            </a:r>
            <a:r>
              <a:rPr lang="en-US" sz="10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unicode</a:t>
            </a: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values</a:t>
            </a:r>
            <a:endParaRPr dirty="0"/>
          </a:p>
        </p:txBody>
      </p:sp>
      <p:cxnSp>
        <p:nvCxnSpPr>
          <p:cNvPr id="129" name="Google Shape;129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2" name="Google Shape;132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There are a lot more characters, which are not on the usual keyboard, that can be output by this method, for example the copyright symbol.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But, if you are testing this out on your own, using Windows, you should be aware that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JShell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may give you an unexpected result, because UTF-8 is not supported, by default, for command line operations.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 point it out here, in case you are being adventurous, and do encounter this problem. 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Again, this is only a problem with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JShell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and Windows users.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This won't be a problem in Java or IntelliJ, or if you're using MAC or Linux.</a:t>
            </a:r>
            <a:endParaRPr sz="6400" b="0" i="0" u="sng" strike="noStrike" cap="none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952498" y="459786"/>
            <a:ext cx="1498326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 Primitive Type</a:t>
            </a:r>
            <a:endParaRPr dirty="0"/>
          </a:p>
        </p:txBody>
      </p:sp>
      <p:cxnSp>
        <p:nvCxnSpPr>
          <p:cNvPr id="139" name="Google Shape;139;p9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9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2" name="Google Shape;142;p9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value allows for two opposite choices, true or false, yes or no, one or zero.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 Java terms, we've got a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type, and it can be set to two values only, either true or false.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wrapper for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is Boolean with a capital 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880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Roboto Mono</vt:lpstr>
      <vt:lpstr>Open Sans</vt:lpstr>
      <vt:lpstr>Helvetica Neue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6</cp:revision>
  <dcterms:modified xsi:type="dcterms:W3CDTF">2023-01-06T08:00:57Z</dcterms:modified>
</cp:coreProperties>
</file>