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36576000" cy="20574000"/>
  <p:notesSz cx="6858000" cy="9144000"/>
  <p:embeddedFontLst>
    <p:embeddedFont>
      <p:font typeface="Helvetica Neue" pitchFamily="50" charset="0"/>
      <p:regular r:id="rId13"/>
      <p:bold r:id="rId14"/>
      <p:italic r:id="rId15"/>
      <p:boldItalic r:id="rId16"/>
    </p:embeddedFont>
    <p:embeddedFont>
      <p:font typeface="Helvetica Neue Light" panose="020B0604020202020204"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
      <p:font typeface="Roboto Mono" panose="00000009000000000000"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j4GzY9MqVaxzGe0q6tTkFKUVo+P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 name="Google Shape;73;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 name="Google Shape;85;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 name="Google Shape;107;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9" name="Google Shape;119;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Bullets" type="tx">
  <p:cSld name="TITLE_AND_BODY">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 name="Google Shape;11;p12"/>
          <p:cNvSpPr txBox="1">
            <a:spLocks noGrp="1"/>
          </p:cNvSpPr>
          <p:nvPr>
            <p:ph type="body" idx="1"/>
          </p:nvPr>
        </p:nvSpPr>
        <p:spPr>
          <a:xfrm>
            <a:off x="2533650" y="4857753"/>
            <a:ext cx="31508700" cy="1381125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8850"/>
              </a:spcBef>
              <a:spcAft>
                <a:spcPts val="0"/>
              </a:spcAft>
              <a:buClr>
                <a:srgbClr val="000000"/>
              </a:buClr>
              <a:buSzPts val="1350"/>
              <a:buChar char="•"/>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12" name="Google Shape;12;p12"/>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46"/>
        <p:cNvGrpSpPr/>
        <p:nvPr/>
      </p:nvGrpSpPr>
      <p:grpSpPr>
        <a:xfrm>
          <a:off x="0" y="0"/>
          <a:ext cx="0" cy="0"/>
          <a:chOff x="0" y="0"/>
          <a:chExt cx="0" cy="0"/>
        </a:xfrm>
      </p:grpSpPr>
      <p:sp>
        <p:nvSpPr>
          <p:cNvPr id="47" name="Google Shape;47;p21"/>
          <p:cNvSpPr>
            <a:spLocks noGrp="1"/>
          </p:cNvSpPr>
          <p:nvPr>
            <p:ph type="pic" idx="2"/>
          </p:nvPr>
        </p:nvSpPr>
        <p:spPr>
          <a:xfrm>
            <a:off x="0" y="2"/>
            <a:ext cx="36576000" cy="20574000"/>
          </a:xfrm>
          <a:prstGeom prst="rect">
            <a:avLst/>
          </a:prstGeom>
          <a:noFill/>
          <a:ln>
            <a:noFill/>
          </a:ln>
        </p:spPr>
      </p:sp>
      <p:sp>
        <p:nvSpPr>
          <p:cNvPr id="48" name="Google Shape;48;p21"/>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22"/>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13"/>
        <p:cNvGrpSpPr/>
        <p:nvPr/>
      </p:nvGrpSpPr>
      <p:grpSpPr>
        <a:xfrm>
          <a:off x="0" y="0"/>
          <a:ext cx="0" cy="0"/>
          <a:chOff x="0" y="0"/>
          <a:chExt cx="0" cy="0"/>
        </a:xfrm>
      </p:grpSpPr>
      <p:sp>
        <p:nvSpPr>
          <p:cNvPr id="14" name="Google Shape;14;p13"/>
          <p:cNvSpPr>
            <a:spLocks noGrp="1"/>
          </p:cNvSpPr>
          <p:nvPr>
            <p:ph type="pic" idx="2"/>
          </p:nvPr>
        </p:nvSpPr>
        <p:spPr>
          <a:xfrm>
            <a:off x="4688955" y="1009652"/>
            <a:ext cx="27203402" cy="13106400"/>
          </a:xfrm>
          <a:prstGeom prst="rect">
            <a:avLst/>
          </a:prstGeom>
          <a:noFill/>
          <a:ln>
            <a:noFill/>
          </a:ln>
        </p:spPr>
      </p:sp>
      <p:sp>
        <p:nvSpPr>
          <p:cNvPr id="15" name="Google Shape;15;p13"/>
          <p:cNvSpPr txBox="1">
            <a:spLocks noGrp="1"/>
          </p:cNvSpPr>
          <p:nvPr>
            <p:ph type="title"/>
          </p:nvPr>
        </p:nvSpPr>
        <p:spPr>
          <a:xfrm>
            <a:off x="952500" y="14173202"/>
            <a:ext cx="34671000" cy="30099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6" name="Google Shape;16;p13"/>
          <p:cNvSpPr txBox="1">
            <a:spLocks noGrp="1"/>
          </p:cNvSpPr>
          <p:nvPr>
            <p:ph type="body" idx="1"/>
          </p:nvPr>
        </p:nvSpPr>
        <p:spPr>
          <a:xfrm>
            <a:off x="952500" y="17278351"/>
            <a:ext cx="34671000" cy="238125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6600"/>
              <a:buFont typeface="Helvetica Neue Light"/>
              <a:buNone/>
              <a:defRPr sz="6600"/>
            </a:lvl1pPr>
            <a:lvl2pPr marL="914400" lvl="1" indent="-228600" algn="ctr">
              <a:lnSpc>
                <a:spcPct val="100000"/>
              </a:lnSpc>
              <a:spcBef>
                <a:spcPts val="0"/>
              </a:spcBef>
              <a:spcAft>
                <a:spcPts val="0"/>
              </a:spcAft>
              <a:buClr>
                <a:srgbClr val="000000"/>
              </a:buClr>
              <a:buSzPts val="6600"/>
              <a:buFont typeface="Helvetica Neue Light"/>
              <a:buNone/>
              <a:defRPr sz="6600"/>
            </a:lvl2pPr>
            <a:lvl3pPr marL="1371600" lvl="2" indent="-228600" algn="ctr">
              <a:lnSpc>
                <a:spcPct val="100000"/>
              </a:lnSpc>
              <a:spcBef>
                <a:spcPts val="0"/>
              </a:spcBef>
              <a:spcAft>
                <a:spcPts val="0"/>
              </a:spcAft>
              <a:buClr>
                <a:srgbClr val="000000"/>
              </a:buClr>
              <a:buSzPts val="6600"/>
              <a:buFont typeface="Helvetica Neue Light"/>
              <a:buNone/>
              <a:defRPr sz="6600"/>
            </a:lvl3pPr>
            <a:lvl4pPr marL="1828800" lvl="3" indent="-228600" algn="ctr">
              <a:lnSpc>
                <a:spcPct val="100000"/>
              </a:lnSpc>
              <a:spcBef>
                <a:spcPts val="0"/>
              </a:spcBef>
              <a:spcAft>
                <a:spcPts val="0"/>
              </a:spcAft>
              <a:buClr>
                <a:srgbClr val="000000"/>
              </a:buClr>
              <a:buSzPts val="6600"/>
              <a:buFont typeface="Helvetica Neue Light"/>
              <a:buNone/>
              <a:defRPr sz="6600"/>
            </a:lvl4pPr>
            <a:lvl5pPr marL="2286000" lvl="4" indent="-228600" algn="ctr">
              <a:lnSpc>
                <a:spcPct val="100000"/>
              </a:lnSpc>
              <a:spcBef>
                <a:spcPts val="0"/>
              </a:spcBef>
              <a:spcAft>
                <a:spcPts val="0"/>
              </a:spcAft>
              <a:buClr>
                <a:srgbClr val="000000"/>
              </a:buClr>
              <a:buSzPts val="6600"/>
              <a:buFont typeface="Helvetica Neue Light"/>
              <a:buNone/>
              <a:defRPr sz="660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17" name="Google Shape;17;p13"/>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8"/>
        <p:cNvGrpSpPr/>
        <p:nvPr/>
      </p:nvGrpSpPr>
      <p:grpSpPr>
        <a:xfrm>
          <a:off x="0" y="0"/>
          <a:ext cx="0" cy="0"/>
          <a:chOff x="0" y="0"/>
          <a:chExt cx="0" cy="0"/>
        </a:xfrm>
      </p:grpSpPr>
      <p:sp>
        <p:nvSpPr>
          <p:cNvPr id="19" name="Google Shape;19;p14"/>
          <p:cNvSpPr txBox="1">
            <a:spLocks noGrp="1"/>
          </p:cNvSpPr>
          <p:nvPr>
            <p:ph type="title"/>
          </p:nvPr>
        </p:nvSpPr>
        <p:spPr>
          <a:xfrm>
            <a:off x="2667000" y="6800852"/>
            <a:ext cx="31242000" cy="69723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0" name="Google Shape;20;p14"/>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1"/>
        <p:cNvGrpSpPr/>
        <p:nvPr/>
      </p:nvGrpSpPr>
      <p:grpSpPr>
        <a:xfrm>
          <a:off x="0" y="0"/>
          <a:ext cx="0" cy="0"/>
          <a:chOff x="0" y="0"/>
          <a:chExt cx="0" cy="0"/>
        </a:xfrm>
      </p:grpSpPr>
      <p:sp>
        <p:nvSpPr>
          <p:cNvPr id="22" name="Google Shape;22;p15"/>
          <p:cNvSpPr>
            <a:spLocks noGrp="1"/>
          </p:cNvSpPr>
          <p:nvPr>
            <p:ph type="pic" idx="2"/>
          </p:nvPr>
        </p:nvSpPr>
        <p:spPr>
          <a:xfrm>
            <a:off x="19748973" y="1657352"/>
            <a:ext cx="14287502" cy="17259300"/>
          </a:xfrm>
          <a:prstGeom prst="rect">
            <a:avLst/>
          </a:prstGeom>
          <a:noFill/>
          <a:ln>
            <a:noFill/>
          </a:ln>
        </p:spPr>
      </p:sp>
      <p:sp>
        <p:nvSpPr>
          <p:cNvPr id="23" name="Google Shape;23;p15"/>
          <p:cNvSpPr txBox="1">
            <a:spLocks noGrp="1"/>
          </p:cNvSpPr>
          <p:nvPr>
            <p:ph type="title"/>
          </p:nvPr>
        </p:nvSpPr>
        <p:spPr>
          <a:xfrm>
            <a:off x="2476503" y="1657350"/>
            <a:ext cx="15335250" cy="84201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2598"/>
              <a:buFont typeface="Helvetica Neue Light"/>
              <a:buNone/>
              <a:defRPr sz="12598"/>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4" name="Google Shape;24;p15"/>
          <p:cNvSpPr txBox="1">
            <a:spLocks noGrp="1"/>
          </p:cNvSpPr>
          <p:nvPr>
            <p:ph type="body" idx="1"/>
          </p:nvPr>
        </p:nvSpPr>
        <p:spPr>
          <a:xfrm>
            <a:off x="2476503" y="10267950"/>
            <a:ext cx="15335250" cy="86487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6600"/>
              <a:buFont typeface="Helvetica Neue Light"/>
              <a:buNone/>
              <a:defRPr sz="6600"/>
            </a:lvl1pPr>
            <a:lvl2pPr marL="914400" lvl="1" indent="-228600" algn="ctr">
              <a:lnSpc>
                <a:spcPct val="100000"/>
              </a:lnSpc>
              <a:spcBef>
                <a:spcPts val="0"/>
              </a:spcBef>
              <a:spcAft>
                <a:spcPts val="0"/>
              </a:spcAft>
              <a:buClr>
                <a:srgbClr val="000000"/>
              </a:buClr>
              <a:buSzPts val="6600"/>
              <a:buFont typeface="Helvetica Neue Light"/>
              <a:buNone/>
              <a:defRPr sz="6600"/>
            </a:lvl2pPr>
            <a:lvl3pPr marL="1371600" lvl="2" indent="-228600" algn="ctr">
              <a:lnSpc>
                <a:spcPct val="100000"/>
              </a:lnSpc>
              <a:spcBef>
                <a:spcPts val="0"/>
              </a:spcBef>
              <a:spcAft>
                <a:spcPts val="0"/>
              </a:spcAft>
              <a:buClr>
                <a:srgbClr val="000000"/>
              </a:buClr>
              <a:buSzPts val="6600"/>
              <a:buFont typeface="Helvetica Neue Light"/>
              <a:buNone/>
              <a:defRPr sz="6600"/>
            </a:lvl3pPr>
            <a:lvl4pPr marL="1828800" lvl="3" indent="-228600" algn="ctr">
              <a:lnSpc>
                <a:spcPct val="100000"/>
              </a:lnSpc>
              <a:spcBef>
                <a:spcPts val="0"/>
              </a:spcBef>
              <a:spcAft>
                <a:spcPts val="0"/>
              </a:spcAft>
              <a:buClr>
                <a:srgbClr val="000000"/>
              </a:buClr>
              <a:buSzPts val="6600"/>
              <a:buFont typeface="Helvetica Neue Light"/>
              <a:buNone/>
              <a:defRPr sz="6600"/>
            </a:lvl4pPr>
            <a:lvl5pPr marL="2286000" lvl="4" indent="-228600" algn="ctr">
              <a:lnSpc>
                <a:spcPct val="100000"/>
              </a:lnSpc>
              <a:spcBef>
                <a:spcPts val="0"/>
              </a:spcBef>
              <a:spcAft>
                <a:spcPts val="0"/>
              </a:spcAft>
              <a:buClr>
                <a:srgbClr val="000000"/>
              </a:buClr>
              <a:buSzPts val="6600"/>
              <a:buFont typeface="Helvetica Neue Light"/>
              <a:buNone/>
              <a:defRPr sz="660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25" name="Google Shape;25;p15"/>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26"/>
        <p:cNvGrpSpPr/>
        <p:nvPr/>
      </p:nvGrpSpPr>
      <p:grpSpPr>
        <a:xfrm>
          <a:off x="0" y="0"/>
          <a:ext cx="0" cy="0"/>
          <a:chOff x="0" y="0"/>
          <a:chExt cx="0" cy="0"/>
        </a:xfrm>
      </p:grpSpPr>
      <p:sp>
        <p:nvSpPr>
          <p:cNvPr id="27" name="Google Shape;27;p16"/>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8" name="Google Shape;28;p16"/>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29"/>
        <p:cNvGrpSpPr/>
        <p:nvPr/>
      </p:nvGrpSpPr>
      <p:grpSpPr>
        <a:xfrm>
          <a:off x="0" y="0"/>
          <a:ext cx="0" cy="0"/>
          <a:chOff x="0" y="0"/>
          <a:chExt cx="0" cy="0"/>
        </a:xfrm>
      </p:grpSpPr>
      <p:sp>
        <p:nvSpPr>
          <p:cNvPr id="30" name="Google Shape;30;p17"/>
          <p:cNvSpPr>
            <a:spLocks noGrp="1"/>
          </p:cNvSpPr>
          <p:nvPr>
            <p:ph type="pic" idx="2"/>
          </p:nvPr>
        </p:nvSpPr>
        <p:spPr>
          <a:xfrm>
            <a:off x="19754850" y="4857753"/>
            <a:ext cx="14287500" cy="13811250"/>
          </a:xfrm>
          <a:prstGeom prst="rect">
            <a:avLst/>
          </a:prstGeom>
          <a:noFill/>
          <a:ln>
            <a:noFill/>
          </a:ln>
        </p:spPr>
      </p:sp>
      <p:sp>
        <p:nvSpPr>
          <p:cNvPr id="31" name="Google Shape;31;p17"/>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2" name="Google Shape;32;p17"/>
          <p:cNvSpPr txBox="1">
            <a:spLocks noGrp="1"/>
          </p:cNvSpPr>
          <p:nvPr>
            <p:ph type="body" idx="1"/>
          </p:nvPr>
        </p:nvSpPr>
        <p:spPr>
          <a:xfrm>
            <a:off x="2533650" y="4857753"/>
            <a:ext cx="15011400" cy="13811250"/>
          </a:xfrm>
          <a:prstGeom prst="rect">
            <a:avLst/>
          </a:prstGeom>
          <a:noFill/>
          <a:ln>
            <a:noFill/>
          </a:ln>
        </p:spPr>
        <p:txBody>
          <a:bodyPr spcFirstLastPara="1" wrap="square" lIns="50800" tIns="50800" rIns="50800" bIns="50800" anchor="ctr" anchorCtr="0">
            <a:normAutofit/>
          </a:bodyPr>
          <a:lstStyle>
            <a:lvl1pPr marL="457200" lvl="0" indent="-550068" algn="l">
              <a:lnSpc>
                <a:spcPct val="100000"/>
              </a:lnSpc>
              <a:spcBef>
                <a:spcPts val="6750"/>
              </a:spcBef>
              <a:spcAft>
                <a:spcPts val="0"/>
              </a:spcAft>
              <a:buClr>
                <a:srgbClr val="000000"/>
              </a:buClr>
              <a:buSzPts val="5063"/>
              <a:buFont typeface="Helvetica Neue Light"/>
              <a:buChar char="•"/>
              <a:defRPr sz="6750"/>
            </a:lvl1pPr>
            <a:lvl2pPr marL="914400" lvl="1" indent="-550068" algn="l">
              <a:lnSpc>
                <a:spcPct val="100000"/>
              </a:lnSpc>
              <a:spcBef>
                <a:spcPts val="6750"/>
              </a:spcBef>
              <a:spcAft>
                <a:spcPts val="0"/>
              </a:spcAft>
              <a:buClr>
                <a:srgbClr val="000000"/>
              </a:buClr>
              <a:buSzPts val="5063"/>
              <a:buFont typeface="Helvetica Neue Light"/>
              <a:buChar char="•"/>
              <a:defRPr sz="6750"/>
            </a:lvl2pPr>
            <a:lvl3pPr marL="1371600" lvl="2" indent="-550068" algn="l">
              <a:lnSpc>
                <a:spcPct val="100000"/>
              </a:lnSpc>
              <a:spcBef>
                <a:spcPts val="6750"/>
              </a:spcBef>
              <a:spcAft>
                <a:spcPts val="0"/>
              </a:spcAft>
              <a:buClr>
                <a:srgbClr val="000000"/>
              </a:buClr>
              <a:buSzPts val="5063"/>
              <a:buFont typeface="Helvetica Neue Light"/>
              <a:buChar char="•"/>
              <a:defRPr sz="6750"/>
            </a:lvl3pPr>
            <a:lvl4pPr marL="1828800" lvl="3" indent="-550068" algn="l">
              <a:lnSpc>
                <a:spcPct val="100000"/>
              </a:lnSpc>
              <a:spcBef>
                <a:spcPts val="6750"/>
              </a:spcBef>
              <a:spcAft>
                <a:spcPts val="0"/>
              </a:spcAft>
              <a:buClr>
                <a:srgbClr val="000000"/>
              </a:buClr>
              <a:buSzPts val="5063"/>
              <a:buFont typeface="Helvetica Neue Light"/>
              <a:buChar char="•"/>
              <a:defRPr sz="6750"/>
            </a:lvl4pPr>
            <a:lvl5pPr marL="2286000" lvl="4" indent="-550068" algn="l">
              <a:lnSpc>
                <a:spcPct val="100000"/>
              </a:lnSpc>
              <a:spcBef>
                <a:spcPts val="6750"/>
              </a:spcBef>
              <a:spcAft>
                <a:spcPts val="0"/>
              </a:spcAft>
              <a:buClr>
                <a:srgbClr val="000000"/>
              </a:buClr>
              <a:buSzPts val="5063"/>
              <a:buFont typeface="Helvetica Neue Light"/>
              <a:buChar char="•"/>
              <a:defRPr sz="675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33" name="Google Shape;33;p17"/>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4"/>
        <p:cNvGrpSpPr/>
        <p:nvPr/>
      </p:nvGrpSpPr>
      <p:grpSpPr>
        <a:xfrm>
          <a:off x="0" y="0"/>
          <a:ext cx="0" cy="0"/>
          <a:chOff x="0" y="0"/>
          <a:chExt cx="0" cy="0"/>
        </a:xfrm>
      </p:grpSpPr>
      <p:sp>
        <p:nvSpPr>
          <p:cNvPr id="35" name="Google Shape;35;p18"/>
          <p:cNvSpPr txBox="1">
            <a:spLocks noGrp="1"/>
          </p:cNvSpPr>
          <p:nvPr>
            <p:ph type="body" idx="1"/>
          </p:nvPr>
        </p:nvSpPr>
        <p:spPr>
          <a:xfrm>
            <a:off x="2533650" y="2667001"/>
            <a:ext cx="31508700" cy="1522095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8850"/>
              </a:spcBef>
              <a:spcAft>
                <a:spcPts val="0"/>
              </a:spcAft>
              <a:buClr>
                <a:srgbClr val="000000"/>
              </a:buClr>
              <a:buSzPts val="1350"/>
              <a:buChar char="•"/>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36" name="Google Shape;36;p18"/>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37"/>
        <p:cNvGrpSpPr/>
        <p:nvPr/>
      </p:nvGrpSpPr>
      <p:grpSpPr>
        <a:xfrm>
          <a:off x="0" y="0"/>
          <a:ext cx="0" cy="0"/>
          <a:chOff x="0" y="0"/>
          <a:chExt cx="0" cy="0"/>
        </a:xfrm>
      </p:grpSpPr>
      <p:sp>
        <p:nvSpPr>
          <p:cNvPr id="38" name="Google Shape;38;p19"/>
          <p:cNvSpPr>
            <a:spLocks noGrp="1"/>
          </p:cNvSpPr>
          <p:nvPr>
            <p:ph type="pic" idx="2"/>
          </p:nvPr>
        </p:nvSpPr>
        <p:spPr>
          <a:xfrm>
            <a:off x="23641053" y="10572751"/>
            <a:ext cx="11106150" cy="8324850"/>
          </a:xfrm>
          <a:prstGeom prst="rect">
            <a:avLst/>
          </a:prstGeom>
          <a:noFill/>
          <a:ln>
            <a:noFill/>
          </a:ln>
        </p:spPr>
      </p:sp>
      <p:sp>
        <p:nvSpPr>
          <p:cNvPr id="39" name="Google Shape;39;p19"/>
          <p:cNvSpPr>
            <a:spLocks noGrp="1"/>
          </p:cNvSpPr>
          <p:nvPr>
            <p:ph type="pic" idx="3"/>
          </p:nvPr>
        </p:nvSpPr>
        <p:spPr>
          <a:xfrm>
            <a:off x="23641053" y="1695451"/>
            <a:ext cx="11106150" cy="8324850"/>
          </a:xfrm>
          <a:prstGeom prst="rect">
            <a:avLst/>
          </a:prstGeom>
          <a:noFill/>
          <a:ln>
            <a:noFill/>
          </a:ln>
        </p:spPr>
      </p:sp>
      <p:sp>
        <p:nvSpPr>
          <p:cNvPr id="40" name="Google Shape;40;p19"/>
          <p:cNvSpPr>
            <a:spLocks noGrp="1"/>
          </p:cNvSpPr>
          <p:nvPr>
            <p:ph type="pic" idx="4"/>
          </p:nvPr>
        </p:nvSpPr>
        <p:spPr>
          <a:xfrm>
            <a:off x="1809750" y="1695451"/>
            <a:ext cx="21259800" cy="17202150"/>
          </a:xfrm>
          <a:prstGeom prst="rect">
            <a:avLst/>
          </a:prstGeom>
          <a:noFill/>
          <a:ln>
            <a:noFill/>
          </a:ln>
        </p:spPr>
      </p:sp>
      <p:sp>
        <p:nvSpPr>
          <p:cNvPr id="41" name="Google Shape;41;p19"/>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sp>
        <p:nvSpPr>
          <p:cNvPr id="43" name="Google Shape;43;p20"/>
          <p:cNvSpPr txBox="1">
            <a:spLocks noGrp="1"/>
          </p:cNvSpPr>
          <p:nvPr>
            <p:ph type="body" idx="1"/>
          </p:nvPr>
        </p:nvSpPr>
        <p:spPr>
          <a:xfrm>
            <a:off x="3581403" y="13430251"/>
            <a:ext cx="29432250" cy="979755"/>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000000"/>
              </a:buClr>
              <a:buSzPts val="5700"/>
              <a:buFont typeface="Helvetica Neue"/>
              <a:buNone/>
              <a:defRPr sz="5700">
                <a:latin typeface="Helvetica Neue"/>
                <a:ea typeface="Helvetica Neue"/>
                <a:cs typeface="Helvetica Neue"/>
                <a:sym typeface="Helvetica Neue"/>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44" name="Google Shape;44;p20"/>
          <p:cNvSpPr txBox="1">
            <a:spLocks noGrp="1"/>
          </p:cNvSpPr>
          <p:nvPr>
            <p:ph type="body" idx="2"/>
          </p:nvPr>
        </p:nvSpPr>
        <p:spPr>
          <a:xfrm>
            <a:off x="3581403" y="9083251"/>
            <a:ext cx="29432250" cy="1302601"/>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000000"/>
              </a:buClr>
              <a:buSzPts val="1800"/>
              <a:buNone/>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45" name="Google Shape;45;p20"/>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7" name="Google Shape;7;p11"/>
          <p:cNvSpPr txBox="1">
            <a:spLocks noGrp="1"/>
          </p:cNvSpPr>
          <p:nvPr>
            <p:ph type="body" idx="1"/>
          </p:nvPr>
        </p:nvSpPr>
        <p:spPr>
          <a:xfrm>
            <a:off x="2533650" y="4857753"/>
            <a:ext cx="31508700" cy="13811250"/>
          </a:xfrm>
          <a:prstGeom prst="rect">
            <a:avLst/>
          </a:prstGeom>
          <a:noFill/>
          <a:ln>
            <a:noFill/>
          </a:ln>
        </p:spPr>
        <p:txBody>
          <a:bodyPr spcFirstLastPara="1" wrap="square" lIns="50800" tIns="50800" rIns="50800" bIns="50800" anchor="ctr" anchorCtr="0">
            <a:normAutofit/>
          </a:bodyPr>
          <a:lstStyle>
            <a:lvl1pPr marL="457200" marR="0" lvl="0"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1pPr>
            <a:lvl2pPr marL="914400" marR="0" lvl="1"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2pPr>
            <a:lvl3pPr marL="1371600" marR="0" lvl="2"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3pPr>
            <a:lvl4pPr marL="1828800" marR="0" lvl="3"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4pPr>
            <a:lvl5pPr marL="2286000" marR="0" lvl="4"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5pPr>
            <a:lvl6pPr marL="2743200" marR="0" lvl="5"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6pPr>
            <a:lvl7pPr marL="3200400" marR="0" lvl="6"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7pPr>
            <a:lvl8pPr marL="3657600" marR="0" lvl="7"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8pPr>
            <a:lvl9pPr marL="4114800" marR="0" lvl="8"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8" name="Google Shape;8;p11"/>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cxnSp>
        <p:nvCxnSpPr>
          <p:cNvPr id="55" name="Google Shape;55;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6" name="Google Shape;56;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7" name="Google Shape;57;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8" name="Google Shape;58;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Abbreviating Operators</a:t>
            </a:r>
            <a:endParaRPr/>
          </a:p>
        </p:txBody>
      </p:sp>
      <p:sp>
        <p:nvSpPr>
          <p:cNvPr id="59" name="Google Shape;59;p1"/>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In the previous video, we talked about operators, operands, and expressions.  In this video, we'll continue our discussion with operators, and we'll see how they can be abbreviated to simplify the code.</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In the next section, we'll be transitioning to coding in a code editor called </a:t>
            </a:r>
            <a:r>
              <a:rPr lang="en-US" sz="6400" b="0" i="0" u="none" strike="noStrike" cap="none" dirty="0" err="1">
                <a:solidFill>
                  <a:srgbClr val="000000"/>
                </a:solidFill>
                <a:latin typeface="Open Sans"/>
                <a:ea typeface="Open Sans"/>
                <a:cs typeface="Open Sans"/>
                <a:sym typeface="Open Sans"/>
              </a:rPr>
              <a:t>Intellij</a:t>
            </a:r>
            <a:r>
              <a:rPr lang="en-US" sz="6400" b="0" i="0" u="none" strike="noStrike" cap="none" dirty="0">
                <a:solidFill>
                  <a:srgbClr val="000000"/>
                </a:solidFill>
                <a:latin typeface="Open Sans"/>
                <a:ea typeface="Open Sans"/>
                <a:cs typeface="Open Sans"/>
                <a:sym typeface="Open Sans"/>
              </a:rPr>
              <a:t>, so in this video, I want to continue to prepare you for that environment, by using the curly brace feature in </a:t>
            </a:r>
            <a:r>
              <a:rPr lang="en-US" sz="6400" b="0" i="0" u="none" strike="noStrike" cap="none" dirty="0" err="1">
                <a:solidFill>
                  <a:srgbClr val="000000"/>
                </a:solidFill>
                <a:latin typeface="Open Sans"/>
                <a:ea typeface="Open Sans"/>
                <a:cs typeface="Open Sans"/>
                <a:sym typeface="Open Sans"/>
              </a:rPr>
              <a:t>JShell</a:t>
            </a:r>
            <a:r>
              <a:rPr lang="en-US" sz="6400" b="0" i="0" u="none" strike="noStrike" cap="none">
                <a:solidFill>
                  <a:srgbClr val="000000"/>
                </a:solidFill>
                <a:latin typeface="Open Sans"/>
                <a:ea typeface="Open Sans"/>
                <a:cs typeface="Open Sans"/>
                <a:sym typeface="Open Sans"/>
              </a:rPr>
              <a:t>.</a:t>
            </a:r>
          </a:p>
        </p:txBody>
      </p:sp>
      <p:sp>
        <p:nvSpPr>
          <p:cNvPr id="60" name="Google Shape;60;p1"/>
          <p:cNvSpPr/>
          <p:nvPr/>
        </p:nvSpPr>
        <p:spPr>
          <a:xfrm>
            <a:off x="952498" y="459786"/>
            <a:ext cx="15286236"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Abbreviating Operators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cxnSp>
        <p:nvCxnSpPr>
          <p:cNvPr id="153" name="Google Shape;153;p10"/>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54" name="Google Shape;154;p10"/>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55" name="Google Shape;155;p10"/>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56" name="Google Shape;156;p10"/>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Abbreviating Operators</a:t>
            </a:r>
            <a:endParaRPr/>
          </a:p>
        </p:txBody>
      </p:sp>
      <p:sp>
        <p:nvSpPr>
          <p:cNvPr id="157" name="Google Shape;157;p10"/>
          <p:cNvSpPr/>
          <p:nvPr/>
        </p:nvSpPr>
        <p:spPr>
          <a:xfrm>
            <a:off x="952501" y="3340359"/>
            <a:ext cx="34782670" cy="1228681"/>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The abbreviating operators we've discussed so far are:</a:t>
            </a:r>
            <a:endParaRPr dirty="0"/>
          </a:p>
        </p:txBody>
      </p:sp>
      <p:sp>
        <p:nvSpPr>
          <p:cNvPr id="158" name="Google Shape;158;p10"/>
          <p:cNvSpPr/>
          <p:nvPr/>
        </p:nvSpPr>
        <p:spPr>
          <a:xfrm>
            <a:off x="952498" y="459786"/>
            <a:ext cx="17690740"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abbreviating operators</a:t>
            </a:r>
            <a:endParaRPr/>
          </a:p>
        </p:txBody>
      </p:sp>
      <p:graphicFrame>
        <p:nvGraphicFramePr>
          <p:cNvPr id="9" name="Table 6">
            <a:extLst>
              <a:ext uri="{FF2B5EF4-FFF2-40B4-BE49-F238E27FC236}">
                <a16:creationId xmlns:a16="http://schemas.microsoft.com/office/drawing/2014/main" id="{73BF5CFD-ED7B-2790-C919-CD5D6C2A81B8}"/>
              </a:ext>
            </a:extLst>
          </p:cNvPr>
          <p:cNvGraphicFramePr>
            <a:graphicFrameLocks noGrp="1"/>
          </p:cNvGraphicFramePr>
          <p:nvPr>
            <p:extLst>
              <p:ext uri="{D42A27DB-BD31-4B8C-83A1-F6EECF244321}">
                <p14:modId xmlns:p14="http://schemas.microsoft.com/office/powerpoint/2010/main" val="211512675"/>
              </p:ext>
            </p:extLst>
          </p:nvPr>
        </p:nvGraphicFramePr>
        <p:xfrm>
          <a:off x="5981762" y="4695712"/>
          <a:ext cx="24612477" cy="11373970"/>
        </p:xfrm>
        <a:graphic>
          <a:graphicData uri="http://schemas.openxmlformats.org/drawingml/2006/table">
            <a:tbl>
              <a:tblPr firstRow="1" bandRow="1">
                <a:tableStyleId>{5C22544A-7EE6-4342-B048-85BDC9FD1C3A}</a:tableStyleId>
              </a:tblPr>
              <a:tblGrid>
                <a:gridCol w="16830748">
                  <a:extLst>
                    <a:ext uri="{9D8B030D-6E8A-4147-A177-3AD203B41FA5}">
                      <a16:colId xmlns:a16="http://schemas.microsoft.com/office/drawing/2014/main" val="2398957492"/>
                    </a:ext>
                  </a:extLst>
                </a:gridCol>
                <a:gridCol w="7781729">
                  <a:extLst>
                    <a:ext uri="{9D8B030D-6E8A-4147-A177-3AD203B41FA5}">
                      <a16:colId xmlns:a16="http://schemas.microsoft.com/office/drawing/2014/main" val="1725977642"/>
                    </a:ext>
                  </a:extLst>
                </a:gridCol>
              </a:tblGrid>
              <a:tr h="1628092">
                <a:tc>
                  <a:txBody>
                    <a:bodyPr/>
                    <a:lstStyle/>
                    <a:p>
                      <a:pPr algn="ctr"/>
                      <a:r>
                        <a:rPr lang="en-US"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Shorthand Operator</a:t>
                      </a:r>
                      <a:endParaRPr lang="en-PH"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Code Sample</a:t>
                      </a:r>
                      <a:endParaRPr lang="en-PH"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2642865938"/>
                  </a:ext>
                </a:extLst>
              </a:tr>
              <a:tr h="1624313">
                <a:tc>
                  <a:txBody>
                    <a:bodyPr/>
                    <a:lstStyle/>
                    <a:p>
                      <a:pPr marL="36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Post-fix Increment Operator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6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result++;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7302300"/>
                  </a:ext>
                </a:extLst>
              </a:tr>
              <a:tr h="1624313">
                <a:tc>
                  <a:txBody>
                    <a:bodyPr/>
                    <a:lstStyle/>
                    <a:p>
                      <a:pPr marL="36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Post-fix Decrement Operator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6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result--;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031747"/>
                  </a:ext>
                </a:extLst>
              </a:tr>
              <a:tr h="1624313">
                <a:tc>
                  <a:txBody>
                    <a:bodyPr/>
                    <a:lstStyle/>
                    <a:p>
                      <a:pPr marL="36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Addition Compound Assignment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6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result += 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3642535"/>
                  </a:ext>
                </a:extLst>
              </a:tr>
              <a:tr h="1624313">
                <a:tc>
                  <a:txBody>
                    <a:bodyPr/>
                    <a:lstStyle/>
                    <a:p>
                      <a:pPr marL="36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Subtraction Compound Assignment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6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result -= 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39973082"/>
                  </a:ext>
                </a:extLst>
              </a:tr>
              <a:tr h="1624313">
                <a:tc>
                  <a:txBody>
                    <a:bodyPr/>
                    <a:lstStyle/>
                    <a:p>
                      <a:pPr marL="36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Multiplication Compound Assignment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6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result *= 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17369"/>
                  </a:ext>
                </a:extLst>
              </a:tr>
              <a:tr h="1624313">
                <a:tc>
                  <a:txBody>
                    <a:bodyPr/>
                    <a:lstStyle/>
                    <a:p>
                      <a:pPr marL="36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Division Compound Assignment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6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result /= 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688259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p:nvPr/>
        </p:nvSpPr>
        <p:spPr>
          <a:xfrm>
            <a:off x="952498" y="609074"/>
            <a:ext cx="34902183" cy="1600438"/>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9300"/>
              <a:buFont typeface="Open Sans"/>
              <a:buNone/>
            </a:pPr>
            <a:r>
              <a:rPr lang="en-US" sz="9300" b="0" i="0" u="none" strike="noStrike" cap="none">
                <a:solidFill>
                  <a:srgbClr val="000000"/>
                </a:solidFill>
                <a:latin typeface="Open Sans"/>
                <a:ea typeface="Open Sans"/>
                <a:cs typeface="Open Sans"/>
                <a:sym typeface="Open Sans"/>
              </a:rPr>
              <a:t>Why do we want to use multiple statements in curly braces {}?</a:t>
            </a:r>
            <a:endParaRPr/>
          </a:p>
        </p:txBody>
      </p:sp>
      <p:cxnSp>
        <p:nvCxnSpPr>
          <p:cNvPr id="66" name="Google Shape;66;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7" name="Google Shape;67;p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68" name="Google Shape;68;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69" name="Google Shape;69;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Abbreviating Operators</a:t>
            </a:r>
            <a:endParaRPr/>
          </a:p>
        </p:txBody>
      </p:sp>
      <p:sp>
        <p:nvSpPr>
          <p:cNvPr id="70" name="Google Shape;70;p2"/>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So, why use multiple statements in curly braces?</a:t>
            </a:r>
            <a:endParaRPr/>
          </a:p>
          <a:p>
            <a:pPr marL="1936800" marR="0" lvl="0" indent="-857250" algn="l" rtl="0">
              <a:lnSpc>
                <a:spcPct val="100000"/>
              </a:lnSpc>
              <a:spcBef>
                <a:spcPts val="5022"/>
              </a:spcBef>
              <a:spcAft>
                <a:spcPts val="0"/>
              </a:spcAft>
              <a:buClr>
                <a:srgbClr val="000000"/>
              </a:buClr>
              <a:buSzPts val="6400"/>
              <a:buFont typeface="Arial"/>
              <a:buChar char="•"/>
            </a:pPr>
            <a:r>
              <a:rPr lang="en-US" sz="6400" b="0" i="0" u="none" strike="noStrike" cap="none">
                <a:solidFill>
                  <a:srgbClr val="000000"/>
                </a:solidFill>
                <a:latin typeface="Open Sans"/>
                <a:ea typeface="Open Sans"/>
                <a:cs typeface="Open Sans"/>
                <a:sym typeface="Open Sans"/>
              </a:rPr>
              <a:t>First, it's a way to group statements together before executing them.</a:t>
            </a:r>
            <a:endParaRPr/>
          </a:p>
          <a:p>
            <a:pPr marL="1936800" marR="0" lvl="0" indent="-857250" algn="l" rtl="0">
              <a:lnSpc>
                <a:spcPct val="100000"/>
              </a:lnSpc>
              <a:spcBef>
                <a:spcPts val="5022"/>
              </a:spcBef>
              <a:spcAft>
                <a:spcPts val="0"/>
              </a:spcAft>
              <a:buClr>
                <a:srgbClr val="000000"/>
              </a:buClr>
              <a:buSzPts val="6400"/>
              <a:buFont typeface="Arial"/>
              <a:buChar char="•"/>
            </a:pPr>
            <a:r>
              <a:rPr lang="en-US" sz="6400" b="0" i="0" u="none" strike="noStrike" cap="none">
                <a:solidFill>
                  <a:srgbClr val="000000"/>
                </a:solidFill>
                <a:latin typeface="Open Sans"/>
                <a:ea typeface="Open Sans"/>
                <a:cs typeface="Open Sans"/>
                <a:sym typeface="Open Sans"/>
              </a:rPr>
              <a:t>It allows us to put statements on multiple lines which is more natural and readable.</a:t>
            </a:r>
            <a:endParaRPr/>
          </a:p>
          <a:p>
            <a:pPr marL="1936800" marR="0" lvl="0" indent="-857250" algn="l" rtl="0">
              <a:lnSpc>
                <a:spcPct val="100000"/>
              </a:lnSpc>
              <a:spcBef>
                <a:spcPts val="5022"/>
              </a:spcBef>
              <a:spcAft>
                <a:spcPts val="0"/>
              </a:spcAft>
              <a:buClr>
                <a:srgbClr val="000000"/>
              </a:buClr>
              <a:buSzPts val="6400"/>
              <a:buFont typeface="Arial"/>
              <a:buChar char="•"/>
            </a:pPr>
            <a:r>
              <a:rPr lang="en-US" sz="6400" b="0" i="0" u="none" strike="noStrike" cap="none">
                <a:solidFill>
                  <a:srgbClr val="000000"/>
                </a:solidFill>
                <a:latin typeface="Open Sans"/>
                <a:ea typeface="Open Sans"/>
                <a:cs typeface="Open Sans"/>
                <a:sym typeface="Open Sans"/>
              </a:rPr>
              <a:t>We can execute the group of statements as a whole, which more closely resembles running code in Java.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p:nvPr/>
        </p:nvSpPr>
        <p:spPr>
          <a:xfrm>
            <a:off x="952498" y="459786"/>
            <a:ext cx="13724911"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Incrementing by One</a:t>
            </a:r>
            <a:endParaRPr/>
          </a:p>
        </p:txBody>
      </p:sp>
      <p:cxnSp>
        <p:nvCxnSpPr>
          <p:cNvPr id="76" name="Google Shape;76;p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77" name="Google Shape;77;p3"/>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78" name="Google Shape;78;p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79" name="Google Shape;79;p3"/>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Abbreviating Operators</a:t>
            </a:r>
            <a:endParaRPr/>
          </a:p>
        </p:txBody>
      </p:sp>
      <p:sp>
        <p:nvSpPr>
          <p:cNvPr id="80" name="Google Shape;80;p3"/>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Incrementing by one is a very common requirement in programming.</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Obviously we can do the following:  </a:t>
            </a:r>
            <a:endParaRPr dirty="0"/>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But we also have two other shorthand ways to do this same thing.</a:t>
            </a:r>
            <a:endParaRPr dirty="0"/>
          </a:p>
        </p:txBody>
      </p:sp>
      <p:pic>
        <p:nvPicPr>
          <p:cNvPr id="81" name="Google Shape;81;p3"/>
          <p:cNvPicPr preferRelativeResize="0"/>
          <p:nvPr/>
        </p:nvPicPr>
        <p:blipFill rotWithShape="1">
          <a:blip r:embed="rId4">
            <a:alphaModFix/>
          </a:blip>
          <a:srcRect/>
          <a:stretch/>
        </p:blipFill>
        <p:spPr>
          <a:xfrm>
            <a:off x="13184761" y="7483152"/>
            <a:ext cx="10206479" cy="967858"/>
          </a:xfrm>
          <a:prstGeom prst="rect">
            <a:avLst/>
          </a:prstGeom>
          <a:noFill/>
          <a:ln>
            <a:noFill/>
          </a:ln>
        </p:spPr>
      </p:pic>
      <p:graphicFrame>
        <p:nvGraphicFramePr>
          <p:cNvPr id="10" name="Table 6">
            <a:extLst>
              <a:ext uri="{FF2B5EF4-FFF2-40B4-BE49-F238E27FC236}">
                <a16:creationId xmlns:a16="http://schemas.microsoft.com/office/drawing/2014/main" id="{AD60D1AB-431F-4DB2-DB08-61649BB2A06E}"/>
              </a:ext>
            </a:extLst>
          </p:cNvPr>
          <p:cNvGraphicFramePr>
            <a:graphicFrameLocks noGrp="1"/>
          </p:cNvGraphicFramePr>
          <p:nvPr>
            <p:extLst>
              <p:ext uri="{D42A27DB-BD31-4B8C-83A1-F6EECF244321}">
                <p14:modId xmlns:p14="http://schemas.microsoft.com/office/powerpoint/2010/main" val="2535618800"/>
              </p:ext>
            </p:extLst>
          </p:nvPr>
        </p:nvGraphicFramePr>
        <p:xfrm>
          <a:off x="2365300" y="10731865"/>
          <a:ext cx="31845400" cy="4583123"/>
        </p:xfrm>
        <a:graphic>
          <a:graphicData uri="http://schemas.openxmlformats.org/drawingml/2006/table">
            <a:tbl>
              <a:tblPr firstRow="1" bandRow="1">
                <a:tableStyleId>{5C22544A-7EE6-4342-B048-85BDC9FD1C3A}</a:tableStyleId>
              </a:tblPr>
              <a:tblGrid>
                <a:gridCol w="19655095">
                  <a:extLst>
                    <a:ext uri="{9D8B030D-6E8A-4147-A177-3AD203B41FA5}">
                      <a16:colId xmlns:a16="http://schemas.microsoft.com/office/drawing/2014/main" val="2398957492"/>
                    </a:ext>
                  </a:extLst>
                </a:gridCol>
                <a:gridCol w="12190305">
                  <a:extLst>
                    <a:ext uri="{9D8B030D-6E8A-4147-A177-3AD203B41FA5}">
                      <a16:colId xmlns:a16="http://schemas.microsoft.com/office/drawing/2014/main" val="1725977642"/>
                    </a:ext>
                  </a:extLst>
                </a:gridCol>
              </a:tblGrid>
              <a:tr h="1372362">
                <a:tc>
                  <a:txBody>
                    <a:bodyPr/>
                    <a:lstStyle/>
                    <a:p>
                      <a:pPr algn="ct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Shorthand (or Abbreviating) Operator</a:t>
                      </a:r>
                      <a:endParaRPr lang="en-PH" sz="6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Code Sample</a:t>
                      </a:r>
                      <a:endParaRPr lang="en-PH" sz="6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2642865938"/>
                  </a:ext>
                </a:extLst>
              </a:tr>
              <a:tr h="1369177">
                <a:tc>
                  <a:txBody>
                    <a:bodyPr/>
                    <a:lstStyle/>
                    <a:p>
                      <a:pPr marL="36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Post-fix Increment Operator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6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result++;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7302300"/>
                  </a:ext>
                </a:extLst>
              </a:tr>
              <a:tr h="1841584">
                <a:tc>
                  <a:txBody>
                    <a:bodyPr/>
                    <a:lstStyle/>
                    <a:p>
                      <a:pPr marL="36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Compound Assignment Operator with + sign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6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result+=1;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169395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952498" y="459786"/>
            <a:ext cx="14276344"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Decrementing by One</a:t>
            </a:r>
            <a:endParaRPr/>
          </a:p>
        </p:txBody>
      </p:sp>
      <p:cxnSp>
        <p:nvCxnSpPr>
          <p:cNvPr id="88" name="Google Shape;88;p4"/>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89" name="Google Shape;89;p4"/>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90" name="Google Shape;90;p4"/>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91" name="Google Shape;91;p4"/>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Abbreviating Operators</a:t>
            </a:r>
            <a:endParaRPr/>
          </a:p>
        </p:txBody>
      </p:sp>
      <p:sp>
        <p:nvSpPr>
          <p:cNvPr id="92" name="Google Shape;92;p4"/>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Decrementing by one is also very common</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We can decrement simply by using the equation:  </a:t>
            </a:r>
            <a:endParaRPr dirty="0"/>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But we also have two other shorthand ways to do this same thing.</a:t>
            </a:r>
            <a:endParaRPr dirty="0"/>
          </a:p>
        </p:txBody>
      </p:sp>
      <p:pic>
        <p:nvPicPr>
          <p:cNvPr id="93" name="Google Shape;93;p4"/>
          <p:cNvPicPr preferRelativeResize="0"/>
          <p:nvPr/>
        </p:nvPicPr>
        <p:blipFill rotWithShape="1">
          <a:blip r:embed="rId4">
            <a:alphaModFix/>
          </a:blip>
          <a:srcRect/>
          <a:stretch/>
        </p:blipFill>
        <p:spPr>
          <a:xfrm>
            <a:off x="13397760" y="7531905"/>
            <a:ext cx="10143344" cy="1012136"/>
          </a:xfrm>
          <a:prstGeom prst="rect">
            <a:avLst/>
          </a:prstGeom>
          <a:noFill/>
          <a:ln>
            <a:noFill/>
          </a:ln>
        </p:spPr>
      </p:pic>
      <p:graphicFrame>
        <p:nvGraphicFramePr>
          <p:cNvPr id="10" name="Table 6">
            <a:extLst>
              <a:ext uri="{FF2B5EF4-FFF2-40B4-BE49-F238E27FC236}">
                <a16:creationId xmlns:a16="http://schemas.microsoft.com/office/drawing/2014/main" id="{421014AB-F772-122D-60B6-2A4BC856F9BA}"/>
              </a:ext>
            </a:extLst>
          </p:cNvPr>
          <p:cNvGraphicFramePr>
            <a:graphicFrameLocks noGrp="1"/>
          </p:cNvGraphicFramePr>
          <p:nvPr>
            <p:extLst>
              <p:ext uri="{D42A27DB-BD31-4B8C-83A1-F6EECF244321}">
                <p14:modId xmlns:p14="http://schemas.microsoft.com/office/powerpoint/2010/main" val="4267246764"/>
              </p:ext>
            </p:extLst>
          </p:nvPr>
        </p:nvGraphicFramePr>
        <p:xfrm>
          <a:off x="2365300" y="10731865"/>
          <a:ext cx="31845400" cy="4583123"/>
        </p:xfrm>
        <a:graphic>
          <a:graphicData uri="http://schemas.openxmlformats.org/drawingml/2006/table">
            <a:tbl>
              <a:tblPr firstRow="1" bandRow="1">
                <a:tableStyleId>{5C22544A-7EE6-4342-B048-85BDC9FD1C3A}</a:tableStyleId>
              </a:tblPr>
              <a:tblGrid>
                <a:gridCol w="19655095">
                  <a:extLst>
                    <a:ext uri="{9D8B030D-6E8A-4147-A177-3AD203B41FA5}">
                      <a16:colId xmlns:a16="http://schemas.microsoft.com/office/drawing/2014/main" val="2398957492"/>
                    </a:ext>
                  </a:extLst>
                </a:gridCol>
                <a:gridCol w="12190305">
                  <a:extLst>
                    <a:ext uri="{9D8B030D-6E8A-4147-A177-3AD203B41FA5}">
                      <a16:colId xmlns:a16="http://schemas.microsoft.com/office/drawing/2014/main" val="1725977642"/>
                    </a:ext>
                  </a:extLst>
                </a:gridCol>
              </a:tblGrid>
              <a:tr h="1372362">
                <a:tc>
                  <a:txBody>
                    <a:bodyPr/>
                    <a:lstStyle/>
                    <a:p>
                      <a:pPr algn="ct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Shorthand (or Abbreviating) Operator</a:t>
                      </a:r>
                      <a:endParaRPr lang="en-PH" sz="6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Code Sample</a:t>
                      </a:r>
                      <a:endParaRPr lang="en-PH" sz="6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2642865938"/>
                  </a:ext>
                </a:extLst>
              </a:tr>
              <a:tr h="1369177">
                <a:tc>
                  <a:txBody>
                    <a:bodyPr/>
                    <a:lstStyle/>
                    <a:p>
                      <a:pPr marL="36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Post-fix Decrement Operator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6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result--;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7302300"/>
                  </a:ext>
                </a:extLst>
              </a:tr>
              <a:tr h="1841584">
                <a:tc>
                  <a:txBody>
                    <a:bodyPr/>
                    <a:lstStyle/>
                    <a:p>
                      <a:pPr marL="36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Compound Assignment Operator with - sign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6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result-=1;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169395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p:nvPr/>
        </p:nvSpPr>
        <p:spPr>
          <a:xfrm>
            <a:off x="952498" y="459786"/>
            <a:ext cx="28315444"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Compound Assignment Operator Challenge</a:t>
            </a:r>
            <a:endParaRPr/>
          </a:p>
        </p:txBody>
      </p:sp>
      <p:cxnSp>
        <p:nvCxnSpPr>
          <p:cNvPr id="100" name="Google Shape;100;p5"/>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01" name="Google Shape;101;p5"/>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02" name="Google Shape;102;p5"/>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03" name="Google Shape;103;p5"/>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Abbreviating Operators</a:t>
            </a:r>
            <a:endParaRPr/>
          </a:p>
        </p:txBody>
      </p:sp>
      <p:sp>
        <p:nvSpPr>
          <p:cNvPr id="104" name="Google Shape;104;p5"/>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Using the code we have been using, either by scrolling up and editing the group of statements, or creating a new group.</a:t>
            </a:r>
            <a:endParaRPr dirty="0"/>
          </a:p>
          <a:p>
            <a:pPr marL="1936800" marR="0" lvl="0" indent="-857250" algn="l" rtl="0">
              <a:lnSpc>
                <a:spcPct val="100000"/>
              </a:lnSpc>
              <a:spcBef>
                <a:spcPts val="5022"/>
              </a:spcBef>
              <a:spcAft>
                <a:spcPts val="0"/>
              </a:spcAft>
              <a:buClr>
                <a:srgbClr val="000000"/>
              </a:buClr>
              <a:buSzPts val="6400"/>
              <a:buFont typeface="Arial"/>
              <a:buChar char="•"/>
            </a:pPr>
            <a:r>
              <a:rPr lang="en-US" sz="6400" b="0" i="0" u="none" strike="noStrike" cap="none" dirty="0">
                <a:solidFill>
                  <a:srgbClr val="000000"/>
                </a:solidFill>
                <a:latin typeface="Open Sans"/>
                <a:ea typeface="Open Sans"/>
                <a:cs typeface="Open Sans"/>
                <a:sym typeface="Open Sans"/>
              </a:rPr>
              <a:t>Initialize an </a:t>
            </a:r>
            <a:r>
              <a:rPr lang="en-US" sz="6400" b="1" i="0" u="none" strike="noStrike" cap="none" dirty="0">
                <a:solidFill>
                  <a:srgbClr val="000000"/>
                </a:solidFill>
                <a:latin typeface="Open Sans"/>
                <a:ea typeface="Open Sans"/>
                <a:cs typeface="Open Sans"/>
                <a:sym typeface="Open Sans"/>
              </a:rPr>
              <a:t>int</a:t>
            </a:r>
            <a:r>
              <a:rPr lang="en-US" sz="6400" b="0" i="0" u="none" strike="noStrike" cap="none" dirty="0">
                <a:solidFill>
                  <a:srgbClr val="000000"/>
                </a:solidFill>
                <a:latin typeface="Open Sans"/>
                <a:ea typeface="Open Sans"/>
                <a:cs typeface="Open Sans"/>
                <a:sym typeface="Open Sans"/>
              </a:rPr>
              <a:t> variable, named </a:t>
            </a:r>
            <a:r>
              <a:rPr lang="en-US" sz="6400" b="1" i="0" u="none" strike="noStrike" cap="none" dirty="0">
                <a:solidFill>
                  <a:srgbClr val="000000"/>
                </a:solidFill>
                <a:latin typeface="Open Sans"/>
                <a:ea typeface="Open Sans"/>
                <a:cs typeface="Open Sans"/>
                <a:sym typeface="Open Sans"/>
              </a:rPr>
              <a:t>result</a:t>
            </a:r>
            <a:r>
              <a:rPr lang="en-US" sz="6400" b="0" i="0" u="none" strike="noStrike" cap="none" dirty="0">
                <a:solidFill>
                  <a:srgbClr val="000000"/>
                </a:solidFill>
                <a:latin typeface="Open Sans"/>
                <a:ea typeface="Open Sans"/>
                <a:cs typeface="Open Sans"/>
                <a:sym typeface="Open Sans"/>
              </a:rPr>
              <a:t>, to the value of 10, rather than 1.</a:t>
            </a:r>
            <a:endParaRPr dirty="0"/>
          </a:p>
          <a:p>
            <a:pPr marL="1936800" marR="0" lvl="0" indent="-857250" algn="l" rtl="0">
              <a:lnSpc>
                <a:spcPct val="100000"/>
              </a:lnSpc>
              <a:spcBef>
                <a:spcPts val="5022"/>
              </a:spcBef>
              <a:spcAft>
                <a:spcPts val="0"/>
              </a:spcAft>
              <a:buClr>
                <a:srgbClr val="000000"/>
              </a:buClr>
              <a:buSzPts val="6400"/>
              <a:buFont typeface="Arial"/>
              <a:buChar char="•"/>
            </a:pPr>
            <a:r>
              <a:rPr lang="en-US" sz="6400" b="0" i="0" u="none" strike="noStrike" cap="none" dirty="0">
                <a:solidFill>
                  <a:srgbClr val="000000"/>
                </a:solidFill>
                <a:latin typeface="Open Sans"/>
                <a:ea typeface="Open Sans"/>
                <a:cs typeface="Open Sans"/>
                <a:sym typeface="Open Sans"/>
              </a:rPr>
              <a:t>Next, use the compound assignment operator, with the minus sign, to subtract a number from </a:t>
            </a:r>
            <a:r>
              <a:rPr lang="en-US" sz="6400" b="1" i="0" u="none" strike="noStrike" cap="none" dirty="0">
                <a:solidFill>
                  <a:srgbClr val="000000"/>
                </a:solidFill>
                <a:latin typeface="Open Sans"/>
                <a:ea typeface="Open Sans"/>
                <a:cs typeface="Open Sans"/>
                <a:sym typeface="Open Sans"/>
              </a:rPr>
              <a:t>result</a:t>
            </a:r>
            <a:r>
              <a:rPr lang="en-US" sz="6400" b="0" i="0" u="none" strike="noStrike" cap="none" dirty="0">
                <a:solidFill>
                  <a:srgbClr val="000000"/>
                </a:solidFill>
                <a:latin typeface="Open Sans"/>
                <a:ea typeface="Open Sans"/>
                <a:cs typeface="Open Sans"/>
                <a:sym typeface="Open Sans"/>
              </a:rPr>
              <a:t>, using a value of your choice.</a:t>
            </a:r>
            <a:endParaRPr dirty="0"/>
          </a:p>
          <a:p>
            <a:pPr marL="1936800" marR="0" lvl="0" indent="-857250" algn="l" rtl="0">
              <a:lnSpc>
                <a:spcPct val="100000"/>
              </a:lnSpc>
              <a:spcBef>
                <a:spcPts val="5022"/>
              </a:spcBef>
              <a:spcAft>
                <a:spcPts val="0"/>
              </a:spcAft>
              <a:buClr>
                <a:srgbClr val="000000"/>
              </a:buClr>
              <a:buSzPts val="6400"/>
              <a:buFont typeface="Arial"/>
              <a:buChar char="•"/>
            </a:pPr>
            <a:r>
              <a:rPr lang="en-US" sz="6400" b="0" i="0" u="none" strike="noStrike" cap="none" dirty="0">
                <a:solidFill>
                  <a:srgbClr val="000000"/>
                </a:solidFill>
                <a:latin typeface="Open Sans"/>
                <a:ea typeface="Open Sans"/>
                <a:cs typeface="Open Sans"/>
                <a:sym typeface="Open Sans"/>
              </a:rPr>
              <a:t>Print the result out, using the </a:t>
            </a:r>
            <a:r>
              <a:rPr lang="en-US" sz="6400" b="0" i="0" u="none" strike="noStrike" cap="none" dirty="0" err="1">
                <a:solidFill>
                  <a:srgbClr val="000000"/>
                </a:solidFill>
                <a:latin typeface="Open Sans"/>
                <a:ea typeface="Open Sans"/>
                <a:cs typeface="Open Sans"/>
                <a:sym typeface="Open Sans"/>
              </a:rPr>
              <a:t>System.out.print</a:t>
            </a:r>
            <a:r>
              <a:rPr lang="en-US" sz="6400" b="0" i="0" u="none" strike="noStrike" cap="none" dirty="0">
                <a:solidFill>
                  <a:srgbClr val="000000"/>
                </a:solidFill>
                <a:latin typeface="Open Sans"/>
                <a:ea typeface="Open Sans"/>
                <a:cs typeface="Open Sans"/>
                <a:sym typeface="Open Sans"/>
              </a:rPr>
              <a:t> statement.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6"/>
          <p:cNvSpPr/>
          <p:nvPr/>
        </p:nvSpPr>
        <p:spPr>
          <a:xfrm>
            <a:off x="952498" y="459786"/>
            <a:ext cx="2159725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Compound Operator Assignment</a:t>
            </a:r>
            <a:endParaRPr/>
          </a:p>
        </p:txBody>
      </p:sp>
      <p:cxnSp>
        <p:nvCxnSpPr>
          <p:cNvPr id="110" name="Google Shape;110;p6"/>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11" name="Google Shape;111;p6"/>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12" name="Google Shape;112;p6"/>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13" name="Google Shape;113;p6"/>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Abbreviating Operators</a:t>
            </a:r>
            <a:endParaRPr/>
          </a:p>
        </p:txBody>
      </p:sp>
      <p:sp>
        <p:nvSpPr>
          <p:cNvPr id="114" name="Google Shape;114;p6"/>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When </a:t>
            </a:r>
            <a:r>
              <a:rPr lang="en-US" sz="6400" b="1" i="0" u="none" strike="noStrike" cap="none">
                <a:solidFill>
                  <a:srgbClr val="000000"/>
                </a:solidFill>
                <a:latin typeface="Open Sans"/>
                <a:ea typeface="Open Sans"/>
                <a:cs typeface="Open Sans"/>
                <a:sym typeface="Open Sans"/>
              </a:rPr>
              <a:t>result</a:t>
            </a:r>
            <a:r>
              <a:rPr lang="en-US" sz="6400" b="0" i="0" u="none" strike="noStrike" cap="none">
                <a:solidFill>
                  <a:srgbClr val="000000"/>
                </a:solidFill>
                <a:latin typeface="Open Sans"/>
                <a:ea typeface="Open Sans"/>
                <a:cs typeface="Open Sans"/>
                <a:sym typeface="Open Sans"/>
              </a:rPr>
              <a:t> is an </a:t>
            </a:r>
            <a:r>
              <a:rPr lang="en-US" sz="6400" b="1" i="0" u="none" strike="noStrike" cap="none">
                <a:solidFill>
                  <a:srgbClr val="000000"/>
                </a:solidFill>
                <a:latin typeface="Open Sans"/>
                <a:ea typeface="Open Sans"/>
                <a:cs typeface="Open Sans"/>
                <a:sym typeface="Open Sans"/>
              </a:rPr>
              <a:t>int</a:t>
            </a:r>
            <a:r>
              <a:rPr lang="en-US" sz="6400" b="0" i="0" u="none" strike="noStrike" cap="none">
                <a:solidFill>
                  <a:srgbClr val="000000"/>
                </a:solidFill>
                <a:latin typeface="Open Sans"/>
                <a:ea typeface="Open Sans"/>
                <a:cs typeface="Open Sans"/>
                <a:sym typeface="Open Sans"/>
              </a:rPr>
              <a:t>, the compound operator assignment</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give us a different result from what we expected, which was</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p:txBody>
      </p:sp>
      <p:pic>
        <p:nvPicPr>
          <p:cNvPr id="115" name="Google Shape;115;p6"/>
          <p:cNvPicPr preferRelativeResize="0"/>
          <p:nvPr/>
        </p:nvPicPr>
        <p:blipFill rotWithShape="1">
          <a:blip r:embed="rId4">
            <a:alphaModFix/>
          </a:blip>
          <a:srcRect/>
          <a:stretch/>
        </p:blipFill>
        <p:spPr>
          <a:xfrm>
            <a:off x="14723529" y="5878234"/>
            <a:ext cx="7128942" cy="1078142"/>
          </a:xfrm>
          <a:prstGeom prst="rect">
            <a:avLst/>
          </a:prstGeom>
          <a:noFill/>
          <a:ln>
            <a:noFill/>
          </a:ln>
        </p:spPr>
      </p:pic>
      <p:pic>
        <p:nvPicPr>
          <p:cNvPr id="116" name="Google Shape;116;p6"/>
          <p:cNvPicPr preferRelativeResize="0"/>
          <p:nvPr/>
        </p:nvPicPr>
        <p:blipFill rotWithShape="1">
          <a:blip r:embed="rId5">
            <a:alphaModFix/>
          </a:blip>
          <a:srcRect/>
          <a:stretch/>
        </p:blipFill>
        <p:spPr>
          <a:xfrm>
            <a:off x="12699260" y="9186853"/>
            <a:ext cx="11177480" cy="11001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p:nvPr/>
        </p:nvSpPr>
        <p:spPr>
          <a:xfrm>
            <a:off x="952498" y="459786"/>
            <a:ext cx="2159725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Compound Assignment Operator</a:t>
            </a:r>
            <a:endParaRPr/>
          </a:p>
        </p:txBody>
      </p:sp>
      <p:cxnSp>
        <p:nvCxnSpPr>
          <p:cNvPr id="122" name="Google Shape;122;p7"/>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23" name="Google Shape;123;p7"/>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24" name="Google Shape;124;p7"/>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25" name="Google Shape;125;p7"/>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Abbreviating Operators</a:t>
            </a:r>
            <a:endParaRPr/>
          </a:p>
        </p:txBody>
      </p:sp>
      <p:sp>
        <p:nvSpPr>
          <p:cNvPr id="126" name="Google Shape;126;p7"/>
          <p:cNvSpPr/>
          <p:nvPr/>
        </p:nvSpPr>
        <p:spPr>
          <a:xfrm>
            <a:off x="952501" y="4285904"/>
            <a:ext cx="34782670" cy="1347958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compound assignment operator</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     </a:t>
            </a:r>
            <a:r>
              <a:rPr lang="en-US" sz="6400" b="0" i="0" u="none" strike="noStrike" cap="none">
                <a:solidFill>
                  <a:srgbClr val="000000"/>
                </a:solidFill>
                <a:latin typeface="Roboto Mono"/>
                <a:ea typeface="Roboto Mono"/>
                <a:cs typeface="Roboto Mono"/>
                <a:sym typeface="Roboto Mono"/>
              </a:rPr>
              <a:t>x -= y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is often said to be</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     </a:t>
            </a:r>
            <a:r>
              <a:rPr lang="en-US" sz="6400" b="0" i="0" u="none" strike="noStrike" cap="none">
                <a:solidFill>
                  <a:srgbClr val="000000"/>
                </a:solidFill>
                <a:latin typeface="Roboto Mono"/>
                <a:ea typeface="Roboto Mono"/>
                <a:cs typeface="Roboto Mono"/>
                <a:sym typeface="Roboto Mono"/>
              </a:rPr>
              <a:t>x = x – y</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but that's not entirely true if y is not the same data type as 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p:nvPr/>
        </p:nvSpPr>
        <p:spPr>
          <a:xfrm>
            <a:off x="952498" y="459786"/>
            <a:ext cx="2159725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Compound Assignment Operator</a:t>
            </a:r>
            <a:endParaRPr/>
          </a:p>
        </p:txBody>
      </p:sp>
      <p:cxnSp>
        <p:nvCxnSpPr>
          <p:cNvPr id="132" name="Google Shape;132;p8"/>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33" name="Google Shape;133;p8"/>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34" name="Google Shape;134;p8"/>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35" name="Google Shape;135;p8"/>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Abbreviating Operators</a:t>
            </a:r>
            <a:endParaRPr/>
          </a:p>
        </p:txBody>
      </p:sp>
      <p:sp>
        <p:nvSpPr>
          <p:cNvPr id="136" name="Google Shape;136;p8"/>
          <p:cNvSpPr/>
          <p:nvPr/>
        </p:nvSpPr>
        <p:spPr>
          <a:xfrm>
            <a:off x="952501" y="4285904"/>
            <a:ext cx="34782670" cy="1347958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     </a:t>
            </a:r>
            <a:r>
              <a:rPr lang="en-US" sz="6400" b="0" i="0" u="none" strike="noStrike" cap="none">
                <a:solidFill>
                  <a:srgbClr val="000000"/>
                </a:solidFill>
                <a:latin typeface="Roboto Mono"/>
                <a:ea typeface="Roboto Mono"/>
                <a:cs typeface="Roboto Mono"/>
                <a:sym typeface="Roboto Mono"/>
              </a:rPr>
              <a:t>x -= y</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 is really</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     </a:t>
            </a:r>
            <a:r>
              <a:rPr lang="en-US" sz="6400" b="0" i="0" u="none" strike="noStrike" cap="none">
                <a:solidFill>
                  <a:srgbClr val="000000"/>
                </a:solidFill>
                <a:latin typeface="Roboto Mono"/>
                <a:ea typeface="Roboto Mono"/>
                <a:cs typeface="Roboto Mono"/>
                <a:sym typeface="Roboto Mono"/>
              </a:rPr>
              <a:t>x = (data type of x) (x - y)</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An implicit cast is done when using this operator, so no error occurs, but unexpected results may occur.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cxnSp>
        <p:nvCxnSpPr>
          <p:cNvPr id="141" name="Google Shape;141;p9"/>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42" name="Google Shape;142;p9"/>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43" name="Google Shape;143;p9"/>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44" name="Google Shape;144;p9"/>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Abbreviating Operators</a:t>
            </a:r>
            <a:endParaRPr/>
          </a:p>
        </p:txBody>
      </p:sp>
      <p:sp>
        <p:nvSpPr>
          <p:cNvPr id="145" name="Google Shape;145;p9"/>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So, summarizing, for our own sample of code:</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is really</a:t>
            </a:r>
            <a:endParaRPr/>
          </a:p>
        </p:txBody>
      </p:sp>
      <p:pic>
        <p:nvPicPr>
          <p:cNvPr id="146" name="Google Shape;146;p9"/>
          <p:cNvPicPr preferRelativeResize="0"/>
          <p:nvPr/>
        </p:nvPicPr>
        <p:blipFill rotWithShape="1">
          <a:blip r:embed="rId4">
            <a:alphaModFix/>
          </a:blip>
          <a:srcRect/>
          <a:stretch/>
        </p:blipFill>
        <p:spPr>
          <a:xfrm>
            <a:off x="14745532" y="5899279"/>
            <a:ext cx="7084936" cy="1056141"/>
          </a:xfrm>
          <a:prstGeom prst="rect">
            <a:avLst/>
          </a:prstGeom>
          <a:noFill/>
          <a:ln>
            <a:noFill/>
          </a:ln>
        </p:spPr>
      </p:pic>
      <p:pic>
        <p:nvPicPr>
          <p:cNvPr id="147" name="Google Shape;147;p9"/>
          <p:cNvPicPr preferRelativeResize="0"/>
          <p:nvPr/>
        </p:nvPicPr>
        <p:blipFill rotWithShape="1">
          <a:blip r:embed="rId5">
            <a:alphaModFix/>
          </a:blip>
          <a:srcRect/>
          <a:stretch/>
        </p:blipFill>
        <p:spPr>
          <a:xfrm>
            <a:off x="10674993" y="8999852"/>
            <a:ext cx="15226014" cy="1100147"/>
          </a:xfrm>
          <a:prstGeom prst="rect">
            <a:avLst/>
          </a:prstGeom>
          <a:noFill/>
          <a:ln>
            <a:noFill/>
          </a:ln>
        </p:spPr>
      </p:pic>
      <p:sp>
        <p:nvSpPr>
          <p:cNvPr id="148" name="Google Shape;148;p9"/>
          <p:cNvSpPr/>
          <p:nvPr/>
        </p:nvSpPr>
        <p:spPr>
          <a:xfrm>
            <a:off x="952498" y="459786"/>
            <a:ext cx="2159725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Compound Assignment Operator</a:t>
            </a:r>
            <a:endParaRPr/>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584</Words>
  <Application>Microsoft Office PowerPoint</Application>
  <PresentationFormat>Custom</PresentationFormat>
  <Paragraphs>90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Open Sans</vt:lpstr>
      <vt:lpstr>Arial</vt:lpstr>
      <vt:lpstr>Helvetica Neue</vt:lpstr>
      <vt:lpstr>Roboto Mono</vt:lpstr>
      <vt:lpstr>Helvetica Neue Light</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5</cp:revision>
  <dcterms:modified xsi:type="dcterms:W3CDTF">2023-01-09T04:51:12Z</dcterms:modified>
</cp:coreProperties>
</file>