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77" r:id="rId2"/>
    <p:sldId id="279" r:id="rId3"/>
    <p:sldId id="280" r:id="rId4"/>
    <p:sldId id="285" r:id="rId5"/>
    <p:sldId id="283" r:id="rId6"/>
    <p:sldId id="284" r:id="rId7"/>
    <p:sldId id="286" r:id="rId8"/>
    <p:sldId id="287" r:id="rId9"/>
    <p:sldId id="288" r:id="rId10"/>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1" d="100"/>
          <a:sy n="51" d="100"/>
        </p:scale>
        <p:origin x="1232"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0425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0844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4320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3491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5553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2114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8147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6237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836302"/>
            <a:ext cx="33433833" cy="138499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000" dirty="0">
                <a:latin typeface="Open Sans" panose="020B0606030504020204" pitchFamily="34" charset="0"/>
                <a:ea typeface="Open Sans" panose="020B0606030504020204" pitchFamily="34" charset="0"/>
                <a:cs typeface="Open Sans" panose="020B0606030504020204" pitchFamily="34" charset="0"/>
              </a:rPr>
              <a:t>The Banking Account Application from the Immutable Class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Use unmodifiable collections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the classes we'll be starting with, in this challenge.</a:t>
            </a:r>
          </a:p>
        </p:txBody>
      </p:sp>
      <p:pic>
        <p:nvPicPr>
          <p:cNvPr id="3" name="Picture 2" descr="Graphical user interface, application, Word&#10;&#10;Description automatically generated">
            <a:extLst>
              <a:ext uri="{FF2B5EF4-FFF2-40B4-BE49-F238E27FC236}">
                <a16:creationId xmlns:a16="http://schemas.microsoft.com/office/drawing/2014/main" id="{10C751FC-32F8-258D-C381-84C96FDEDA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8844" y="5871465"/>
            <a:ext cx="22538312" cy="5227259"/>
          </a:xfrm>
          <a:prstGeom prst="rect">
            <a:avLst/>
          </a:prstGeom>
        </p:spPr>
      </p:pic>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836302"/>
            <a:ext cx="34046180" cy="129266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400" dirty="0">
                <a:latin typeface="Open Sans" panose="020B0606030504020204" pitchFamily="34" charset="0"/>
                <a:ea typeface="Open Sans" panose="020B0606030504020204" pitchFamily="34" charset="0"/>
                <a:cs typeface="Open Sans" panose="020B0606030504020204" pitchFamily="34" charset="0"/>
              </a:rPr>
              <a:t>Modify the Banking Account Application from the Immutable Class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Use unmodifiable collections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Create a </a:t>
            </a:r>
            <a:r>
              <a:rPr lang="en-US" sz="6400" b="1" dirty="0">
                <a:latin typeface="Open Sans" panose="020B0606030504020204" pitchFamily="34" charset="0"/>
                <a:ea typeface="Open Sans" panose="020B0606030504020204" pitchFamily="34" charset="0"/>
                <a:cs typeface="Open Sans" panose="020B0606030504020204" pitchFamily="34" charset="0"/>
              </a:rPr>
              <a:t>Transaction</a:t>
            </a:r>
            <a:r>
              <a:rPr lang="en-US" sz="6400" dirty="0">
                <a:latin typeface="Open Sans" panose="020B0606030504020204" pitchFamily="34" charset="0"/>
                <a:ea typeface="Open Sans" panose="020B0606030504020204" pitchFamily="34" charset="0"/>
                <a:cs typeface="Open Sans" panose="020B0606030504020204" pitchFamily="34" charset="0"/>
              </a:rPr>
              <a:t> class in a dev </a:t>
            </a:r>
            <a:r>
              <a:rPr lang="en-US" sz="6400" dirty="0" err="1">
                <a:latin typeface="Open Sans" panose="020B0606030504020204" pitchFamily="34" charset="0"/>
                <a:ea typeface="Open Sans" panose="020B0606030504020204" pitchFamily="34" charset="0"/>
                <a:cs typeface="Open Sans" panose="020B0606030504020204" pitchFamily="34" charset="0"/>
              </a:rPr>
              <a:t>dto</a:t>
            </a:r>
            <a:r>
              <a:rPr lang="en-US" sz="6400" dirty="0">
                <a:latin typeface="Open Sans" panose="020B0606030504020204" pitchFamily="34" charset="0"/>
                <a:ea typeface="Open Sans" panose="020B0606030504020204" pitchFamily="34" charset="0"/>
                <a:cs typeface="Open Sans" panose="020B0606030504020204" pitchFamily="34" charset="0"/>
              </a:rPr>
              <a:t> package, that might mirror a data table.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class should have the fields shown here.</a:t>
            </a:r>
          </a:p>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Include getters and setters</a:t>
            </a:r>
            <a:r>
              <a:rPr lang="en-US" sz="6400" dirty="0">
                <a:latin typeface="Open Sans" panose="020B0606030504020204" pitchFamily="34" charset="0"/>
                <a:ea typeface="Open Sans" panose="020B0606030504020204" pitchFamily="34" charset="0"/>
                <a:cs typeface="Open Sans" panose="020B0606030504020204" pitchFamily="34" charset="0"/>
              </a:rPr>
              <a:t> for all fields. </a:t>
            </a:r>
          </a:p>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Include a constructor</a:t>
            </a:r>
            <a:r>
              <a:rPr lang="en-US" sz="6400" dirty="0">
                <a:latin typeface="Open Sans" panose="020B0606030504020204" pitchFamily="34" charset="0"/>
                <a:ea typeface="Open Sans" panose="020B0606030504020204" pitchFamily="34" charset="0"/>
                <a:cs typeface="Open Sans" panose="020B0606030504020204" pitchFamily="34" charset="0"/>
              </a:rPr>
              <a:t> that takes all fields, for ease of use.</a:t>
            </a:r>
          </a:p>
        </p:txBody>
      </p:sp>
      <p:pic>
        <p:nvPicPr>
          <p:cNvPr id="4" name="Picture 3" descr="Graphical user interface, application&#10;&#10;Description automatically generated">
            <a:extLst>
              <a:ext uri="{FF2B5EF4-FFF2-40B4-BE49-F238E27FC236}">
                <a16:creationId xmlns:a16="http://schemas.microsoft.com/office/drawing/2014/main" id="{DFC04F8D-F315-E654-8555-C20854D96D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5440" y="10837596"/>
            <a:ext cx="9765120" cy="5607693"/>
          </a:xfrm>
          <a:prstGeom prst="rect">
            <a:avLst/>
          </a:prstGeom>
        </p:spPr>
      </p:pic>
    </p:spTree>
    <p:extLst>
      <p:ext uri="{BB962C8B-B14F-4D97-AF65-F5344CB8AC3E}">
        <p14:creationId xmlns:p14="http://schemas.microsoft.com/office/powerpoint/2010/main" val="146854403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Use unmodifiable collections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3496235"/>
            <a:ext cx="34782670" cy="1266984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this challenge, you'll modify your </a:t>
            </a:r>
            <a:r>
              <a:rPr lang="en-US" sz="6400" b="1" dirty="0" err="1">
                <a:latin typeface="Open Sans" panose="020B0606030504020204" pitchFamily="34" charset="0"/>
                <a:ea typeface="Open Sans" panose="020B0606030504020204" pitchFamily="34" charset="0"/>
                <a:cs typeface="Open Sans" panose="020B0606030504020204" pitchFamily="34" charset="0"/>
              </a:rPr>
              <a:t>BankAccount</a:t>
            </a:r>
            <a:r>
              <a:rPr lang="en-US" sz="6400" dirty="0">
                <a:latin typeface="Open Sans" panose="020B0606030504020204" pitchFamily="34" charset="0"/>
                <a:ea typeface="Open Sans" panose="020B0606030504020204" pitchFamily="34" charset="0"/>
                <a:cs typeface="Open Sans" panose="020B0606030504020204" pitchFamily="34" charset="0"/>
              </a:rPr>
              <a:t> 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First, you'll want to change the </a:t>
            </a:r>
            <a:r>
              <a:rPr lang="en-US" sz="6400" b="1" dirty="0">
                <a:latin typeface="Open Sans" panose="020B0606030504020204" pitchFamily="34" charset="0"/>
                <a:ea typeface="Open Sans" panose="020B0606030504020204" pitchFamily="34" charset="0"/>
                <a:cs typeface="Open Sans" panose="020B0606030504020204" pitchFamily="34" charset="0"/>
              </a:rPr>
              <a:t>balance</a:t>
            </a:r>
            <a:r>
              <a:rPr lang="en-US" sz="6400" dirty="0">
                <a:latin typeface="Open Sans" panose="020B0606030504020204" pitchFamily="34" charset="0"/>
                <a:ea typeface="Open Sans" panose="020B0606030504020204" pitchFamily="34" charset="0"/>
                <a:cs typeface="Open Sans" panose="020B0606030504020204" pitchFamily="34" charset="0"/>
              </a:rPr>
              <a:t> so that it's </a:t>
            </a:r>
            <a:r>
              <a:rPr lang="en-US" sz="6400" b="1" dirty="0">
                <a:latin typeface="Open Sans" panose="020B0606030504020204" pitchFamily="34" charset="0"/>
                <a:ea typeface="Open Sans" panose="020B0606030504020204" pitchFamily="34" charset="0"/>
                <a:cs typeface="Open Sans" panose="020B0606030504020204" pitchFamily="34" charset="0"/>
              </a:rPr>
              <a:t>mutable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Include a Transaction Collection.</a:t>
            </a:r>
          </a:p>
        </p:txBody>
      </p:sp>
      <p:sp>
        <p:nvSpPr>
          <p:cNvPr id="2" name="Shape 126">
            <a:extLst>
              <a:ext uri="{FF2B5EF4-FFF2-40B4-BE49-F238E27FC236}">
                <a16:creationId xmlns:a16="http://schemas.microsoft.com/office/drawing/2014/main" id="{6A34496D-C937-3C82-C5CD-E08E998BFEAA}"/>
              </a:ext>
            </a:extLst>
          </p:cNvPr>
          <p:cNvSpPr/>
          <p:nvPr/>
        </p:nvSpPr>
        <p:spPr>
          <a:xfrm>
            <a:off x="952498" y="459786"/>
            <a:ext cx="1985960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Modify the </a:t>
            </a:r>
            <a:r>
              <a:rPr lang="en-US" sz="10800" dirty="0" err="1">
                <a:latin typeface="Open Sans" panose="020B0606030504020204" pitchFamily="34" charset="0"/>
                <a:ea typeface="Open Sans" panose="020B0606030504020204" pitchFamily="34" charset="0"/>
                <a:cs typeface="Open Sans" panose="020B0606030504020204" pitchFamily="34" charset="0"/>
              </a:rPr>
              <a:t>BankAccount</a:t>
            </a:r>
            <a:r>
              <a:rPr lang="en-US" sz="10800" dirty="0">
                <a:latin typeface="Open Sans" panose="020B0606030504020204" pitchFamily="34" charset="0"/>
                <a:ea typeface="Open Sans" panose="020B0606030504020204" pitchFamily="34" charset="0"/>
                <a:cs typeface="Open Sans" panose="020B0606030504020204" pitchFamily="34" charset="0"/>
              </a:rPr>
              <a:t> class</a:t>
            </a:r>
          </a:p>
        </p:txBody>
      </p:sp>
      <p:graphicFrame>
        <p:nvGraphicFramePr>
          <p:cNvPr id="3" name="Table 2">
            <a:extLst>
              <a:ext uri="{FF2B5EF4-FFF2-40B4-BE49-F238E27FC236}">
                <a16:creationId xmlns:a16="http://schemas.microsoft.com/office/drawing/2014/main" id="{2E95719A-7096-F263-8197-E7F5B7C95399}"/>
              </a:ext>
            </a:extLst>
          </p:cNvPr>
          <p:cNvGraphicFramePr>
            <a:graphicFrameLocks noGrp="1"/>
          </p:cNvGraphicFramePr>
          <p:nvPr>
            <p:extLst>
              <p:ext uri="{D42A27DB-BD31-4B8C-83A1-F6EECF244321}">
                <p14:modId xmlns:p14="http://schemas.microsoft.com/office/powerpoint/2010/main" val="4160915381"/>
              </p:ext>
            </p:extLst>
          </p:nvPr>
        </p:nvGraphicFramePr>
        <p:xfrm>
          <a:off x="6116169" y="9248727"/>
          <a:ext cx="24816158" cy="8682579"/>
        </p:xfrm>
        <a:graphic>
          <a:graphicData uri="http://schemas.openxmlformats.org/drawingml/2006/table">
            <a:tbl>
              <a:tblPr firstRow="1" bandRow="1">
                <a:tableStyleId>{5C22544A-7EE6-4342-B048-85BDC9FD1C3A}</a:tableStyleId>
              </a:tblPr>
              <a:tblGrid>
                <a:gridCol w="10266441">
                  <a:extLst>
                    <a:ext uri="{9D8B030D-6E8A-4147-A177-3AD203B41FA5}">
                      <a16:colId xmlns:a16="http://schemas.microsoft.com/office/drawing/2014/main" val="2844207666"/>
                    </a:ext>
                  </a:extLst>
                </a:gridCol>
                <a:gridCol w="14549717">
                  <a:extLst>
                    <a:ext uri="{9D8B030D-6E8A-4147-A177-3AD203B41FA5}">
                      <a16:colId xmlns:a16="http://schemas.microsoft.com/office/drawing/2014/main" val="1891655341"/>
                    </a:ext>
                  </a:extLst>
                </a:gridCol>
              </a:tblGrid>
              <a:tr h="157971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Current</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After Modifications (An Example)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710286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6" name="Picture 5" descr="Graphical user interface&#10;&#10;Description automatically generated">
            <a:extLst>
              <a:ext uri="{FF2B5EF4-FFF2-40B4-BE49-F238E27FC236}">
                <a16:creationId xmlns:a16="http://schemas.microsoft.com/office/drawing/2014/main" id="{DF40DB4E-D4F5-700E-7F19-BDE640CDEC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0639" y="12304523"/>
            <a:ext cx="9754934" cy="4314063"/>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73D2D028-39CC-59AF-D386-02FC681650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73072" y="10987473"/>
            <a:ext cx="13875830" cy="6696456"/>
          </a:xfrm>
          <a:prstGeom prst="rect">
            <a:avLst/>
          </a:prstGeom>
        </p:spPr>
      </p:pic>
    </p:spTree>
    <p:extLst>
      <p:ext uri="{BB962C8B-B14F-4D97-AF65-F5344CB8AC3E}">
        <p14:creationId xmlns:p14="http://schemas.microsoft.com/office/powerpoint/2010/main" val="296265195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Use unmodifiable collections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3496235"/>
            <a:ext cx="34782670" cy="1266984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this challenge, you'll modify your </a:t>
            </a:r>
            <a:r>
              <a:rPr lang="en-US" sz="6400" b="1" dirty="0" err="1">
                <a:latin typeface="Open Sans" panose="020B0606030504020204" pitchFamily="34" charset="0"/>
                <a:ea typeface="Open Sans" panose="020B0606030504020204" pitchFamily="34" charset="0"/>
                <a:cs typeface="Open Sans" panose="020B0606030504020204" pitchFamily="34" charset="0"/>
              </a:rPr>
              <a:t>BankAccount</a:t>
            </a:r>
            <a:r>
              <a:rPr lang="en-US" sz="6400" dirty="0">
                <a:latin typeface="Open Sans" panose="020B0606030504020204" pitchFamily="34" charset="0"/>
                <a:ea typeface="Open Sans" panose="020B0606030504020204" pitchFamily="34" charset="0"/>
                <a:cs typeface="Open Sans" panose="020B0606030504020204" pitchFamily="34" charset="0"/>
              </a:rPr>
              <a:t> 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Provide a getter, or accessor method, for the transaction data.</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Provide a method to adjust the balance, and add the transaction data to the transaction collection.</a:t>
            </a:r>
          </a:p>
        </p:txBody>
      </p:sp>
      <p:sp>
        <p:nvSpPr>
          <p:cNvPr id="2" name="Shape 126">
            <a:extLst>
              <a:ext uri="{FF2B5EF4-FFF2-40B4-BE49-F238E27FC236}">
                <a16:creationId xmlns:a16="http://schemas.microsoft.com/office/drawing/2014/main" id="{6A34496D-C937-3C82-C5CD-E08E998BFEAA}"/>
              </a:ext>
            </a:extLst>
          </p:cNvPr>
          <p:cNvSpPr/>
          <p:nvPr/>
        </p:nvSpPr>
        <p:spPr>
          <a:xfrm>
            <a:off x="952498" y="459786"/>
            <a:ext cx="1985960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Modify the </a:t>
            </a:r>
            <a:r>
              <a:rPr lang="en-US" sz="10800" dirty="0" err="1">
                <a:latin typeface="Open Sans" panose="020B0606030504020204" pitchFamily="34" charset="0"/>
                <a:ea typeface="Open Sans" panose="020B0606030504020204" pitchFamily="34" charset="0"/>
                <a:cs typeface="Open Sans" panose="020B0606030504020204" pitchFamily="34" charset="0"/>
              </a:rPr>
              <a:t>BankAccount</a:t>
            </a:r>
            <a:r>
              <a:rPr lang="en-US" sz="10800" dirty="0">
                <a:latin typeface="Open Sans" panose="020B0606030504020204" pitchFamily="34" charset="0"/>
                <a:ea typeface="Open Sans" panose="020B0606030504020204" pitchFamily="34" charset="0"/>
                <a:cs typeface="Open Sans" panose="020B0606030504020204" pitchFamily="34" charset="0"/>
              </a:rPr>
              <a:t> class</a:t>
            </a:r>
          </a:p>
        </p:txBody>
      </p:sp>
      <p:graphicFrame>
        <p:nvGraphicFramePr>
          <p:cNvPr id="3" name="Table 2">
            <a:extLst>
              <a:ext uri="{FF2B5EF4-FFF2-40B4-BE49-F238E27FC236}">
                <a16:creationId xmlns:a16="http://schemas.microsoft.com/office/drawing/2014/main" id="{2E95719A-7096-F263-8197-E7F5B7C95399}"/>
              </a:ext>
            </a:extLst>
          </p:cNvPr>
          <p:cNvGraphicFramePr>
            <a:graphicFrameLocks noGrp="1"/>
          </p:cNvGraphicFramePr>
          <p:nvPr/>
        </p:nvGraphicFramePr>
        <p:xfrm>
          <a:off x="6116169" y="9248727"/>
          <a:ext cx="24816158" cy="8682579"/>
        </p:xfrm>
        <a:graphic>
          <a:graphicData uri="http://schemas.openxmlformats.org/drawingml/2006/table">
            <a:tbl>
              <a:tblPr firstRow="1" bandRow="1">
                <a:tableStyleId>{5C22544A-7EE6-4342-B048-85BDC9FD1C3A}</a:tableStyleId>
              </a:tblPr>
              <a:tblGrid>
                <a:gridCol w="10266441">
                  <a:extLst>
                    <a:ext uri="{9D8B030D-6E8A-4147-A177-3AD203B41FA5}">
                      <a16:colId xmlns:a16="http://schemas.microsoft.com/office/drawing/2014/main" val="2844207666"/>
                    </a:ext>
                  </a:extLst>
                </a:gridCol>
                <a:gridCol w="14549717">
                  <a:extLst>
                    <a:ext uri="{9D8B030D-6E8A-4147-A177-3AD203B41FA5}">
                      <a16:colId xmlns:a16="http://schemas.microsoft.com/office/drawing/2014/main" val="1891655341"/>
                    </a:ext>
                  </a:extLst>
                </a:gridCol>
              </a:tblGrid>
              <a:tr h="157971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Current</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After Modifications (An Example)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710286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6" name="Picture 5" descr="Graphical user interface&#10;&#10;Description automatically generated">
            <a:extLst>
              <a:ext uri="{FF2B5EF4-FFF2-40B4-BE49-F238E27FC236}">
                <a16:creationId xmlns:a16="http://schemas.microsoft.com/office/drawing/2014/main" id="{DF40DB4E-D4F5-700E-7F19-BDE640CDEC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0639" y="12304523"/>
            <a:ext cx="9754934" cy="4314063"/>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73D2D028-39CC-59AF-D386-02FC681650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73072" y="10987473"/>
            <a:ext cx="13875830" cy="6696456"/>
          </a:xfrm>
          <a:prstGeom prst="rect">
            <a:avLst/>
          </a:prstGeom>
        </p:spPr>
      </p:pic>
    </p:spTree>
    <p:extLst>
      <p:ext uri="{BB962C8B-B14F-4D97-AF65-F5344CB8AC3E}">
        <p14:creationId xmlns:p14="http://schemas.microsoft.com/office/powerpoint/2010/main" val="355025833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Use unmodifiable collections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966335"/>
            <a:ext cx="34782670" cy="1319974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Modify your </a:t>
            </a:r>
            <a:r>
              <a:rPr lang="en-US" sz="6400" b="1" dirty="0" err="1">
                <a:latin typeface="Open Sans" panose="020B0606030504020204" pitchFamily="34" charset="0"/>
                <a:ea typeface="Open Sans" panose="020B0606030504020204" pitchFamily="34" charset="0"/>
                <a:cs typeface="Open Sans" panose="020B0606030504020204" pitchFamily="34" charset="0"/>
              </a:rPr>
              <a:t>BankCustomer</a:t>
            </a:r>
            <a:r>
              <a:rPr lang="en-US" sz="6400" dirty="0">
                <a:latin typeface="Open Sans" panose="020B0606030504020204" pitchFamily="34" charset="0"/>
                <a:ea typeface="Open Sans" panose="020B0606030504020204" pitchFamily="34" charset="0"/>
                <a:cs typeface="Open Sans" panose="020B0606030504020204" pitchFamily="34" charset="0"/>
              </a:rPr>
              <a:t> 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Return the customer id as a 15 digit string, with leading zeros.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Design this class, so that code in other packages can't instantiate a new Bank Customer.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Return a defensive copy of the accounts, from the </a:t>
            </a:r>
            <a:r>
              <a:rPr lang="en-US" sz="6400" dirty="0" err="1">
                <a:latin typeface="Open Sans" panose="020B0606030504020204" pitchFamily="34" charset="0"/>
                <a:ea typeface="Open Sans" panose="020B0606030504020204" pitchFamily="34" charset="0"/>
                <a:cs typeface="Open Sans" panose="020B0606030504020204" pitchFamily="34" charset="0"/>
              </a:rPr>
              <a:t>getAccounts</a:t>
            </a:r>
            <a:r>
              <a:rPr lang="en-US" sz="6400" dirty="0">
                <a:latin typeface="Open Sans" panose="020B0606030504020204" pitchFamily="34" charset="0"/>
                <a:ea typeface="Open Sans" panose="020B0606030504020204" pitchFamily="34" charset="0"/>
                <a:cs typeface="Open Sans" panose="020B0606030504020204" pitchFamily="34" charset="0"/>
              </a:rPr>
              <a:t> method.</a:t>
            </a:r>
          </a:p>
        </p:txBody>
      </p:sp>
      <p:sp>
        <p:nvSpPr>
          <p:cNvPr id="2" name="Shape 126">
            <a:extLst>
              <a:ext uri="{FF2B5EF4-FFF2-40B4-BE49-F238E27FC236}">
                <a16:creationId xmlns:a16="http://schemas.microsoft.com/office/drawing/2014/main" id="{6A34496D-C937-3C82-C5CD-E08E998BFEAA}"/>
              </a:ext>
            </a:extLst>
          </p:cNvPr>
          <p:cNvSpPr/>
          <p:nvPr/>
        </p:nvSpPr>
        <p:spPr>
          <a:xfrm>
            <a:off x="952498" y="459786"/>
            <a:ext cx="2048958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Modify the </a:t>
            </a:r>
            <a:r>
              <a:rPr lang="en-US" sz="10800" dirty="0" err="1">
                <a:latin typeface="Open Sans" panose="020B0606030504020204" pitchFamily="34" charset="0"/>
                <a:ea typeface="Open Sans" panose="020B0606030504020204" pitchFamily="34" charset="0"/>
                <a:cs typeface="Open Sans" panose="020B0606030504020204" pitchFamily="34" charset="0"/>
              </a:rPr>
              <a:t>BankCustomer</a:t>
            </a:r>
            <a:r>
              <a:rPr lang="en-US" sz="10800" dirty="0">
                <a:latin typeface="Open Sans" panose="020B0606030504020204" pitchFamily="34" charset="0"/>
                <a:ea typeface="Open Sans" panose="020B0606030504020204" pitchFamily="34" charset="0"/>
                <a:cs typeface="Open Sans" panose="020B0606030504020204" pitchFamily="34" charset="0"/>
              </a:rPr>
              <a:t> class</a:t>
            </a:r>
          </a:p>
        </p:txBody>
      </p:sp>
      <p:graphicFrame>
        <p:nvGraphicFramePr>
          <p:cNvPr id="4" name="Table 3">
            <a:extLst>
              <a:ext uri="{FF2B5EF4-FFF2-40B4-BE49-F238E27FC236}">
                <a16:creationId xmlns:a16="http://schemas.microsoft.com/office/drawing/2014/main" id="{40934E51-7273-451A-AB3D-08BD3F3716C0}"/>
              </a:ext>
            </a:extLst>
          </p:cNvPr>
          <p:cNvGraphicFramePr>
            <a:graphicFrameLocks noGrp="1"/>
          </p:cNvGraphicFramePr>
          <p:nvPr>
            <p:extLst>
              <p:ext uri="{D42A27DB-BD31-4B8C-83A1-F6EECF244321}">
                <p14:modId xmlns:p14="http://schemas.microsoft.com/office/powerpoint/2010/main" val="4120214536"/>
              </p:ext>
            </p:extLst>
          </p:nvPr>
        </p:nvGraphicFramePr>
        <p:xfrm>
          <a:off x="7172884" y="9248727"/>
          <a:ext cx="22230231" cy="8682579"/>
        </p:xfrm>
        <a:graphic>
          <a:graphicData uri="http://schemas.openxmlformats.org/drawingml/2006/table">
            <a:tbl>
              <a:tblPr firstRow="1" bandRow="1">
                <a:tableStyleId>{5C22544A-7EE6-4342-B048-85BDC9FD1C3A}</a:tableStyleId>
              </a:tblPr>
              <a:tblGrid>
                <a:gridCol w="10266441">
                  <a:extLst>
                    <a:ext uri="{9D8B030D-6E8A-4147-A177-3AD203B41FA5}">
                      <a16:colId xmlns:a16="http://schemas.microsoft.com/office/drawing/2014/main" val="2844207666"/>
                    </a:ext>
                  </a:extLst>
                </a:gridCol>
                <a:gridCol w="11963790">
                  <a:extLst>
                    <a:ext uri="{9D8B030D-6E8A-4147-A177-3AD203B41FA5}">
                      <a16:colId xmlns:a16="http://schemas.microsoft.com/office/drawing/2014/main" val="1891655341"/>
                    </a:ext>
                  </a:extLst>
                </a:gridCol>
              </a:tblGrid>
              <a:tr h="157971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Current</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After Modifications (An Example)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710286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5" name="Picture 4" descr="Graphical user interface, application&#10;&#10;Description automatically generated">
            <a:extLst>
              <a:ext uri="{FF2B5EF4-FFF2-40B4-BE49-F238E27FC236}">
                <a16:creationId xmlns:a16="http://schemas.microsoft.com/office/drawing/2014/main" id="{792C3920-E037-D9C7-BD7D-C3DE6A7226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6537" y="11856724"/>
            <a:ext cx="9754934" cy="4957953"/>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C37BFC3C-83EA-1C41-62AC-9CB8CDBC94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29787" y="10996127"/>
            <a:ext cx="11203686" cy="6052566"/>
          </a:xfrm>
          <a:prstGeom prst="rect">
            <a:avLst/>
          </a:prstGeom>
        </p:spPr>
      </p:pic>
    </p:spTree>
    <p:extLst>
      <p:ext uri="{BB962C8B-B14F-4D97-AF65-F5344CB8AC3E}">
        <p14:creationId xmlns:p14="http://schemas.microsoft.com/office/powerpoint/2010/main" val="372926356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Use unmodifiable collections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966335"/>
            <a:ext cx="34782670" cy="1319974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Modify your </a:t>
            </a:r>
            <a:r>
              <a:rPr lang="en-US" sz="6400" b="1" dirty="0" err="1">
                <a:latin typeface="Open Sans" panose="020B0606030504020204" pitchFamily="34" charset="0"/>
                <a:ea typeface="Open Sans" panose="020B0606030504020204" pitchFamily="34" charset="0"/>
                <a:cs typeface="Open Sans" panose="020B0606030504020204" pitchFamily="34" charset="0"/>
              </a:rPr>
              <a:t>BankCustomer</a:t>
            </a:r>
            <a:r>
              <a:rPr lang="en-US" sz="6400" dirty="0">
                <a:latin typeface="Open Sans" panose="020B0606030504020204" pitchFamily="34" charset="0"/>
                <a:ea typeface="Open Sans" panose="020B0606030504020204" pitchFamily="34" charset="0"/>
                <a:cs typeface="Open Sans" panose="020B0606030504020204" pitchFamily="34" charset="0"/>
              </a:rPr>
              <a:t> 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Include a </a:t>
            </a:r>
            <a:r>
              <a:rPr lang="en-US" sz="6400" dirty="0" err="1">
                <a:latin typeface="Open Sans" panose="020B0606030504020204" pitchFamily="34" charset="0"/>
                <a:ea typeface="Open Sans" panose="020B0606030504020204" pitchFamily="34" charset="0"/>
                <a:cs typeface="Open Sans" panose="020B0606030504020204" pitchFamily="34" charset="0"/>
              </a:rPr>
              <a:t>getAccount</a:t>
            </a:r>
            <a:r>
              <a:rPr lang="en-US" sz="6400" dirty="0">
                <a:latin typeface="Open Sans" panose="020B0606030504020204" pitchFamily="34" charset="0"/>
                <a:ea typeface="Open Sans" panose="020B0606030504020204" pitchFamily="34" charset="0"/>
                <a:cs typeface="Open Sans" panose="020B0606030504020204" pitchFamily="34" charset="0"/>
              </a:rPr>
              <a:t> method to return just one account, based on account type, either savings or checking.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Assume a customer will have one checking account and one savings account.</a:t>
            </a:r>
          </a:p>
        </p:txBody>
      </p:sp>
      <p:sp>
        <p:nvSpPr>
          <p:cNvPr id="2" name="Shape 126">
            <a:extLst>
              <a:ext uri="{FF2B5EF4-FFF2-40B4-BE49-F238E27FC236}">
                <a16:creationId xmlns:a16="http://schemas.microsoft.com/office/drawing/2014/main" id="{6A34496D-C937-3C82-C5CD-E08E998BFEAA}"/>
              </a:ext>
            </a:extLst>
          </p:cNvPr>
          <p:cNvSpPr/>
          <p:nvPr/>
        </p:nvSpPr>
        <p:spPr>
          <a:xfrm>
            <a:off x="952498" y="459786"/>
            <a:ext cx="2048958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Modify the </a:t>
            </a:r>
            <a:r>
              <a:rPr lang="en-US" sz="10800" dirty="0" err="1">
                <a:latin typeface="Open Sans" panose="020B0606030504020204" pitchFamily="34" charset="0"/>
                <a:ea typeface="Open Sans" panose="020B0606030504020204" pitchFamily="34" charset="0"/>
                <a:cs typeface="Open Sans" panose="020B0606030504020204" pitchFamily="34" charset="0"/>
              </a:rPr>
              <a:t>BankCustomer</a:t>
            </a:r>
            <a:r>
              <a:rPr lang="en-US" sz="10800" dirty="0">
                <a:latin typeface="Open Sans" panose="020B0606030504020204" pitchFamily="34" charset="0"/>
                <a:ea typeface="Open Sans" panose="020B0606030504020204" pitchFamily="34" charset="0"/>
                <a:cs typeface="Open Sans" panose="020B0606030504020204" pitchFamily="34" charset="0"/>
              </a:rPr>
              <a:t> class</a:t>
            </a:r>
          </a:p>
        </p:txBody>
      </p:sp>
      <p:graphicFrame>
        <p:nvGraphicFramePr>
          <p:cNvPr id="3" name="Table 2">
            <a:extLst>
              <a:ext uri="{FF2B5EF4-FFF2-40B4-BE49-F238E27FC236}">
                <a16:creationId xmlns:a16="http://schemas.microsoft.com/office/drawing/2014/main" id="{2E95719A-7096-F263-8197-E7F5B7C95399}"/>
              </a:ext>
            </a:extLst>
          </p:cNvPr>
          <p:cNvGraphicFramePr>
            <a:graphicFrameLocks noGrp="1"/>
          </p:cNvGraphicFramePr>
          <p:nvPr>
            <p:extLst>
              <p:ext uri="{D42A27DB-BD31-4B8C-83A1-F6EECF244321}">
                <p14:modId xmlns:p14="http://schemas.microsoft.com/office/powerpoint/2010/main" val="3938965408"/>
              </p:ext>
            </p:extLst>
          </p:nvPr>
        </p:nvGraphicFramePr>
        <p:xfrm>
          <a:off x="7172884" y="9248727"/>
          <a:ext cx="22230231" cy="8682579"/>
        </p:xfrm>
        <a:graphic>
          <a:graphicData uri="http://schemas.openxmlformats.org/drawingml/2006/table">
            <a:tbl>
              <a:tblPr firstRow="1" bandRow="1">
                <a:tableStyleId>{5C22544A-7EE6-4342-B048-85BDC9FD1C3A}</a:tableStyleId>
              </a:tblPr>
              <a:tblGrid>
                <a:gridCol w="10266441">
                  <a:extLst>
                    <a:ext uri="{9D8B030D-6E8A-4147-A177-3AD203B41FA5}">
                      <a16:colId xmlns:a16="http://schemas.microsoft.com/office/drawing/2014/main" val="2844207666"/>
                    </a:ext>
                  </a:extLst>
                </a:gridCol>
                <a:gridCol w="11963790">
                  <a:extLst>
                    <a:ext uri="{9D8B030D-6E8A-4147-A177-3AD203B41FA5}">
                      <a16:colId xmlns:a16="http://schemas.microsoft.com/office/drawing/2014/main" val="1891655341"/>
                    </a:ext>
                  </a:extLst>
                </a:gridCol>
              </a:tblGrid>
              <a:tr h="157971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Current</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After Modifications (An Example)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710286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13" name="Picture 12" descr="Graphical user interface, application&#10;&#10;Description automatically generated">
            <a:extLst>
              <a:ext uri="{FF2B5EF4-FFF2-40B4-BE49-F238E27FC236}">
                <a16:creationId xmlns:a16="http://schemas.microsoft.com/office/drawing/2014/main" id="{FB834C64-E2E0-DA50-AC95-979998B461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6537" y="11856724"/>
            <a:ext cx="9754934" cy="4957953"/>
          </a:xfrm>
          <a:prstGeom prst="rect">
            <a:avLst/>
          </a:prstGeom>
        </p:spPr>
      </p:pic>
      <p:pic>
        <p:nvPicPr>
          <p:cNvPr id="14" name="Picture 13" descr="Graphical user interface, application&#10;&#10;Description automatically generated">
            <a:extLst>
              <a:ext uri="{FF2B5EF4-FFF2-40B4-BE49-F238E27FC236}">
                <a16:creationId xmlns:a16="http://schemas.microsoft.com/office/drawing/2014/main" id="{1E195891-356F-59D2-53A5-EDB205378F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29787" y="10996127"/>
            <a:ext cx="11203686" cy="6052566"/>
          </a:xfrm>
          <a:prstGeom prst="rect">
            <a:avLst/>
          </a:prstGeom>
        </p:spPr>
      </p:pic>
    </p:spTree>
    <p:extLst>
      <p:ext uri="{BB962C8B-B14F-4D97-AF65-F5344CB8AC3E}">
        <p14:creationId xmlns:p14="http://schemas.microsoft.com/office/powerpoint/2010/main" val="362665147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Use unmodifiable collections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931461"/>
            <a:ext cx="19729075" cy="14999845"/>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Next, you want to create a </a:t>
            </a:r>
            <a:r>
              <a:rPr lang="en-US" sz="6400" b="1" dirty="0">
                <a:latin typeface="Open Sans" panose="020B0606030504020204" pitchFamily="34" charset="0"/>
                <a:ea typeface="Open Sans" panose="020B0606030504020204" pitchFamily="34" charset="0"/>
                <a:cs typeface="Open Sans" panose="020B0606030504020204" pitchFamily="34" charset="0"/>
              </a:rPr>
              <a:t>Bank</a:t>
            </a:r>
            <a:r>
              <a:rPr lang="en-US" sz="6400" dirty="0">
                <a:latin typeface="Open Sans" panose="020B0606030504020204" pitchFamily="34" charset="0"/>
                <a:ea typeface="Open Sans" panose="020B0606030504020204" pitchFamily="34" charset="0"/>
                <a:cs typeface="Open Sans" panose="020B0606030504020204" pitchFamily="34" charset="0"/>
              </a:rPr>
              <a:t> class, that has a routing number, and a collection of customers, as well as an integer that holds the next transaction id to be assigned.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should be able to look up a customer by a customer id, a 15 character String.</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Transaction id's should be assigned, by using the </a:t>
            </a:r>
            <a:r>
              <a:rPr lang="en-US" sz="6400" dirty="0" err="1">
                <a:latin typeface="Open Sans" panose="020B0606030504020204" pitchFamily="34" charset="0"/>
                <a:ea typeface="Open Sans" panose="020B0606030504020204" pitchFamily="34" charset="0"/>
                <a:cs typeface="Open Sans" panose="020B0606030504020204" pitchFamily="34" charset="0"/>
              </a:rPr>
              <a:t>lastTransactionId</a:t>
            </a:r>
            <a:r>
              <a:rPr lang="en-US" sz="6400" dirty="0">
                <a:latin typeface="Open Sans" panose="020B0606030504020204" pitchFamily="34" charset="0"/>
                <a:ea typeface="Open Sans" panose="020B0606030504020204" pitchFamily="34" charset="0"/>
                <a:cs typeface="Open Sans" panose="020B0606030504020204" pitchFamily="34" charset="0"/>
              </a:rPr>
              <a:t> field, on this instance of the bank.</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negative amount is a withdrawal, and a positive amount is a deposit.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Don't let the customer's account balance go below zero.</a:t>
            </a:r>
          </a:p>
        </p:txBody>
      </p:sp>
      <p:sp>
        <p:nvSpPr>
          <p:cNvPr id="2" name="Shape 126">
            <a:extLst>
              <a:ext uri="{FF2B5EF4-FFF2-40B4-BE49-F238E27FC236}">
                <a16:creationId xmlns:a16="http://schemas.microsoft.com/office/drawing/2014/main" id="{6A34496D-C937-3C82-C5CD-E08E998BFEAA}"/>
              </a:ext>
            </a:extLst>
          </p:cNvPr>
          <p:cNvSpPr/>
          <p:nvPr/>
        </p:nvSpPr>
        <p:spPr>
          <a:xfrm>
            <a:off x="952498" y="459786"/>
            <a:ext cx="1194557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Implement a Bank</a:t>
            </a:r>
          </a:p>
        </p:txBody>
      </p:sp>
      <p:pic>
        <p:nvPicPr>
          <p:cNvPr id="5" name="Picture 4" descr="Graphical user interface, timeline&#10;&#10;Description automatically generated with medium confidence">
            <a:extLst>
              <a:ext uri="{FF2B5EF4-FFF2-40B4-BE49-F238E27FC236}">
                <a16:creationId xmlns:a16="http://schemas.microsoft.com/office/drawing/2014/main" id="{E0AE8431-F462-E6A5-8E03-62924B6549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31123" y="6991266"/>
            <a:ext cx="14704045" cy="6591468"/>
          </a:xfrm>
          <a:prstGeom prst="rect">
            <a:avLst/>
          </a:prstGeom>
        </p:spPr>
      </p:pic>
    </p:spTree>
    <p:extLst>
      <p:ext uri="{BB962C8B-B14F-4D97-AF65-F5344CB8AC3E}">
        <p14:creationId xmlns:p14="http://schemas.microsoft.com/office/powerpoint/2010/main" val="45073050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Use unmodifiable collections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Main class's main method.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bank instance, and add a customer.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Let a client get a </a:t>
            </a:r>
            <a:r>
              <a:rPr lang="en-US" sz="6400" dirty="0" err="1">
                <a:latin typeface="Open Sans" panose="020B0606030504020204" pitchFamily="34" charset="0"/>
                <a:ea typeface="Open Sans" panose="020B0606030504020204" pitchFamily="34" charset="0"/>
                <a:cs typeface="Open Sans" panose="020B0606030504020204" pitchFamily="34" charset="0"/>
              </a:rPr>
              <a:t>BankCustomer</a:t>
            </a:r>
            <a:r>
              <a:rPr lang="en-US" sz="6400" dirty="0">
                <a:latin typeface="Open Sans" panose="020B0606030504020204" pitchFamily="34" charset="0"/>
                <a:ea typeface="Open Sans" panose="020B0606030504020204" pitchFamily="34" charset="0"/>
                <a:cs typeface="Open Sans" panose="020B0606030504020204" pitchFamily="34" charset="0"/>
              </a:rPr>
              <a:t> instance by a customer id, and review transactions from a single selected account.  These transactions should </a:t>
            </a:r>
            <a:r>
              <a:rPr lang="en-US" sz="6400" b="1" dirty="0">
                <a:latin typeface="Open Sans" panose="020B0606030504020204" pitchFamily="34" charset="0"/>
                <a:ea typeface="Open Sans" panose="020B0606030504020204" pitchFamily="34" charset="0"/>
                <a:cs typeface="Open Sans" panose="020B0606030504020204" pitchFamily="34" charset="0"/>
              </a:rPr>
              <a:t>not be modifiable</a:t>
            </a:r>
            <a:r>
              <a:rPr lang="en-US" sz="6400" dirty="0">
                <a:latin typeface="Open Sans" panose="020B0606030504020204" pitchFamily="34" charset="0"/>
                <a:ea typeface="Open Sans" panose="020B0606030504020204" pitchFamily="34" charset="0"/>
                <a:cs typeface="Open Sans" panose="020B0606030504020204" pitchFamily="34" charset="0"/>
              </a:rPr>
              <a:t>, or susceptible to side effects.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should only be able to perform a withdrawal or deposit of funds, through the Bank Instance, passing the customer id as a String, the type of account this transaction will be against, and the amount.  In other words, the main method should not have access to the commit transaction code on the Bank Account itself.</a:t>
            </a:r>
          </a:p>
        </p:txBody>
      </p:sp>
      <p:sp>
        <p:nvSpPr>
          <p:cNvPr id="2" name="Shape 126">
            <a:extLst>
              <a:ext uri="{FF2B5EF4-FFF2-40B4-BE49-F238E27FC236}">
                <a16:creationId xmlns:a16="http://schemas.microsoft.com/office/drawing/2014/main" id="{247F9223-37DD-39BC-66D0-652158A20436}"/>
              </a:ext>
            </a:extLst>
          </p:cNvPr>
          <p:cNvSpPr/>
          <p:nvPr/>
        </p:nvSpPr>
        <p:spPr>
          <a:xfrm>
            <a:off x="952498" y="459786"/>
            <a:ext cx="3226844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Create and use a Bank in the Main's main method</a:t>
            </a:r>
          </a:p>
        </p:txBody>
      </p:sp>
    </p:spTree>
    <p:extLst>
      <p:ext uri="{BB962C8B-B14F-4D97-AF65-F5344CB8AC3E}">
        <p14:creationId xmlns:p14="http://schemas.microsoft.com/office/powerpoint/2010/main" val="22065762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Use unmodifiable collections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might want to leave this diagram up as you're coding your own solution, to help you see the big picture.</a:t>
            </a:r>
          </a:p>
        </p:txBody>
      </p:sp>
      <p:sp>
        <p:nvSpPr>
          <p:cNvPr id="2" name="Shape 126">
            <a:extLst>
              <a:ext uri="{FF2B5EF4-FFF2-40B4-BE49-F238E27FC236}">
                <a16:creationId xmlns:a16="http://schemas.microsoft.com/office/drawing/2014/main" id="{247F9223-37DD-39BC-66D0-652158A20436}"/>
              </a:ext>
            </a:extLst>
          </p:cNvPr>
          <p:cNvSpPr/>
          <p:nvPr/>
        </p:nvSpPr>
        <p:spPr>
          <a:xfrm>
            <a:off x="952498" y="459786"/>
            <a:ext cx="2430793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Class Diagram (as I'll be coding it)</a:t>
            </a:r>
          </a:p>
        </p:txBody>
      </p:sp>
      <p:pic>
        <p:nvPicPr>
          <p:cNvPr id="4" name="Picture 3" descr="Graphical user interface, text, application, Teams&#10;&#10;Description automatically generated">
            <a:extLst>
              <a:ext uri="{FF2B5EF4-FFF2-40B4-BE49-F238E27FC236}">
                <a16:creationId xmlns:a16="http://schemas.microsoft.com/office/drawing/2014/main" id="{ABE35C50-0264-1311-30BC-92FE91F69976}"/>
              </a:ext>
            </a:extLst>
          </p:cNvPr>
          <p:cNvPicPr>
            <a:picLocks noChangeAspect="1"/>
          </p:cNvPicPr>
          <p:nvPr/>
        </p:nvPicPr>
        <p:blipFill rotWithShape="1">
          <a:blip r:embed="rId4">
            <a:extLst>
              <a:ext uri="{28A0092B-C50C-407E-A947-70E740481C1C}">
                <a14:useLocalDpi xmlns:a14="http://schemas.microsoft.com/office/drawing/2010/main" val="0"/>
              </a:ext>
            </a:extLst>
          </a:blip>
          <a:srcRect l="3795" t="6973" r="2823" b="6544"/>
          <a:stretch/>
        </p:blipFill>
        <p:spPr>
          <a:xfrm>
            <a:off x="6279777" y="6481484"/>
            <a:ext cx="24016447" cy="11449822"/>
          </a:xfrm>
          <a:prstGeom prst="rect">
            <a:avLst/>
          </a:prstGeom>
        </p:spPr>
      </p:pic>
    </p:spTree>
    <p:extLst>
      <p:ext uri="{BB962C8B-B14F-4D97-AF65-F5344CB8AC3E}">
        <p14:creationId xmlns:p14="http://schemas.microsoft.com/office/powerpoint/2010/main" val="3765789618"/>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627</TotalTime>
  <Words>611</Words>
  <Application>Microsoft Office PowerPoint</Application>
  <PresentationFormat>Custom</PresentationFormat>
  <Paragraphs>63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165</cp:revision>
  <dcterms:modified xsi:type="dcterms:W3CDTF">2023-04-20T15:42:37Z</dcterms:modified>
</cp:coreProperties>
</file>