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425" r:id="rId2"/>
    <p:sldId id="376" r:id="rId3"/>
    <p:sldId id="377" r:id="rId4"/>
    <p:sldId id="385" r:id="rId5"/>
    <p:sldId id="378" r:id="rId6"/>
    <p:sldId id="379" r:id="rId7"/>
    <p:sldId id="380" r:id="rId8"/>
    <p:sldId id="381" r:id="rId9"/>
    <p:sldId id="387" r:id="rId10"/>
    <p:sldId id="388" r:id="rId11"/>
    <p:sldId id="389" r:id="rId12"/>
    <p:sldId id="390" r:id="rId13"/>
    <p:sldId id="394" r:id="rId14"/>
    <p:sldId id="391" r:id="rId15"/>
    <p:sldId id="392" r:id="rId16"/>
    <p:sldId id="393" r:id="rId17"/>
    <p:sldId id="396" r:id="rId18"/>
    <p:sldId id="39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33"/>
    <p:restoredTop sz="93505" autoAdjust="0"/>
  </p:normalViewPr>
  <p:slideViewPr>
    <p:cSldViewPr>
      <p:cViewPr>
        <p:scale>
          <a:sx n="100" d="100"/>
          <a:sy n="100" d="100"/>
        </p:scale>
        <p:origin x="2424" y="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07" d="100"/>
          <a:sy n="107" d="100"/>
        </p:scale>
        <p:origin x="3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E78BF-BBC9-CE40-AFA7-7BA7142689C5}" type="datetimeFigureOut">
              <a:rPr lang="en-US" smtClean="0"/>
              <a:t>10/7/17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983A-E519-7F43-B580-4C1F6958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68CE1-AC08-4315-9731-DB97126754C7}" type="datetimeFigureOut">
              <a:rPr lang="en-US" smtClean="0"/>
              <a:t>10/7/17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2C1C6-E625-4450-B670-89296E2B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64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72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19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26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40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21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76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41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54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91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18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74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4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63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80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66FD-21B9-7B44-9A25-012BF7E74977}" type="datetime1">
              <a:rPr lang="en-US" smtClean="0"/>
              <a:t>10/7/17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375A-0FDC-F147-8E1E-475AD01933BB}" type="datetime1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1AD6-42E9-C349-93EF-8C07501C120D}" type="datetime1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D78-1566-984E-B04D-FA058CAEAE0D}" type="datetime1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391D-0FF1-2440-A7CE-3B0893CA2581}" type="datetime1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9F04-60D7-E442-BD96-26B5AF5729B7}" type="datetime1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F4D0-FB41-C246-91A8-ED3F4C403BCD}" type="datetime1">
              <a:rPr lang="en-US" smtClean="0"/>
              <a:t>10/7/17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3FD3-F1E7-E645-8D6C-49B113B4AD21}" type="datetime1">
              <a:rPr lang="en-US" smtClean="0"/>
              <a:t>10/7/17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520-58B4-FC49-A724-B374F7448968}" type="datetime1">
              <a:rPr lang="en-US" smtClean="0"/>
              <a:t>10/7/17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19AE-9091-4447-926E-91A37BD86A45}" type="datetime1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7F99-1C01-B24C-8E45-9E2FB3C549D9}" type="datetime1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FDCE0AA-BBE6-8B45-9151-E1DE1BBF42D3}" type="datetime1">
              <a:rPr lang="en-US" smtClean="0"/>
              <a:t>10/7/17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rubygem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agilealliance.org/glossary/acceptanc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tinfowler.com/bliki/BusinessReadableDSL.html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8" y="4288525"/>
            <a:ext cx="3226648" cy="137670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16" y="2079664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06" y="2777726"/>
            <a:ext cx="1449071" cy="1364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43" y="1549322"/>
            <a:ext cx="1469926" cy="1060684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1008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334"/>
            <a:ext cx="8077200" cy="71686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Cucumber Parameterization Using YAML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0" y="62484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31821"/>
            <a:ext cx="6783983" cy="4673758"/>
          </a:xfrm>
        </p:spPr>
      </p:pic>
    </p:spTree>
    <p:extLst>
      <p:ext uri="{BB962C8B-B14F-4D97-AF65-F5344CB8AC3E}">
        <p14:creationId xmlns:p14="http://schemas.microsoft.com/office/powerpoint/2010/main" val="47560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334"/>
            <a:ext cx="8077200" cy="71686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Cucumber Parameterization Using YAML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0" y="62484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447800"/>
            <a:ext cx="6941762" cy="4114800"/>
          </a:xfrm>
        </p:spPr>
      </p:pic>
    </p:spTree>
    <p:extLst>
      <p:ext uri="{BB962C8B-B14F-4D97-AF65-F5344CB8AC3E}">
        <p14:creationId xmlns:p14="http://schemas.microsoft.com/office/powerpoint/2010/main" val="151011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334"/>
            <a:ext cx="8077200" cy="71686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Cucumber Parameterization Using YAML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0" y="62484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7543800" cy="3962400"/>
          </a:xfrm>
        </p:spPr>
      </p:pic>
    </p:spTree>
    <p:extLst>
      <p:ext uri="{BB962C8B-B14F-4D97-AF65-F5344CB8AC3E}">
        <p14:creationId xmlns:p14="http://schemas.microsoft.com/office/powerpoint/2010/main" val="29016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334"/>
            <a:ext cx="8077200" cy="71686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Cucumber Parameterization Using YAML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0" y="62484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7086600" cy="4114800"/>
          </a:xfrm>
        </p:spPr>
      </p:pic>
    </p:spTree>
    <p:extLst>
      <p:ext uri="{BB962C8B-B14F-4D97-AF65-F5344CB8AC3E}">
        <p14:creationId xmlns:p14="http://schemas.microsoft.com/office/powerpoint/2010/main" val="18891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334"/>
            <a:ext cx="8077200" cy="71686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Cucumber Parameterization Using YAML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0" y="62484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95400"/>
            <a:ext cx="5940572" cy="4480144"/>
          </a:xfrm>
        </p:spPr>
      </p:pic>
    </p:spTree>
    <p:extLst>
      <p:ext uri="{BB962C8B-B14F-4D97-AF65-F5344CB8AC3E}">
        <p14:creationId xmlns:p14="http://schemas.microsoft.com/office/powerpoint/2010/main" val="50553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334"/>
            <a:ext cx="8077200" cy="71686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Cucumber Parameterization Using YAML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0" y="62484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9" y="914400"/>
            <a:ext cx="7859071" cy="5105400"/>
          </a:xfrm>
        </p:spPr>
      </p:pic>
    </p:spTree>
    <p:extLst>
      <p:ext uri="{BB962C8B-B14F-4D97-AF65-F5344CB8AC3E}">
        <p14:creationId xmlns:p14="http://schemas.microsoft.com/office/powerpoint/2010/main" val="142103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334"/>
            <a:ext cx="8077200" cy="71686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Cucumber Parameterization Using YAML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0" y="62484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160" y="1066800"/>
            <a:ext cx="4771808" cy="4953000"/>
          </a:xfrm>
        </p:spPr>
      </p:pic>
    </p:spTree>
    <p:extLst>
      <p:ext uri="{BB962C8B-B14F-4D97-AF65-F5344CB8AC3E}">
        <p14:creationId xmlns:p14="http://schemas.microsoft.com/office/powerpoint/2010/main" val="69456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334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Cucumber Terminal Commands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0" y="62484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153400" cy="4437965"/>
          </a:xfrm>
        </p:spPr>
        <p:txBody>
          <a:bodyPr>
            <a:noAutofit/>
          </a:bodyPr>
          <a:lstStyle/>
          <a:p>
            <a:pPr fontAlgn="base"/>
            <a:r>
              <a:rPr lang="en-US" dirty="0" smtClean="0"/>
              <a:t>Get Cucumber Helpful Commands</a:t>
            </a:r>
            <a:endParaRPr lang="en-US" dirty="0"/>
          </a:p>
          <a:p>
            <a:pPr lvl="1" fontAlgn="base"/>
            <a:r>
              <a:rPr lang="en-US" dirty="0"/>
              <a:t>c</a:t>
            </a:r>
            <a:r>
              <a:rPr lang="en-US" dirty="0" smtClean="0"/>
              <a:t>ucumber --help</a:t>
            </a:r>
            <a:endParaRPr lang="en-US" sz="1800" dirty="0" smtClean="0"/>
          </a:p>
          <a:p>
            <a:pPr fontAlgn="base"/>
            <a:r>
              <a:rPr lang="en-US" dirty="0" smtClean="0"/>
              <a:t>Run </a:t>
            </a:r>
            <a:r>
              <a:rPr lang="en-US" dirty="0"/>
              <a:t>one feature at a time</a:t>
            </a:r>
          </a:p>
          <a:p>
            <a:pPr lvl="1" fontAlgn="base"/>
            <a:r>
              <a:rPr lang="en-US" dirty="0"/>
              <a:t>cucumber features/&lt;featurename&gt;</a:t>
            </a:r>
          </a:p>
          <a:p>
            <a:pPr fontAlgn="base"/>
            <a:r>
              <a:rPr lang="en-US" dirty="0"/>
              <a:t>Run all features</a:t>
            </a:r>
          </a:p>
          <a:p>
            <a:pPr lvl="1" fontAlgn="base"/>
            <a:r>
              <a:rPr lang="en-US" dirty="0"/>
              <a:t>cucumber features</a:t>
            </a:r>
          </a:p>
          <a:p>
            <a:pPr fontAlgn="base"/>
            <a:r>
              <a:rPr lang="en-US" dirty="0"/>
              <a:t>Run by tags</a:t>
            </a:r>
          </a:p>
          <a:p>
            <a:pPr lvl="1" fontAlgn="base"/>
            <a:r>
              <a:rPr lang="en-US" dirty="0"/>
              <a:t>cucumber features --t @smoke_test</a:t>
            </a:r>
          </a:p>
          <a:p>
            <a:pPr fontAlgn="base"/>
            <a:r>
              <a:rPr lang="en-US" dirty="0"/>
              <a:t>Create a report(website) after running all your features/feature</a:t>
            </a:r>
          </a:p>
          <a:p>
            <a:pPr lvl="1" fontAlgn="base"/>
            <a:r>
              <a:rPr lang="en-US" dirty="0"/>
              <a:t>cucumber features --format html --</a:t>
            </a:r>
            <a:r>
              <a:rPr lang="en-US" dirty="0" smtClean="0"/>
              <a:t>out=</a:t>
            </a:r>
            <a:r>
              <a:rPr lang="en-US" dirty="0" err="1" smtClean="0"/>
              <a:t>regression_report.html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0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334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Cucumber Gem 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0" y="62484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153400" cy="5257800"/>
          </a:xfrm>
        </p:spPr>
        <p:txBody>
          <a:bodyPr>
            <a:noAutofit/>
          </a:bodyPr>
          <a:lstStyle/>
          <a:p>
            <a:r>
              <a:rPr lang="en-US" sz="1700" b="1" dirty="0" smtClean="0"/>
              <a:t>Gemfile:</a:t>
            </a:r>
            <a:r>
              <a:rPr lang="en-US" sz="1700" dirty="0" smtClean="0"/>
              <a:t> A </a:t>
            </a:r>
            <a:r>
              <a:rPr lang="en-US" sz="1700" dirty="0"/>
              <a:t>Gemfile is a file that is created which is used for describing gem dependencies for Ruby programs. </a:t>
            </a:r>
            <a:endParaRPr lang="en-US" sz="1700" dirty="0" smtClean="0"/>
          </a:p>
          <a:p>
            <a:pPr lvl="1"/>
            <a:r>
              <a:rPr lang="en-US" sz="1700" dirty="0" smtClean="0"/>
              <a:t>A </a:t>
            </a:r>
            <a:r>
              <a:rPr lang="en-US" sz="1700" dirty="0"/>
              <a:t>gem is a collection of Ruby code that we can extract into a collection which we can call </a:t>
            </a:r>
            <a:r>
              <a:rPr lang="en-US" sz="1700" dirty="0" smtClean="0"/>
              <a:t>later.</a:t>
            </a:r>
          </a:p>
          <a:p>
            <a:r>
              <a:rPr lang="en-US" sz="1700" b="1" dirty="0"/>
              <a:t>Bundler: </a:t>
            </a:r>
            <a:r>
              <a:rPr lang="en-US" sz="1700" b="1" dirty="0" smtClean="0"/>
              <a:t> </a:t>
            </a:r>
            <a:r>
              <a:rPr lang="en-US" sz="1700" dirty="0" smtClean="0"/>
              <a:t>Bundler </a:t>
            </a:r>
            <a:r>
              <a:rPr lang="en-US" sz="1700" dirty="0"/>
              <a:t>is used to install all the required gem files needed for your project so other users can use and run your </a:t>
            </a:r>
            <a:r>
              <a:rPr lang="en-US" sz="1700" dirty="0" smtClean="0"/>
              <a:t>project.</a:t>
            </a:r>
          </a:p>
          <a:p>
            <a:pPr lvl="1"/>
            <a:r>
              <a:rPr lang="en-US" sz="1700" dirty="0" smtClean="0"/>
              <a:t>You can install bundler gem with the command below</a:t>
            </a:r>
          </a:p>
          <a:p>
            <a:pPr lvl="2"/>
            <a:r>
              <a:rPr lang="en-US" sz="1700" dirty="0"/>
              <a:t>g</a:t>
            </a:r>
            <a:r>
              <a:rPr lang="en-US" sz="1700" dirty="0" smtClean="0"/>
              <a:t>em install bundler</a:t>
            </a:r>
          </a:p>
          <a:p>
            <a:r>
              <a:rPr lang="en-US" sz="1700" dirty="0" smtClean="0"/>
              <a:t>Create </a:t>
            </a:r>
            <a:r>
              <a:rPr lang="en-US" sz="1700" dirty="0"/>
              <a:t>a Gemfile with the content as </a:t>
            </a:r>
            <a:r>
              <a:rPr lang="en-US" sz="1700" dirty="0" smtClean="0"/>
              <a:t>below.</a:t>
            </a:r>
          </a:p>
          <a:p>
            <a:pPr marL="320040" lvl="1" indent="0">
              <a:buNone/>
            </a:pPr>
            <a:r>
              <a:rPr lang="en-US" sz="1700" dirty="0" smtClean="0"/>
              <a:t>source </a:t>
            </a:r>
            <a:r>
              <a:rPr lang="en-US" sz="1700" b="1" dirty="0"/>
              <a:t>"</a:t>
            </a:r>
            <a:r>
              <a:rPr lang="en-US" sz="1700" b="1" u="sng" dirty="0">
                <a:hlinkClick r:id="rId3"/>
              </a:rPr>
              <a:t>https://rubygems.org</a:t>
            </a:r>
            <a:r>
              <a:rPr lang="en-US" sz="1700" b="1" dirty="0"/>
              <a:t>"</a:t>
            </a:r>
            <a:endParaRPr lang="en-US" sz="1700" dirty="0"/>
          </a:p>
          <a:p>
            <a:pPr marL="320040" lvl="1" indent="0">
              <a:buNone/>
            </a:pPr>
            <a:r>
              <a:rPr lang="en-US" sz="1700" i="1" dirty="0"/>
              <a:t>gem </a:t>
            </a:r>
            <a:r>
              <a:rPr lang="en-US" sz="1700" b="1" dirty="0"/>
              <a:t>'selenium-</a:t>
            </a:r>
            <a:r>
              <a:rPr lang="en-US" sz="1700" b="1" dirty="0" err="1"/>
              <a:t>webdriver</a:t>
            </a:r>
            <a:r>
              <a:rPr lang="en-US" sz="1700" b="1" dirty="0"/>
              <a:t>'</a:t>
            </a:r>
            <a:endParaRPr lang="en-US" sz="1700" dirty="0"/>
          </a:p>
          <a:p>
            <a:pPr marL="320040" lvl="1" indent="0">
              <a:buNone/>
            </a:pPr>
            <a:r>
              <a:rPr lang="en-US" sz="1700" i="1" dirty="0"/>
              <a:t>gem </a:t>
            </a:r>
            <a:r>
              <a:rPr lang="en-US" sz="1700" b="1" dirty="0"/>
              <a:t>'simple-spreadsheet'</a:t>
            </a:r>
            <a:endParaRPr lang="en-US" sz="1700" dirty="0"/>
          </a:p>
          <a:p>
            <a:pPr marL="320040" lvl="1" indent="0">
              <a:buNone/>
            </a:pPr>
            <a:r>
              <a:rPr lang="en-US" sz="1700" i="1" dirty="0"/>
              <a:t>gem </a:t>
            </a:r>
            <a:r>
              <a:rPr lang="en-US" sz="1700" b="1" dirty="0" smtClean="0"/>
              <a:t>'cucumber’</a:t>
            </a:r>
          </a:p>
          <a:p>
            <a:pPr marL="228600" lvl="1"/>
            <a:r>
              <a:rPr lang="en-US" sz="1700" dirty="0"/>
              <a:t>Now run the bundler install command from command line to install the gems.</a:t>
            </a:r>
          </a:p>
          <a:p>
            <a:pPr marL="411480" lvl="2"/>
            <a:r>
              <a:rPr lang="en-US" sz="1700" dirty="0"/>
              <a:t>bundler install</a:t>
            </a:r>
          </a:p>
          <a:p>
            <a:pPr marL="411480" lvl="2"/>
            <a:r>
              <a:rPr lang="en-US" sz="1700" dirty="0"/>
              <a:t>Tools &gt; Bundler &gt; </a:t>
            </a:r>
            <a:r>
              <a:rPr lang="en-US" sz="1700" dirty="0" smtClean="0"/>
              <a:t>Install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6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15899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Acceptance Test Driven Development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4135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9700" y="908050"/>
            <a:ext cx="8318500" cy="550545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ATDD (Acceptance Test Driven Development)</a:t>
            </a:r>
            <a:r>
              <a:rPr lang="en-US" sz="1600" dirty="0" smtClean="0"/>
              <a:t>: As </a:t>
            </a:r>
            <a:r>
              <a:rPr lang="en-US" sz="1600" dirty="0"/>
              <a:t>per agilealliance.org, </a:t>
            </a:r>
            <a:r>
              <a:rPr lang="en-US" sz="1600" dirty="0" smtClean="0"/>
              <a:t>ATDD</a:t>
            </a:r>
            <a:r>
              <a:rPr lang="en-US" sz="1600" dirty="0"/>
              <a:t> involves team members with different perspectives (customer, development, testing) collaborating to write </a:t>
            </a:r>
            <a:r>
              <a:rPr lang="en-US" sz="1600" dirty="0">
                <a:hlinkClick r:id="rId3"/>
              </a:rPr>
              <a:t>acceptance tests</a:t>
            </a:r>
            <a:r>
              <a:rPr lang="en-US" sz="1600" dirty="0"/>
              <a:t> in advance of implementing the corresponding </a:t>
            </a:r>
            <a:r>
              <a:rPr lang="en-US" sz="1600" dirty="0" smtClean="0"/>
              <a:t>functionality.</a:t>
            </a:r>
          </a:p>
          <a:p>
            <a:pPr lvl="1"/>
            <a:r>
              <a:rPr lang="en-US" sz="1600" b="1" dirty="0" smtClean="0"/>
              <a:t>User </a:t>
            </a:r>
            <a:r>
              <a:rPr lang="en-US" sz="1600" b="1" dirty="0"/>
              <a:t>Story</a:t>
            </a:r>
            <a:r>
              <a:rPr lang="en-US" sz="1600" dirty="0"/>
              <a:t>: A story or a requirement written by the product owner that have certain objective or functionality.</a:t>
            </a:r>
          </a:p>
          <a:p>
            <a:pPr lvl="1"/>
            <a:r>
              <a:rPr lang="en-US" sz="1600" b="1" dirty="0" smtClean="0"/>
              <a:t>User </a:t>
            </a:r>
            <a:r>
              <a:rPr lang="en-US" sz="1600" b="1" dirty="0"/>
              <a:t>Acceptance </a:t>
            </a:r>
            <a:r>
              <a:rPr lang="en-US" sz="1600" b="1" dirty="0" smtClean="0"/>
              <a:t>Testing (UAT)</a:t>
            </a:r>
            <a:r>
              <a:rPr lang="en-US" sz="1600" dirty="0" smtClean="0"/>
              <a:t>: </a:t>
            </a:r>
            <a:r>
              <a:rPr lang="en-US" sz="1600" dirty="0"/>
              <a:t>Tests done by the end user which could be the product owner or BA or manual tester or SME(Subject Matter Expert) to ensure the requirements are met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b="1" dirty="0" smtClean="0"/>
              <a:t>Life Cycle of UAT</a:t>
            </a:r>
          </a:p>
          <a:p>
            <a:pPr lvl="2" fontAlgn="base"/>
            <a:r>
              <a:rPr lang="en-US" sz="1400" dirty="0"/>
              <a:t>As per agile methodology, </a:t>
            </a:r>
            <a:r>
              <a:rPr lang="en-US" sz="1400" dirty="0" smtClean="0"/>
              <a:t>BA (Business Analyst) /PO(Product Owner) </a:t>
            </a:r>
            <a:r>
              <a:rPr lang="en-US" sz="1400" dirty="0"/>
              <a:t>creates requirements, put it in back log and discusses with the team.</a:t>
            </a:r>
          </a:p>
          <a:p>
            <a:pPr lvl="2" fontAlgn="base"/>
            <a:r>
              <a:rPr lang="en-US" sz="1400" dirty="0"/>
              <a:t>Team decides on the priority and the estimation points of the requirements. </a:t>
            </a:r>
          </a:p>
          <a:p>
            <a:pPr lvl="2" fontAlgn="base"/>
            <a:r>
              <a:rPr lang="en-US" sz="1400" dirty="0"/>
              <a:t>Team pulls the requirements(user story) for the Sprint to work on them.</a:t>
            </a:r>
          </a:p>
          <a:p>
            <a:pPr lvl="2" fontAlgn="base"/>
            <a:r>
              <a:rPr lang="en-US" sz="1400" dirty="0"/>
              <a:t>Developers code for the requirements.</a:t>
            </a:r>
          </a:p>
          <a:p>
            <a:pPr lvl="2" fontAlgn="base"/>
            <a:r>
              <a:rPr lang="en-US" sz="1400" dirty="0" smtClean="0"/>
              <a:t>Developers </a:t>
            </a:r>
            <a:r>
              <a:rPr lang="en-US" sz="1400" dirty="0"/>
              <a:t>pushes it to the QA environment.</a:t>
            </a:r>
          </a:p>
          <a:p>
            <a:pPr lvl="2" fontAlgn="base"/>
            <a:r>
              <a:rPr lang="en-US" sz="1400" dirty="0" smtClean="0"/>
              <a:t>QA(Quality Assurance) Engineers </a:t>
            </a:r>
            <a:r>
              <a:rPr lang="en-US" sz="1400" dirty="0"/>
              <a:t>tests(Automation/Manual) the code</a:t>
            </a:r>
          </a:p>
          <a:p>
            <a:pPr lvl="2" fontAlgn="base"/>
            <a:r>
              <a:rPr lang="en-US" sz="1400" dirty="0"/>
              <a:t>Once QA is completed for the requirement, </a:t>
            </a:r>
            <a:r>
              <a:rPr lang="en-US" sz="1400" dirty="0" smtClean="0"/>
              <a:t>he/she </a:t>
            </a:r>
            <a:r>
              <a:rPr lang="en-US" sz="1400" dirty="0"/>
              <a:t>submits it to BA/PO</a:t>
            </a:r>
          </a:p>
          <a:p>
            <a:pPr lvl="2" fontAlgn="base"/>
            <a:r>
              <a:rPr lang="en-US" sz="1400" dirty="0"/>
              <a:t>BA/PO performs user acceptance testing.</a:t>
            </a:r>
          </a:p>
          <a:p>
            <a:pPr lvl="2" fontAlgn="base"/>
            <a:r>
              <a:rPr lang="en-US" sz="1400" dirty="0"/>
              <a:t>Once passed, the PO/BA accepts the requirement.</a:t>
            </a:r>
          </a:p>
          <a:p>
            <a:pPr lvl="2" fontAlgn="base"/>
            <a:r>
              <a:rPr lang="en-US" sz="1400" dirty="0"/>
              <a:t>Once PO/BA accepts the requirements, it is pushed to the production</a:t>
            </a:r>
            <a:r>
              <a:rPr lang="en-US" sz="1400" dirty="0" smtClean="0"/>
              <a:t>.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600" dirty="0"/>
              <a:t/>
            </a:r>
            <a:br>
              <a:rPr lang="en-US" sz="6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2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334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Cucumber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0" y="62484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819835"/>
            <a:ext cx="8153400" cy="5314265"/>
          </a:xfrm>
        </p:spPr>
        <p:txBody>
          <a:bodyPr>
            <a:noAutofit/>
          </a:bodyPr>
          <a:lstStyle/>
          <a:p>
            <a:pPr fontAlgn="base"/>
            <a:r>
              <a:rPr lang="en-US" sz="1600" dirty="0"/>
              <a:t>Cucumber is a framework that enables the software teams to use the business readable language and collaborate to develop a software product.</a:t>
            </a:r>
          </a:p>
          <a:p>
            <a:pPr fontAlgn="base"/>
            <a:r>
              <a:rPr lang="en-US" sz="1600" dirty="0"/>
              <a:t>Cucumber lets software development teams describe how software should behave in plain text. </a:t>
            </a:r>
          </a:p>
          <a:p>
            <a:pPr fontAlgn="base"/>
            <a:r>
              <a:rPr lang="en-US" sz="1600" dirty="0"/>
              <a:t>The text is written in a </a:t>
            </a:r>
            <a:r>
              <a:rPr lang="en-US" sz="1600" dirty="0">
                <a:hlinkClick r:id="rId3"/>
              </a:rPr>
              <a:t>business-readable domain-specific language</a:t>
            </a:r>
            <a:r>
              <a:rPr lang="en-US" sz="1600" dirty="0"/>
              <a:t> and serves as documentation, automated tests and development-aid - all rolled into one </a:t>
            </a:r>
            <a:r>
              <a:rPr lang="en-US" sz="1600" dirty="0" smtClean="0"/>
              <a:t>format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49" y="2795574"/>
            <a:ext cx="6281953" cy="29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3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334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Cucumber Contd..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0" y="62484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914401"/>
            <a:ext cx="8153400" cy="5105400"/>
          </a:xfrm>
        </p:spPr>
        <p:txBody>
          <a:bodyPr>
            <a:noAutofit/>
          </a:bodyPr>
          <a:lstStyle/>
          <a:p>
            <a:pPr fontAlgn="base"/>
            <a:r>
              <a:rPr lang="en-US" sz="1600" dirty="0"/>
              <a:t>Cucumber works with Ruby, Java, .NET, Flex or web applications written in any language</a:t>
            </a:r>
          </a:p>
          <a:p>
            <a:r>
              <a:rPr lang="en-US" sz="1600" dirty="0"/>
              <a:t>Testing done by the end user which could be product owner or business analyst or SME(Subject Matter Expert) to ensure the requirements are met.</a:t>
            </a:r>
          </a:p>
          <a:p>
            <a:r>
              <a:rPr lang="en-US" sz="1600" dirty="0"/>
              <a:t>Cucumber uses the gherkin format to create a business domain specific language which can be read and understood by everyone including the non-technical personnel like Business Analyst/Product Owner and technical persons such as Developers and Automation Engineers.</a:t>
            </a:r>
          </a:p>
          <a:p>
            <a:r>
              <a:rPr lang="en-US" sz="1600" b="1" dirty="0"/>
              <a:t>Gherkin: </a:t>
            </a:r>
            <a:r>
              <a:rPr lang="en-US" sz="1600" dirty="0"/>
              <a:t> Business Specific Readable language that Cucumber understands. Gherkin uses the format of Given, When, Then and But. Gherkin Language lets you describe how the software behavior is implemented.</a:t>
            </a:r>
          </a:p>
          <a:p>
            <a:r>
              <a:rPr lang="en-US" sz="1600" dirty="0"/>
              <a:t>Keywords of Gherkin are: Feature, Scenario, Given, When, Then, And and But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b="1" dirty="0" smtClean="0"/>
              <a:t>Given</a:t>
            </a:r>
            <a:r>
              <a:rPr lang="en-US" sz="1600" dirty="0" smtClean="0"/>
              <a:t> </a:t>
            </a:r>
            <a:r>
              <a:rPr lang="en-US" sz="1600" dirty="0"/>
              <a:t>- </a:t>
            </a:r>
            <a:r>
              <a:rPr lang="en-US" sz="1600" dirty="0" smtClean="0"/>
              <a:t>Pre-condition	</a:t>
            </a:r>
            <a:endParaRPr lang="en-US" sz="1600" dirty="0"/>
          </a:p>
          <a:p>
            <a:pPr lvl="1"/>
            <a:r>
              <a:rPr lang="en-US" sz="1600" b="1" dirty="0"/>
              <a:t>And </a:t>
            </a:r>
            <a:r>
              <a:rPr lang="en-US" sz="1600" dirty="0"/>
              <a:t>- Pre-condition</a:t>
            </a:r>
          </a:p>
          <a:p>
            <a:pPr lvl="1"/>
            <a:r>
              <a:rPr lang="en-US" sz="1600" b="1" dirty="0"/>
              <a:t>When</a:t>
            </a:r>
            <a:r>
              <a:rPr lang="en-US" sz="1600" dirty="0"/>
              <a:t> - Action</a:t>
            </a:r>
          </a:p>
          <a:p>
            <a:pPr lvl="1"/>
            <a:r>
              <a:rPr lang="en-US" sz="1600" b="1" dirty="0"/>
              <a:t>Then</a:t>
            </a:r>
            <a:r>
              <a:rPr lang="en-US" sz="1600" dirty="0"/>
              <a:t>  - Consequence</a:t>
            </a:r>
          </a:p>
          <a:p>
            <a:pPr lvl="1"/>
            <a:r>
              <a:rPr lang="en-US" sz="1600" b="1" dirty="0"/>
              <a:t>But - </a:t>
            </a:r>
            <a:r>
              <a:rPr lang="en-US" sz="1600" dirty="0"/>
              <a:t>Negative </a:t>
            </a:r>
            <a:r>
              <a:rPr lang="en-US" sz="1600" dirty="0" smtClean="0"/>
              <a:t>result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1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304800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Cucumber Framework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371600"/>
            <a:ext cx="3429000" cy="4495800"/>
          </a:xfrm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71600"/>
            <a:ext cx="4876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8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334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Cucumber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0" y="62484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819835"/>
            <a:ext cx="8153400" cy="2761565"/>
          </a:xfrm>
        </p:spPr>
        <p:txBody>
          <a:bodyPr>
            <a:noAutofit/>
          </a:bodyPr>
          <a:lstStyle/>
          <a:p>
            <a:pPr fontAlgn="base"/>
            <a:r>
              <a:rPr lang="en-US" sz="2600" b="1" dirty="0"/>
              <a:t>Feature</a:t>
            </a:r>
            <a:r>
              <a:rPr lang="en-US" sz="1600" dirty="0"/>
              <a:t>: </a:t>
            </a:r>
            <a:r>
              <a:rPr lang="en-US" dirty="0"/>
              <a:t>File written in plain text e</a:t>
            </a:r>
            <a:r>
              <a:rPr lang="en-US" dirty="0" smtClean="0"/>
              <a:t>nglish </a:t>
            </a:r>
            <a:r>
              <a:rPr lang="en-US" dirty="0"/>
              <a:t>language by the product owner/BA describing the functionality of the application. </a:t>
            </a:r>
            <a:endParaRPr lang="en-US" dirty="0" smtClean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text is written in Gherkin Format serving as a living </a:t>
            </a:r>
            <a:r>
              <a:rPr lang="en-US" dirty="0" smtClean="0"/>
              <a:t>documentation.</a:t>
            </a:r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feature file extension is .feature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Install gem using terminal/command prompt with following command</a:t>
            </a:r>
          </a:p>
          <a:p>
            <a:pPr lvl="1" fontAlgn="base"/>
            <a:r>
              <a:rPr lang="en-US" dirty="0"/>
              <a:t>g</a:t>
            </a:r>
            <a:r>
              <a:rPr lang="en-US" dirty="0" smtClean="0"/>
              <a:t>em install cucumber</a:t>
            </a:r>
            <a:endParaRPr lang="en-US" dirty="0"/>
          </a:p>
          <a:p>
            <a:pPr marL="4572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564609"/>
            <a:ext cx="5600700" cy="221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2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334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Cucumber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0" y="6295436"/>
            <a:ext cx="4666545" cy="4953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13972" y="730935"/>
            <a:ext cx="8153400" cy="1859865"/>
          </a:xfrm>
        </p:spPr>
        <p:txBody>
          <a:bodyPr>
            <a:noAutofit/>
          </a:bodyPr>
          <a:lstStyle/>
          <a:p>
            <a:r>
              <a:rPr lang="en-US" sz="2600" b="1" dirty="0" smtClean="0"/>
              <a:t>Step </a:t>
            </a:r>
            <a:r>
              <a:rPr lang="en-US" sz="2600" b="1" dirty="0"/>
              <a:t>Definitions: </a:t>
            </a:r>
            <a:r>
              <a:rPr lang="en-US" sz="1400" b="1" dirty="0"/>
              <a:t> </a:t>
            </a:r>
            <a:r>
              <a:rPr lang="en-US" dirty="0"/>
              <a:t>File/s that maps the business readable language of each gherkin step with programming code to carry out whatever action is being </a:t>
            </a:r>
            <a:r>
              <a:rPr lang="en-US" dirty="0" smtClean="0"/>
              <a:t>described.</a:t>
            </a:r>
          </a:p>
          <a:p>
            <a:r>
              <a:rPr lang="en-US" dirty="0" smtClean="0"/>
              <a:t>Normally </a:t>
            </a:r>
            <a:r>
              <a:rPr lang="en-US" dirty="0"/>
              <a:t>the step definition contains one or more two lines of code that connects to your programming code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743200"/>
            <a:ext cx="4191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1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334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Cucumber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0" y="62484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819835"/>
            <a:ext cx="8153400" cy="1008965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600" b="1" dirty="0" smtClean="0"/>
              <a:t>Source </a:t>
            </a:r>
            <a:r>
              <a:rPr lang="en-US" sz="2600" b="1" dirty="0"/>
              <a:t>Code</a:t>
            </a:r>
            <a:r>
              <a:rPr lang="en-US" sz="1600" b="1" dirty="0"/>
              <a:t>:  </a:t>
            </a:r>
            <a:r>
              <a:rPr lang="en-US" dirty="0"/>
              <a:t>Programming Code </a:t>
            </a:r>
            <a:r>
              <a:rPr lang="en-US" dirty="0" smtClean="0"/>
              <a:t>that defines all the functions/actions of the feature.</a:t>
            </a:r>
            <a:endParaRPr lang="en-US" dirty="0"/>
          </a:p>
          <a:p>
            <a:pPr marL="45720" indent="0">
              <a:buNone/>
            </a:pPr>
            <a:endParaRPr lang="en-US" sz="1600" dirty="0" smtClean="0"/>
          </a:p>
          <a:p>
            <a:pPr marL="4572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362200"/>
            <a:ext cx="3429000" cy="185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4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334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Cucumber Parameterization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0" y="62484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1572" y="804970"/>
            <a:ext cx="8153400" cy="836037"/>
          </a:xfrm>
        </p:spPr>
        <p:txBody>
          <a:bodyPr>
            <a:noAutofit/>
          </a:bodyPr>
          <a:lstStyle/>
          <a:p>
            <a:pPr fontAlgn="base"/>
            <a:r>
              <a:rPr lang="en-US" sz="1800" b="1" dirty="0" smtClean="0"/>
              <a:t>Cucumber Framework can also be used for parameterization i.e. running multiple set of data at one time.</a:t>
            </a:r>
            <a:endParaRPr lang="en-US" sz="1800" b="1" dirty="0"/>
          </a:p>
          <a:p>
            <a:pPr marL="4572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13864"/>
            <a:ext cx="7772400" cy="36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5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147912</TotalTime>
  <Words>503</Words>
  <Application>Microsoft Macintosh PowerPoint</Application>
  <PresentationFormat>On-screen Show (4:3)</PresentationFormat>
  <Paragraphs>117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Wingdings</vt:lpstr>
      <vt:lpstr>Arial</vt:lpstr>
      <vt:lpstr>Perspective</vt:lpstr>
      <vt:lpstr>Complete Selenium Automation Engineer Bootcamp: Go from Zero to Hero</vt:lpstr>
      <vt:lpstr>Acceptance Test Driven Development</vt:lpstr>
      <vt:lpstr>Cucumber</vt:lpstr>
      <vt:lpstr>Cucumber Contd..</vt:lpstr>
      <vt:lpstr>Cucumber Framework Architecture</vt:lpstr>
      <vt:lpstr>Cucumber</vt:lpstr>
      <vt:lpstr>Cucumber</vt:lpstr>
      <vt:lpstr>Cucumber</vt:lpstr>
      <vt:lpstr>Cucumber Parameterization</vt:lpstr>
      <vt:lpstr>Cucumber Parameterization Using YAML</vt:lpstr>
      <vt:lpstr>Cucumber Parameterization Using YAML</vt:lpstr>
      <vt:lpstr>Cucumber Parameterization Using YAML</vt:lpstr>
      <vt:lpstr>Cucumber Parameterization Using YAML</vt:lpstr>
      <vt:lpstr>Cucumber Parameterization Using YAML</vt:lpstr>
      <vt:lpstr>Cucumber Parameterization Using YAML</vt:lpstr>
      <vt:lpstr>Cucumber Parameterization Using YAML</vt:lpstr>
      <vt:lpstr>Cucumber Terminal Commands</vt:lpstr>
      <vt:lpstr>Cucumber Gem File</vt:lpstr>
    </vt:vector>
  </TitlesOfParts>
  <Company>Hewlett-Packard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</dc:title>
  <dc:creator>trainer</dc:creator>
  <cp:lastModifiedBy>Ashok Tulachan</cp:lastModifiedBy>
  <cp:revision>247</cp:revision>
  <dcterms:created xsi:type="dcterms:W3CDTF">2016-02-12T01:25:48Z</dcterms:created>
  <dcterms:modified xsi:type="dcterms:W3CDTF">2017-10-07T04:46:42Z</dcterms:modified>
</cp:coreProperties>
</file>