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0" r:id="rId11"/>
    <p:sldId id="274" r:id="rId12"/>
    <p:sldId id="271" r:id="rId13"/>
    <p:sldId id="275" r:id="rId14"/>
    <p:sldId id="263" r:id="rId15"/>
    <p:sldId id="276" r:id="rId16"/>
    <p:sldId id="277" r:id="rId17"/>
    <p:sldId id="268" r:id="rId18"/>
    <p:sldId id="269" r:id="rId19"/>
    <p:sldId id="278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60"/>
  </p:normalViewPr>
  <p:slideViewPr>
    <p:cSldViewPr>
      <p:cViewPr varScale="1">
        <p:scale>
          <a:sx n="78" d="100"/>
          <a:sy n="78" d="100"/>
        </p:scale>
        <p:origin x="-19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A02BAD0-E8B9-4D65-B0AF-E5ECEC5816E6}" type="datetimeFigureOut">
              <a:rPr lang="en-US"/>
              <a:pPr/>
              <a:t>28/08/16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85C96B-348B-4876-85E5-C82580A72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8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Emmanuel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Emmanuel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James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416844-6CA9-4B76-9740-B303522E183B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70D98-B0C5-4ECE-B7AC-36EA5DA5A0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2C8A9-0F87-433A-94C6-5AA7C7E6A8D3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FE1B15-7851-49E7-8C03-4E29BD4A1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7DA75-9628-4BFE-A672-62E59807C291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05DB8-F71D-40EE-B0AF-AFBA9E88B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4478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8100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C940-2345-459D-985A-8E5D0E25637B}" type="datetimeFigureOut">
              <a:rPr lang="en-US"/>
              <a:pPr>
                <a:defRPr/>
              </a:pPr>
              <a:t>28/08/16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15B13-09B9-4EBA-934B-EDF3046B6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85329-5B27-443E-93F6-1BB60A756E38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A5A18-5777-4900-B932-784B3EDFE0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848FF4-E219-49B6-83AF-A319B93745BC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846BE-2F87-4C6D-9F29-0A5CC4DE86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AEFEB-0F5C-4473-A5D9-BD3CA0E3479B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B8332-A8EF-4E32-8675-1A27AAED94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AF0240-526A-4CEF-BF43-DDA2287E356A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64479-1FB7-4CB0-99C5-83B9F54B2A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611625-94FE-46C0-99CA-7ECC86AD52C7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417B0-DBD9-4CCF-A8A2-2E02FC1C28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A00A2-1A19-4A99-B365-96B76ED0775D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28DBA-CB73-4351-AAE1-7A4187AB34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A7CAA3-1A60-4D6F-B66B-6CD141D053E8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562B0-45CE-4A87-A19B-2422F08A08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0FA7B2-87EC-41D7-B64A-097F965176C5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5548A8E-31A0-464B-BC1B-D939C3A0EF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1CE6CE-7A99-4254-95F6-B937D771A990}" type="datetimeFigureOut">
              <a:rPr lang="en-US" smtClean="0"/>
              <a:pPr>
                <a:defRPr/>
              </a:pPr>
              <a:t>28/08/16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98A957B-2848-4BCB-945B-45DD0B2B72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wmf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470025"/>
          </a:xfrm>
        </p:spPr>
        <p:txBody>
          <a:bodyPr>
            <a:normAutofit/>
          </a:bodyPr>
          <a:lstStyle/>
          <a:p>
            <a:r>
              <a:rPr sz="6000" smtClean="0"/>
              <a:t>Statistical Arbitrage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6019800" y="464820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Calibri" pitchFamily="34" charset="0"/>
              </a:rPr>
              <a:t>Neelesh Upadhye</a:t>
            </a:r>
            <a:endParaRPr lang="en-US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Cointegration</a:t>
            </a:r>
            <a:endParaRPr lang="en-US" dirty="0" smtClean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If there exists a relationship between two non-stationary I(1) series, Y</a:t>
            </a:r>
            <a:r>
              <a:rPr lang="en-US" baseline="-25000" dirty="0" smtClean="0"/>
              <a:t> </a:t>
            </a:r>
            <a:r>
              <a:rPr lang="en-US" dirty="0" smtClean="0"/>
              <a:t>and X</a:t>
            </a:r>
            <a:r>
              <a:rPr lang="en-US" baseline="-25000" dirty="0" smtClean="0"/>
              <a:t> </a:t>
            </a:r>
            <a:r>
              <a:rPr lang="en-GB" dirty="0" smtClean="0"/>
              <a:t>, such that the residuals of the regression</a:t>
            </a:r>
            <a:endParaRPr lang="en-US" baseline="-25000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GB" dirty="0" smtClean="0"/>
              <a:t>	are stationary, then the variables in question are said to be </a:t>
            </a:r>
            <a:r>
              <a:rPr lang="en-GB" dirty="0" err="1" smtClean="0"/>
              <a:t>cointegrated</a:t>
            </a:r>
            <a:endParaRPr lang="en-GB" dirty="0" smtClean="0"/>
          </a:p>
          <a:p>
            <a:endParaRPr lang="en-US" dirty="0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971800" y="2286000"/>
          <a:ext cx="3276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117440" imgH="228600" progId="Equation.3">
                  <p:embed/>
                </p:oleObj>
              </mc:Choice>
              <mc:Fallback>
                <p:oleObj name="Equation" r:id="rId4" imgW="11174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32766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3276600"/>
            <a:ext cx="5181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Box 8"/>
          <p:cNvSpPr txBox="1">
            <a:spLocks noChangeArrowheads="1"/>
          </p:cNvSpPr>
          <p:nvPr/>
        </p:nvSpPr>
        <p:spPr bwMode="auto">
          <a:xfrm>
            <a:off x="609600" y="3733800"/>
            <a:ext cx="3200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i="1" dirty="0"/>
              <a:t>Note: X and Y here are clearly not stationary, but they seem to move together. In fact, they are </a:t>
            </a:r>
            <a:r>
              <a:rPr lang="en-US" i="1" dirty="0" err="1"/>
              <a:t>cointegrated</a:t>
            </a:r>
            <a:r>
              <a:rPr lang="en-US" i="1" dirty="0"/>
              <a:t> --&gt; </a:t>
            </a:r>
          </a:p>
          <a:p>
            <a:pPr algn="l"/>
            <a:r>
              <a:rPr lang="en-US" i="1" dirty="0"/>
              <a:t>(Y- β</a:t>
            </a:r>
            <a:r>
              <a:rPr lang="en-US" i="1" baseline="-25000" dirty="0"/>
              <a:t>1</a:t>
            </a:r>
            <a:r>
              <a:rPr lang="en-US" i="1" dirty="0"/>
              <a:t>X-β</a:t>
            </a:r>
            <a:r>
              <a:rPr lang="en-US" i="1" baseline="-25000" dirty="0"/>
              <a:t>0</a:t>
            </a:r>
            <a:r>
              <a:rPr lang="en-US" i="1" dirty="0"/>
              <a:t> )should be  stationary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to Pairs Trading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we have two stocks, X &amp; Y, that are </a:t>
            </a:r>
            <a:r>
              <a:rPr lang="en-US" dirty="0" err="1" smtClean="0"/>
              <a:t>cointegrated</a:t>
            </a:r>
            <a:r>
              <a:rPr lang="en-US" dirty="0" smtClean="0"/>
              <a:t> in their price movements, then any divergence in the spread from zero should be temporary and mean-reverting.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important issues here are: 1) how to test for </a:t>
            </a:r>
            <a:r>
              <a:rPr lang="en-US" dirty="0" err="1" smtClean="0"/>
              <a:t>cointegration</a:t>
            </a:r>
            <a:r>
              <a:rPr lang="en-US" dirty="0" smtClean="0"/>
              <a:t> between prices and 2) estimating the constant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200401"/>
            <a:ext cx="670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85800" y="3124200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/>
              <a:t>Spread</a:t>
            </a: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1524000" y="3505200"/>
            <a:ext cx="15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For </a:t>
            </a:r>
            <a:r>
              <a:rPr lang="en-US" dirty="0" err="1" smtClean="0"/>
              <a:t>Cointegration</a:t>
            </a:r>
            <a:endParaRPr lang="en-US" dirty="0" smtClean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84860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Many Methods – most of them focus on testing whether the residuals of are stationary processes</a:t>
            </a:r>
          </a:p>
          <a:p>
            <a:r>
              <a:rPr lang="en-US" dirty="0" smtClean="0"/>
              <a:t>We use the </a:t>
            </a:r>
            <a:r>
              <a:rPr lang="en-US" dirty="0" err="1" smtClean="0"/>
              <a:t>Cointegrating</a:t>
            </a:r>
            <a:r>
              <a:rPr lang="en-US" dirty="0" smtClean="0"/>
              <a:t> Regression Dickey-Fuller Test, which essentially operates the following regression:</a:t>
            </a:r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				Δ</a:t>
            </a:r>
            <a:r>
              <a:rPr lang="en-GB" b="1" i="1" dirty="0" err="1" smtClean="0">
                <a:solidFill>
                  <a:srgbClr val="000000"/>
                </a:solidFill>
              </a:rPr>
              <a:t>u</a:t>
            </a:r>
            <a:r>
              <a:rPr lang="en-GB" b="1" i="1" baseline="-25000" dirty="0" err="1" smtClean="0">
                <a:solidFill>
                  <a:srgbClr val="000000"/>
                </a:solidFill>
              </a:rPr>
              <a:t>t</a:t>
            </a:r>
            <a:r>
              <a:rPr lang="en-US" b="1" dirty="0" smtClean="0"/>
              <a:t> = </a:t>
            </a:r>
            <a:r>
              <a:rPr lang="en-US" b="1" i="1" dirty="0" smtClean="0"/>
              <a:t>φ </a:t>
            </a:r>
            <a:r>
              <a:rPr lang="en-GB" b="1" i="1" dirty="0" smtClean="0">
                <a:solidFill>
                  <a:srgbClr val="000000"/>
                </a:solidFill>
              </a:rPr>
              <a:t>u</a:t>
            </a:r>
            <a:r>
              <a:rPr lang="en-US" b="1" i="1" baseline="-25000" dirty="0" smtClean="0"/>
              <a:t>t-1 </a:t>
            </a:r>
            <a:r>
              <a:rPr lang="en-US" b="1" i="1" dirty="0" smtClean="0"/>
              <a:t> + e</a:t>
            </a:r>
            <a:r>
              <a:rPr lang="en-US" b="1" i="1" baseline="-25000" dirty="0" smtClean="0"/>
              <a:t>t</a:t>
            </a:r>
          </a:p>
          <a:p>
            <a:pPr>
              <a:buFont typeface="Wingdings 2" pitchFamily="18" charset="2"/>
              <a:buNone/>
            </a:pPr>
            <a:endParaRPr lang="en-US" sz="1200" b="1" i="1" baseline="-25000" dirty="0" smtClean="0"/>
          </a:p>
          <a:p>
            <a:r>
              <a:rPr lang="en-GB" sz="2800" dirty="0" smtClean="0"/>
              <a:t>H</a:t>
            </a:r>
            <a:r>
              <a:rPr lang="en-GB" sz="2800" baseline="-25000" dirty="0" smtClean="0"/>
              <a:t>0</a:t>
            </a:r>
            <a:r>
              <a:rPr lang="en-GB" sz="2800" dirty="0" smtClean="0"/>
              <a:t>: </a:t>
            </a:r>
            <a:r>
              <a:rPr lang="en-US" sz="2400" b="1" i="1" dirty="0" smtClean="0"/>
              <a:t>φ</a:t>
            </a:r>
            <a:r>
              <a:rPr lang="en-GB" sz="2800" dirty="0" smtClean="0"/>
              <a:t> = 0  	=&gt; no </a:t>
            </a:r>
            <a:r>
              <a:rPr lang="en-GB" sz="2800" dirty="0" err="1" smtClean="0"/>
              <a:t>cointegration</a:t>
            </a:r>
            <a:r>
              <a:rPr lang="en-GB" sz="2800" dirty="0" smtClean="0"/>
              <a:t>*</a:t>
            </a:r>
          </a:p>
          <a:p>
            <a:r>
              <a:rPr lang="en-GB" sz="2800" dirty="0" smtClean="0"/>
              <a:t>H</a:t>
            </a:r>
            <a:r>
              <a:rPr lang="en-GB" sz="2800" baseline="-25000" dirty="0" smtClean="0"/>
              <a:t>a</a:t>
            </a:r>
            <a:r>
              <a:rPr lang="en-GB" sz="2800" dirty="0" smtClean="0"/>
              <a:t>: </a:t>
            </a:r>
            <a:r>
              <a:rPr lang="en-US" sz="2400" b="1" i="1" dirty="0" smtClean="0"/>
              <a:t>φ</a:t>
            </a:r>
            <a:r>
              <a:rPr lang="en-GB" sz="2800" dirty="0" smtClean="0"/>
              <a:t> &lt; 0  	=&gt;      </a:t>
            </a:r>
            <a:r>
              <a:rPr lang="en-GB" sz="2800" dirty="0" err="1" smtClean="0"/>
              <a:t>cointegration</a:t>
            </a:r>
            <a:r>
              <a:rPr lang="en-GB" sz="2800" dirty="0" smtClean="0"/>
              <a:t>*</a:t>
            </a:r>
          </a:p>
          <a:p>
            <a:r>
              <a:rPr lang="en-US" sz="2800" dirty="0" smtClean="0"/>
              <a:t>To obtain the </a:t>
            </a:r>
            <a:r>
              <a:rPr lang="en-US" sz="2800" dirty="0" err="1" smtClean="0"/>
              <a:t>cointegration</a:t>
            </a:r>
            <a:r>
              <a:rPr lang="en-US" sz="2800" dirty="0" smtClean="0"/>
              <a:t> factor estimates, we must regress the de-trended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on the de-trended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t</a:t>
            </a:r>
            <a:endParaRPr lang="en-US" sz="2800" baseline="-25000" dirty="0" smtClean="0"/>
          </a:p>
          <a:p>
            <a:endParaRPr lang="en-GB" sz="2800" dirty="0" smtClean="0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2743200" y="1524000"/>
          <a:ext cx="2338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23383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0" y="5867401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tabLst>
                <a:tab pos="974725" algn="l"/>
                <a:tab pos="1655763" algn="l"/>
              </a:tabLst>
              <a:defRPr/>
            </a:pPr>
            <a:r>
              <a:rPr lang="en-GB" dirty="0">
                <a:latin typeface="+mn-lt"/>
              </a:rPr>
              <a:t>* We must use critical values different from Gaussian ones due to non-symmetric properties of the Dickey-Fuller distribution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of Test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PAIR OF PRICES ARE COINTEGRATED!</a:t>
            </a:r>
          </a:p>
          <a:p>
            <a:endParaRPr lang="en-US" dirty="0" smtClean="0"/>
          </a:p>
          <a:p>
            <a:r>
              <a:rPr lang="en-US" dirty="0" smtClean="0"/>
              <a:t>No surprise there</a:t>
            </a:r>
          </a:p>
          <a:p>
            <a:endParaRPr lang="en-US" dirty="0" smtClean="0"/>
          </a:p>
          <a:p>
            <a:r>
              <a:rPr lang="en-US" dirty="0" smtClean="0"/>
              <a:t>Alternative: take the “most </a:t>
            </a:r>
            <a:r>
              <a:rPr lang="en-US" dirty="0" err="1" smtClean="0"/>
              <a:t>cointegrated</a:t>
            </a:r>
            <a:r>
              <a:rPr lang="en-US" dirty="0" smtClean="0"/>
              <a:t>” pair  &amp; optimize thresholds as we did with normalized data</a:t>
            </a:r>
          </a:p>
          <a:p>
            <a:endParaRPr lang="en-US" dirty="0" smtClean="0"/>
          </a:p>
          <a:p>
            <a:r>
              <a:rPr lang="en-US" dirty="0" smtClean="0"/>
              <a:t>Compare the results against normalized thresholds in the same time period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Auto-Regressive Time Series</a:t>
            </a:r>
          </a:p>
        </p:txBody>
      </p:sp>
      <p:sp>
        <p:nvSpPr>
          <p:cNvPr id="22538" name="Rectangle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Cointegration is an ideal construct for pairs trading</a:t>
            </a:r>
          </a:p>
          <a:p>
            <a:r>
              <a:rPr lang="en-US" smtClean="0">
                <a:latin typeface="Times New Roman" pitchFamily="18" charset="0"/>
              </a:rPr>
              <a:t>But Dickey-Fuller Hypothesis Test is inconclusive</a:t>
            </a:r>
          </a:p>
          <a:p>
            <a:r>
              <a:rPr lang="en-US" smtClean="0">
                <a:latin typeface="Times New Roman" pitchFamily="18" charset="0"/>
              </a:rPr>
              <a:t>Instead we can fit a time series to the spread data</a:t>
            </a:r>
          </a:p>
          <a:p>
            <a:pPr lvl="2"/>
            <a:r>
              <a:rPr lang="en-US" smtClean="0">
                <a:latin typeface="Times New Roman" pitchFamily="18" charset="0"/>
              </a:rPr>
              <a:t>AR(1): Y</a:t>
            </a:r>
            <a:r>
              <a:rPr lang="en-US" baseline="-25000" smtClean="0">
                <a:latin typeface="Times New Roman" pitchFamily="18" charset="0"/>
              </a:rPr>
              <a:t>t </a:t>
            </a:r>
            <a:r>
              <a:rPr lang="en-US" smtClean="0">
                <a:latin typeface="Times New Roman" pitchFamily="18" charset="0"/>
              </a:rPr>
              <a:t>=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t-1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mtClean="0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Looking for a spread that produces an AR(1) with      |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| &lt; 1, so that will be stationary.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Choosing thresholds with AR(1) 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For the interest of time, we are only going to focus our most </a:t>
            </a:r>
            <a:r>
              <a:rPr lang="en-US" dirty="0" err="1" smtClean="0">
                <a:latin typeface="Times New Roman" pitchFamily="18" charset="0"/>
              </a:rPr>
              <a:t>cointegrated</a:t>
            </a:r>
            <a:r>
              <a:rPr lang="en-US" dirty="0" smtClean="0">
                <a:latin typeface="Times New Roman" pitchFamily="18" charset="0"/>
              </a:rPr>
              <a:t> pair: LUV and PLL.</a:t>
            </a:r>
          </a:p>
          <a:p>
            <a:r>
              <a:rPr lang="en-US" dirty="0" smtClean="0">
                <a:latin typeface="Times New Roman" pitchFamily="18" charset="0"/>
              </a:rPr>
              <a:t>We will fit an AR(1) to the data by estimating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the standard deviation of 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white noise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we will run one thousand simulations of this AR(1) model and estimate each of their optimal benchmarks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average of the optimal benchmarks from each simulation will serve as our estimate for the optimal benchmark in the formation period.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5" name="Rectang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Results of AR(1) Thresholds</a:t>
            </a:r>
          </a:p>
        </p:txBody>
      </p:sp>
      <p:graphicFrame>
        <p:nvGraphicFramePr>
          <p:cNvPr id="68654" name="Group 46"/>
          <p:cNvGraphicFramePr>
            <a:graphicFrameLocks noGrp="1"/>
          </p:cNvGraphicFramePr>
          <p:nvPr>
            <p:ph sz="half" idx="1"/>
          </p:nvPr>
        </p:nvGraphicFramePr>
        <p:xfrm>
          <a:off x="914400" y="1447800"/>
          <a:ext cx="3810000" cy="527304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AR(1) Coefficient estimate (μ-hat)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0.8605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Optimal Threshold estimate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1.046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SD of Optimal Threshold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0.2597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Number of Transactions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Returns over Trading Period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17.7%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8631" name="Picture 2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876800" y="1551232"/>
            <a:ext cx="3810000" cy="2002935"/>
          </a:xfrm>
          <a:noFill/>
          <a:ln/>
        </p:spPr>
      </p:pic>
      <p:pic>
        <p:nvPicPr>
          <p:cNvPr id="68630" name="Picture 2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800600" y="3752850"/>
            <a:ext cx="4191000" cy="2203450"/>
          </a:xfrm>
          <a:noFill/>
          <a:ln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Alternative Strategies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Conditional correlation or some other measure of “relatedness”, such as Copulas</a:t>
            </a:r>
          </a:p>
          <a:p>
            <a:endParaRPr lang="en-US" smtClean="0"/>
          </a:p>
          <a:p>
            <a:r>
              <a:rPr lang="en-US" smtClean="0"/>
              <a:t>Modeling the spread as GARCH processes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Optimize profits w.r.t. certain global indicators (i.e. market volatility, industry growth, etc.)</a:t>
            </a:r>
          </a:p>
          <a:p>
            <a:endParaRPr lang="en-US" smtClean="0"/>
          </a:p>
          <a:p>
            <a:r>
              <a:rPr lang="en-US" smtClean="0"/>
              <a:t>Factor Analysis on the spread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Bibliography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Gatev</a:t>
            </a:r>
            <a:r>
              <a:rPr lang="en-US" sz="1800" dirty="0" smtClean="0"/>
              <a:t>, Evan, William N. </a:t>
            </a:r>
            <a:r>
              <a:rPr lang="en-US" sz="1800" dirty="0" err="1" smtClean="0"/>
              <a:t>Goetzmann</a:t>
            </a:r>
            <a:r>
              <a:rPr lang="en-US" sz="1800" dirty="0" smtClean="0"/>
              <a:t>, and K. </a:t>
            </a:r>
            <a:r>
              <a:rPr lang="en-US" sz="1800" dirty="0" err="1" smtClean="0"/>
              <a:t>Geert</a:t>
            </a:r>
            <a:r>
              <a:rPr lang="en-US" sz="1800" dirty="0" smtClean="0"/>
              <a:t> </a:t>
            </a:r>
            <a:r>
              <a:rPr lang="en-US" sz="1800" dirty="0" err="1" smtClean="0"/>
              <a:t>Rouwenhorst</a:t>
            </a:r>
            <a:r>
              <a:rPr lang="en-US" sz="1800" dirty="0" smtClean="0"/>
              <a:t>, “Pairs Trading:  Performance of a Relative-Value Arbitrage Rule,” </a:t>
            </a:r>
            <a:r>
              <a:rPr lang="en-US" sz="1800" i="1" dirty="0" smtClean="0"/>
              <a:t>Review of Financial Studies</a:t>
            </a:r>
            <a:r>
              <a:rPr lang="en-US" sz="1800" dirty="0" smtClean="0"/>
              <a:t> (2006): 797-827.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Vidyamurthy</a:t>
            </a:r>
            <a:r>
              <a:rPr lang="en-US" sz="1800" dirty="0" smtClean="0"/>
              <a:t>, </a:t>
            </a:r>
            <a:r>
              <a:rPr lang="en-US" sz="1800" dirty="0" err="1" smtClean="0"/>
              <a:t>Ganapathy</a:t>
            </a:r>
            <a:r>
              <a:rPr lang="en-US" sz="1800" dirty="0" smtClean="0"/>
              <a:t>, </a:t>
            </a:r>
            <a:r>
              <a:rPr lang="en-US" sz="1800" i="1" dirty="0" smtClean="0"/>
              <a:t>Pairs Trading: Quantitative Methods and Analysis</a:t>
            </a:r>
            <a:r>
              <a:rPr lang="en-US" sz="1800" dirty="0" smtClean="0"/>
              <a:t> (New  Jersey: John Wiley &amp; Sons, Inc., 2004).</a:t>
            </a:r>
          </a:p>
          <a:p>
            <a:endParaRPr lang="en-US" sz="1800" dirty="0" smtClean="0"/>
          </a:p>
          <a:p>
            <a:r>
              <a:rPr lang="en-US" sz="1800" dirty="0" smtClean="0"/>
              <a:t>Wooldridge, </a:t>
            </a:r>
            <a:r>
              <a:rPr lang="en-US" sz="1800" dirty="0" err="1" smtClean="0"/>
              <a:t>Jefferey</a:t>
            </a:r>
            <a:r>
              <a:rPr lang="en-US" sz="1800" dirty="0" smtClean="0"/>
              <a:t> M., </a:t>
            </a:r>
            <a:r>
              <a:rPr lang="en-US" sz="1800" i="1" dirty="0" smtClean="0"/>
              <a:t>Introductory Econometrics, A Modern Approach, Third Edition  </a:t>
            </a:r>
            <a:r>
              <a:rPr lang="en-US" sz="1800" dirty="0" smtClean="0"/>
              <a:t>(Ohio: Thomson South-Western, 2006).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6176" y="1371600"/>
            <a:ext cx="7851648" cy="1828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in the 1980’s by a group of </a:t>
            </a:r>
            <a:r>
              <a:rPr lang="en-US" dirty="0" err="1" smtClean="0"/>
              <a:t>Quants</a:t>
            </a:r>
            <a:r>
              <a:rPr lang="en-US" dirty="0" smtClean="0"/>
              <a:t> at Morgan Stanley, who reportedly made over $50 million profit for the firm in 1987</a:t>
            </a:r>
          </a:p>
          <a:p>
            <a:r>
              <a:rPr lang="en-US" dirty="0" smtClean="0"/>
              <a:t>A contrarian strategy that tries to profit from the principles of mean-reversion processes</a:t>
            </a:r>
          </a:p>
          <a:p>
            <a:r>
              <a:rPr lang="en-US" dirty="0" smtClean="0"/>
              <a:t>In theory, one could expand the strategy to include a basket of more than a pair of related stocks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Idea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pair of stocks that move together very closely, based on a certain criteria (i.e. Coke &amp; Pepsi)</a:t>
            </a:r>
          </a:p>
          <a:p>
            <a:r>
              <a:rPr lang="en-US" dirty="0" smtClean="0"/>
              <a:t>Wait until the prices diverge beyond a certain threshold, then short the “winner” and buy the “loser”</a:t>
            </a:r>
          </a:p>
          <a:p>
            <a:r>
              <a:rPr lang="en-US" dirty="0" smtClean="0"/>
              <a:t>Reverse your positions when the two prices converge    --&gt; Profit from the reversal in trend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5486400" cy="566738"/>
          </a:xfrm>
        </p:spPr>
        <p:txBody>
          <a:bodyPr>
            <a:normAutofit/>
          </a:bodyPr>
          <a:lstStyle/>
          <a:p>
            <a:r>
              <a:rPr lang="en-US" smtClean="0"/>
              <a:t>Example of a Pairs Trade</a:t>
            </a:r>
          </a:p>
        </p:txBody>
      </p:sp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0" y="6096000"/>
            <a:ext cx="6248400" cy="381000"/>
          </a:xfrm>
        </p:spPr>
        <p:txBody>
          <a:bodyPr>
            <a:normAutofit fontScale="62500" lnSpcReduction="20000"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 </a:t>
            </a:r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l="10679" r="10679"/>
          <a:stretch>
            <a:fillRect/>
          </a:stretch>
        </p:blipFill>
        <p:spPr>
          <a:xfrm rot="20866882">
            <a:off x="1101820" y="1134536"/>
            <a:ext cx="6900589" cy="4669947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Investor Decisions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mtClean="0"/>
              <a:t>Pair Selection Criteria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Correlation (Parametric &amp; Non-Parametric Spearman’s Rho)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Dickey-Fuller Test Statistic (Cointegration)</a:t>
            </a:r>
          </a:p>
          <a:p>
            <a:pPr>
              <a:buFont typeface="Arial" charset="0"/>
              <a:buChar char="•"/>
            </a:pPr>
            <a:endParaRPr lang="en-US" smtClean="0"/>
          </a:p>
          <a:p>
            <a:pPr>
              <a:buFont typeface="Arial" charset="0"/>
              <a:buChar char="•"/>
            </a:pPr>
            <a:r>
              <a:rPr lang="en-US" smtClean="0"/>
              <a:t>Trading Threshold (areas of consideration)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Volatility of the Market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Historical returns</a:t>
            </a:r>
          </a:p>
          <a:p>
            <a:pPr lvl="1">
              <a:buFont typeface="Arial" charset="0"/>
              <a:buChar char="–"/>
            </a:pPr>
            <a:r>
              <a:rPr lang="en-US" smtClean="0"/>
              <a:t>Cost of each transaction</a:t>
            </a:r>
          </a:p>
          <a:p>
            <a:pPr lvl="1">
              <a:buFont typeface="Arial" charset="0"/>
              <a:buChar char="–"/>
            </a:pPr>
            <a:endParaRPr lang="en-US" smtClean="0"/>
          </a:p>
          <a:p>
            <a:pPr lvl="1">
              <a:buFont typeface="Arial" charset="0"/>
              <a:buChar char="–"/>
            </a:pPr>
            <a:endParaRPr lang="en-US" smtClean="0"/>
          </a:p>
          <a:p>
            <a:pPr lvl="1">
              <a:buFont typeface="Arial" charset="0"/>
              <a:buChar char="–"/>
            </a:pPr>
            <a:endParaRPr lang="en-US" smtClean="0"/>
          </a:p>
          <a:p>
            <a:pPr>
              <a:buFont typeface="Arial" charset="0"/>
              <a:buChar char="•"/>
            </a:pPr>
            <a:endParaRPr lang="en-US" smtClean="0"/>
          </a:p>
          <a:p>
            <a:pPr lvl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Normalization of Stock Data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METHOD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Find pair that has maximal correlation</a:t>
            </a:r>
          </a:p>
          <a:p>
            <a:pPr lvl="1"/>
            <a:r>
              <a:rPr lang="en-US" sz="1800" dirty="0" smtClean="0"/>
              <a:t>Normalize price series, plot spread over 1 year “formation period”</a:t>
            </a:r>
          </a:p>
          <a:p>
            <a:pPr lvl="1"/>
            <a:r>
              <a:rPr lang="en-US" sz="1800" dirty="0" smtClean="0"/>
              <a:t>Generate optimal threshold non-parametrically: choose a threshold </a:t>
            </a:r>
            <a:r>
              <a:rPr lang="en-US" sz="1800" b="1" dirty="0" smtClean="0"/>
              <a:t>T</a:t>
            </a:r>
            <a:r>
              <a:rPr lang="en-US" sz="1800" b="1" baseline="-25000" dirty="0" smtClean="0"/>
              <a:t>i</a:t>
            </a:r>
            <a:r>
              <a:rPr lang="en-US" sz="1800" b="1" dirty="0" smtClean="0"/>
              <a:t>=c*</a:t>
            </a:r>
            <a:r>
              <a:rPr lang="en-US" sz="1800" b="1" dirty="0" err="1" smtClean="0"/>
              <a:t>sd</a:t>
            </a:r>
            <a:r>
              <a:rPr lang="en-US" sz="1800" b="1" dirty="0" smtClean="0"/>
              <a:t>(spread), </a:t>
            </a:r>
            <a:r>
              <a:rPr lang="en-US" sz="1800" dirty="0" smtClean="0"/>
              <a:t>calculate profit for each 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, choose T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generating max profit</a:t>
            </a:r>
          </a:p>
          <a:p>
            <a:pPr lvl="2"/>
            <a:r>
              <a:rPr lang="en-US" sz="1800" dirty="0" smtClean="0"/>
              <a:t>Calculate profit by going $1 short on winner, $1 long on loser; close position when prices converge, i.e. spread=0</a:t>
            </a:r>
          </a:p>
          <a:p>
            <a:pPr lvl="1"/>
            <a:r>
              <a:rPr lang="en-US" sz="1800" dirty="0" smtClean="0"/>
              <a:t>Normalize price series in 6 month “trading period” using mean and </a:t>
            </a:r>
            <a:r>
              <a:rPr lang="en-US" sz="1800" dirty="0" err="1" smtClean="0"/>
              <a:t>sd</a:t>
            </a:r>
            <a:r>
              <a:rPr lang="en-US" sz="1800" dirty="0" smtClean="0"/>
              <a:t> from formation period</a:t>
            </a:r>
          </a:p>
          <a:p>
            <a:pPr lvl="1"/>
            <a:r>
              <a:rPr lang="en-US" sz="1800" dirty="0" smtClean="0"/>
              <a:t>Plot spread using optimal threshold found from formation period, calculate profit</a:t>
            </a:r>
          </a:p>
          <a:p>
            <a:pPr lvl="1"/>
            <a:r>
              <a:rPr lang="en-US" sz="1800" dirty="0" smtClean="0"/>
              <a:t>Lower thresholds</a:t>
            </a:r>
            <a:r>
              <a:rPr lang="en-US" sz="1800" dirty="0" smtClean="0">
                <a:sym typeface="Wingdings" pitchFamily="2" charset="2"/>
              </a:rPr>
              <a:t> More transactions Higher transaction costs  Lower Returns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Higher transaction costs Smaller Returns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Chevron &amp; Exxon</a:t>
            </a: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5486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810000"/>
            <a:ext cx="38100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810000"/>
            <a:ext cx="3733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5638800" y="1295400"/>
            <a:ext cx="32766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Formation Period Corr=0.93</a:t>
            </a:r>
          </a:p>
          <a:p>
            <a:pPr algn="l">
              <a:spcBef>
                <a:spcPct val="50000"/>
              </a:spcBef>
            </a:pPr>
            <a:r>
              <a:rPr lang="en-US"/>
              <a:t>Trading Period Corr=0.96</a:t>
            </a:r>
          </a:p>
          <a:p>
            <a:pPr algn="l">
              <a:spcBef>
                <a:spcPct val="50000"/>
              </a:spcBef>
            </a:pPr>
            <a:r>
              <a:rPr lang="en-US"/>
              <a:t>Optimal Threshold=1.25*sd’s</a:t>
            </a:r>
          </a:p>
          <a:p>
            <a:pPr algn="l">
              <a:spcBef>
                <a:spcPct val="50000"/>
              </a:spcBef>
            </a:pPr>
            <a:r>
              <a:rPr lang="en-US"/>
              <a:t># Transactions=10</a:t>
            </a:r>
          </a:p>
          <a:p>
            <a:pPr algn="l">
              <a:spcBef>
                <a:spcPct val="50000"/>
              </a:spcBef>
            </a:pPr>
            <a:r>
              <a:rPr lang="en-US"/>
              <a:t>Returns=15%</a:t>
            </a:r>
          </a:p>
          <a:p>
            <a:pPr algn="l">
              <a:spcBef>
                <a:spcPct val="50000"/>
              </a:spcBef>
            </a:pPr>
            <a:r>
              <a:rPr lang="en-US" b="1"/>
              <a:t>Win.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90600"/>
          </a:xfrm>
        </p:spPr>
        <p:txBody>
          <a:bodyPr/>
          <a:lstStyle/>
          <a:p>
            <a:r>
              <a:rPr lang="en-US" dirty="0" smtClean="0"/>
              <a:t>Electronic Arts &amp; GAP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5257800" y="1295400"/>
            <a:ext cx="3429000" cy="2590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Formation </a:t>
            </a:r>
            <a:r>
              <a:rPr lang="en-US" sz="1800" dirty="0" err="1" smtClean="0"/>
              <a:t>Corr</a:t>
            </a:r>
            <a:r>
              <a:rPr lang="en-US" sz="1800" dirty="0" smtClean="0"/>
              <a:t>=0.12</a:t>
            </a:r>
          </a:p>
          <a:p>
            <a:r>
              <a:rPr lang="en-US" sz="1800" dirty="0" smtClean="0"/>
              <a:t>Trading </a:t>
            </a:r>
            <a:r>
              <a:rPr lang="en-US" sz="1800" dirty="0" err="1" smtClean="0"/>
              <a:t>Corr</a:t>
            </a:r>
            <a:r>
              <a:rPr lang="en-US" sz="1800" dirty="0" smtClean="0"/>
              <a:t>=0.56</a:t>
            </a:r>
          </a:p>
          <a:p>
            <a:r>
              <a:rPr lang="en-US" sz="1800" dirty="0" smtClean="0"/>
              <a:t>Optimal Threshold=1 </a:t>
            </a:r>
            <a:r>
              <a:rPr lang="en-US" sz="1800" dirty="0" err="1" smtClean="0"/>
              <a:t>sd</a:t>
            </a:r>
            <a:endParaRPr lang="en-US" sz="1800" dirty="0" smtClean="0"/>
          </a:p>
          <a:p>
            <a:r>
              <a:rPr lang="en-US" sz="1800" dirty="0" smtClean="0"/>
              <a:t># Transactions=0 (Open a position, but spread never returns to 0)</a:t>
            </a:r>
          </a:p>
          <a:p>
            <a:r>
              <a:rPr lang="en-US" sz="1800" dirty="0" smtClean="0"/>
              <a:t>Return= -0.04</a:t>
            </a:r>
          </a:p>
          <a:p>
            <a:r>
              <a:rPr lang="en-US" sz="1800" b="1" dirty="0" smtClean="0"/>
              <a:t>Lose.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492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733800"/>
            <a:ext cx="33924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810000"/>
            <a:ext cx="33670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839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2659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462463" y="4173538"/>
            <a:ext cx="219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 b="1">
                <a:latin typeface="Calibri" pitchFamily="34" charset="0"/>
                <a:cs typeface="Times New Roman" pitchFamily="18" charset="0"/>
              </a:rPr>
              <a:t> 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Nike &amp; McDonald’s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5562600" y="1371600"/>
            <a:ext cx="3124200" cy="23622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Formation </a:t>
            </a:r>
            <a:r>
              <a:rPr lang="en-US" sz="1800" dirty="0" err="1" smtClean="0"/>
              <a:t>Corr</a:t>
            </a:r>
            <a:r>
              <a:rPr lang="en-US" sz="1800" dirty="0" smtClean="0"/>
              <a:t>=0.87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Trading </a:t>
            </a:r>
            <a:r>
              <a:rPr lang="en-US" sz="1800" dirty="0" err="1" smtClean="0"/>
              <a:t>Corr</a:t>
            </a:r>
            <a:r>
              <a:rPr lang="en-US" sz="1800" dirty="0" smtClean="0"/>
              <a:t>=0.02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#Transactions=1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Return= -0.05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Lose.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Correlation is imperfect criteria for selecting pairs.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53038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733800"/>
            <a:ext cx="335280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810000"/>
            <a:ext cx="33861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88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462463" y="4178300"/>
            <a:ext cx="219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>
                <a:latin typeface="Calibri" pitchFamily="34" charset="0"/>
                <a:cs typeface="Times New Roman" pitchFamily="18" charset="0"/>
              </a:rPr>
              <a:t> 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996</Words>
  <Application>Microsoft Macintosh PowerPoint</Application>
  <PresentationFormat>On-screen Show (4:3)</PresentationFormat>
  <Paragraphs>148</Paragraphs>
  <Slides>19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Flow</vt:lpstr>
      <vt:lpstr>Equation</vt:lpstr>
      <vt:lpstr>Statistical Arbitrage</vt:lpstr>
      <vt:lpstr>Background</vt:lpstr>
      <vt:lpstr>Main Idea</vt:lpstr>
      <vt:lpstr>Example of a Pairs Trade</vt:lpstr>
      <vt:lpstr>Investor Decisions</vt:lpstr>
      <vt:lpstr>Normalization of Stock Data</vt:lpstr>
      <vt:lpstr>Chevron &amp; Exxon</vt:lpstr>
      <vt:lpstr>Electronic Arts &amp; GAP</vt:lpstr>
      <vt:lpstr>Nike &amp; McDonald’s</vt:lpstr>
      <vt:lpstr>Cointegration</vt:lpstr>
      <vt:lpstr>Application to Pairs Trading</vt:lpstr>
      <vt:lpstr>Testing For Cointegration</vt:lpstr>
      <vt:lpstr>Results of Test</vt:lpstr>
      <vt:lpstr>Auto-Regressive Time Series</vt:lpstr>
      <vt:lpstr>Choosing thresholds with AR(1) </vt:lpstr>
      <vt:lpstr>Results of AR(1) Thresholds</vt:lpstr>
      <vt:lpstr>Alternative Strategies</vt:lpstr>
      <vt:lpstr>Bibliography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</dc:title>
  <dc:creator>James Li</dc:creator>
  <cp:lastModifiedBy>Neelesh Upadhye</cp:lastModifiedBy>
  <cp:revision>73</cp:revision>
  <dcterms:created xsi:type="dcterms:W3CDTF">2008-05-05T00:23:56Z</dcterms:created>
  <dcterms:modified xsi:type="dcterms:W3CDTF">2016-08-28T04:40:19Z</dcterms:modified>
</cp:coreProperties>
</file>