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76" r:id="rId8"/>
    <p:sldId id="262" r:id="rId9"/>
    <p:sldId id="280" r:id="rId10"/>
    <p:sldId id="281" r:id="rId11"/>
    <p:sldId id="277" r:id="rId12"/>
    <p:sldId id="284" r:id="rId13"/>
    <p:sldId id="263" r:id="rId14"/>
    <p:sldId id="282" r:id="rId15"/>
    <p:sldId id="264" r:id="rId16"/>
    <p:sldId id="265" r:id="rId17"/>
    <p:sldId id="266" r:id="rId18"/>
    <p:sldId id="283" r:id="rId19"/>
    <p:sldId id="267" r:id="rId20"/>
    <p:sldId id="268" r:id="rId21"/>
    <p:sldId id="269" r:id="rId22"/>
    <p:sldId id="270" r:id="rId23"/>
    <p:sldId id="271" r:id="rId24"/>
    <p:sldId id="272" r:id="rId25"/>
    <p:sldId id="273"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560018442c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560018442c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600192f59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600192f5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5600192f59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5600192f59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560018442c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560018442c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5600192f59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5600192f59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5600192f59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5600192f59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59fd6a19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59fd6a19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59fd6a199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59fd6a199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5600192f5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5600192f5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5600192f59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5600192f59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60018442c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560018442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5600192f5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5600192f5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5600192f5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5600192f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5600192f5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5600192f5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560018442c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560018442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560018442c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60018442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5600192f5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5600192f5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3" Type="http://schemas.openxmlformats.org/officeDocument/2006/relationships/hyperlink" Target="https://statusbrew.com/insights/social-media-holiday-calendar/"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video" Target="file:///C:\Users\Laptop\Desktop\WhatsApp%20Video%202023-08-07%20at%2022.35.00.mp4" TargetMode="Externa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931375" y="1918025"/>
            <a:ext cx="7610100" cy="1144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2900" b="1">
                <a:solidFill>
                  <a:srgbClr val="434343"/>
                </a:solidFill>
              </a:rPr>
              <a:t>Comprehensive Digital Marketing </a:t>
            </a:r>
            <a:endParaRPr sz="2900" b="1">
              <a:solidFill>
                <a:srgbClr val="434343"/>
              </a:solidFill>
            </a:endParaRPr>
          </a:p>
          <a:p>
            <a:pPr marL="0" lvl="0" indent="0" algn="ctr" rtl="0">
              <a:lnSpc>
                <a:spcPct val="115000"/>
              </a:lnSpc>
              <a:spcBef>
                <a:spcPts val="0"/>
              </a:spcBef>
              <a:spcAft>
                <a:spcPts val="0"/>
              </a:spcAft>
              <a:buNone/>
            </a:pPr>
            <a:r>
              <a:rPr lang="en-GB" sz="2900" b="1">
                <a:solidFill>
                  <a:srgbClr val="434343"/>
                </a:solidFill>
              </a:rPr>
              <a:t>Project Work</a:t>
            </a:r>
            <a:endParaRPr sz="27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597572" y="733425"/>
            <a:ext cx="6095999" cy="36766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763" y="367863"/>
            <a:ext cx="8520600" cy="777765"/>
          </a:xfrm>
        </p:spPr>
        <p:txBody>
          <a:bodyPr>
            <a:normAutofit fontScale="90000"/>
          </a:bodyPr>
          <a:lstStyle/>
          <a:p>
            <a:pPr lvl="0"/>
            <a:r>
              <a:rPr lang="en-US" dirty="0" smtClean="0"/>
              <a:t/>
            </a:r>
            <a:br>
              <a:rPr lang="en-US" dirty="0" smtClean="0"/>
            </a:br>
            <a:endParaRPr lang="en-US" dirty="0"/>
          </a:p>
        </p:txBody>
      </p:sp>
      <p:pic>
        <p:nvPicPr>
          <p:cNvPr id="1026" name="Picture 2"/>
          <p:cNvPicPr>
            <a:picLocks noChangeAspect="1" noChangeArrowheads="1"/>
          </p:cNvPicPr>
          <p:nvPr/>
        </p:nvPicPr>
        <p:blipFill>
          <a:blip r:embed="rId2"/>
          <a:srcRect/>
          <a:stretch>
            <a:fillRect/>
          </a:stretch>
        </p:blipFill>
        <p:spPr bwMode="auto">
          <a:xfrm>
            <a:off x="336331" y="420413"/>
            <a:ext cx="8355724" cy="409903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169" y="153884"/>
            <a:ext cx="8520600" cy="841800"/>
          </a:xfrm>
        </p:spPr>
        <p:txBody>
          <a:bodyPr/>
          <a:lstStyle/>
          <a:p>
            <a:r>
              <a:rPr lang="en-US" dirty="0" smtClean="0"/>
              <a:t>KEYWORD RESEARCH</a:t>
            </a:r>
            <a:endParaRPr lang="en-US" dirty="0"/>
          </a:p>
        </p:txBody>
      </p:sp>
      <p:pic>
        <p:nvPicPr>
          <p:cNvPr id="3" name="Picture 2" descr="2023-07-20 12:38:57.263000"/>
          <p:cNvPicPr>
            <a:picLocks noChangeAspect="1"/>
          </p:cNvPicPr>
          <p:nvPr>
            <p:custDataLst>
              <p:tags r:id="rId1"/>
            </p:custDataLst>
          </p:nvPr>
        </p:nvPicPr>
        <p:blipFill>
          <a:blip r:embed="rId3"/>
          <a:stretch>
            <a:fillRect/>
          </a:stretch>
        </p:blipFill>
        <p:spPr>
          <a:xfrm>
            <a:off x="1786759" y="1131570"/>
            <a:ext cx="5486400" cy="40119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p:nvPr/>
        </p:nvSpPr>
        <p:spPr>
          <a:xfrm>
            <a:off x="766950" y="975625"/>
            <a:ext cx="7610100" cy="446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700" b="1" dirty="0">
                <a:solidFill>
                  <a:srgbClr val="434343"/>
                </a:solidFill>
              </a:rPr>
              <a:t>Part 3: Content Ideas and Marketing Strategies</a:t>
            </a:r>
            <a:endParaRPr sz="1700"/>
          </a:p>
        </p:txBody>
      </p:sp>
      <p:sp>
        <p:nvSpPr>
          <p:cNvPr id="98" name="Google Shape;98;p20"/>
          <p:cNvSpPr txBox="1"/>
          <p:nvPr/>
        </p:nvSpPr>
        <p:spPr>
          <a:xfrm>
            <a:off x="383400" y="1486175"/>
            <a:ext cx="8377200" cy="2124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b="1"/>
              <a:t>Content Idea Generation &amp; Strategy:</a:t>
            </a:r>
            <a:r>
              <a:rPr lang="en-GB"/>
              <a:t> Create a content calendar for the remaining month of July by brainstorming content themes, exploring various formats like blog posts, videos, infographics, podcasts, and interactive quizzes, and scheduling publication dates mainly on Facebook &amp; Instagram. </a:t>
            </a:r>
            <a:br>
              <a:rPr lang="en-GB"/>
            </a:br>
            <a:r>
              <a:rPr lang="en-GB"/>
              <a:t/>
            </a:r>
            <a:br>
              <a:rPr lang="en-GB"/>
            </a:br>
            <a:r>
              <a:rPr lang="en-GB"/>
              <a:t>And include the strategy, aim and the idea behind these posts and story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GB"/>
              <a:t>	</a:t>
            </a:r>
            <a:r>
              <a:rPr lang="en-GB" u="sng">
                <a:solidFill>
                  <a:schemeClr val="hlink"/>
                </a:solidFill>
                <a:hlinkClick r:id="rId3"/>
              </a:rPr>
              <a:t>Content Calendar Example</a:t>
            </a:r>
            <a:r>
              <a:rPr lang="en-GB"/>
              <a:t> (Try creating a table for the month of July)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p:nvPr/>
        </p:nvGraphicFramePr>
        <p:xfrm>
          <a:off x="882869" y="510540"/>
          <a:ext cx="7533837" cy="4632960"/>
        </p:xfrm>
        <a:graphic>
          <a:graphicData uri="http://schemas.openxmlformats.org/drawingml/2006/table">
            <a:tbl>
              <a:tblPr firstRow="1" bandRow="1">
                <a:tableStyleId>{5C22544A-7EE6-4342-B048-85BDC9FD1C3A}</a:tableStyleId>
              </a:tblPr>
              <a:tblGrid>
                <a:gridCol w="1091315">
                  <a:extLst>
                    <a:ext uri="{9D8B030D-6E8A-4147-A177-3AD203B41FA5}">
                      <a16:colId xmlns="" xmlns:a16="http://schemas.microsoft.com/office/drawing/2014/main" val="20000"/>
                    </a:ext>
                  </a:extLst>
                </a:gridCol>
                <a:gridCol w="1741079">
                  <a:extLst>
                    <a:ext uri="{9D8B030D-6E8A-4147-A177-3AD203B41FA5}">
                      <a16:colId xmlns="" xmlns:a16="http://schemas.microsoft.com/office/drawing/2014/main" val="20001"/>
                    </a:ext>
                  </a:extLst>
                </a:gridCol>
                <a:gridCol w="1436258">
                  <a:extLst>
                    <a:ext uri="{9D8B030D-6E8A-4147-A177-3AD203B41FA5}">
                      <a16:colId xmlns="" xmlns:a16="http://schemas.microsoft.com/office/drawing/2014/main" val="20002"/>
                    </a:ext>
                  </a:extLst>
                </a:gridCol>
                <a:gridCol w="1278026">
                  <a:extLst>
                    <a:ext uri="{9D8B030D-6E8A-4147-A177-3AD203B41FA5}">
                      <a16:colId xmlns="" xmlns:a16="http://schemas.microsoft.com/office/drawing/2014/main" val="20003"/>
                    </a:ext>
                  </a:extLst>
                </a:gridCol>
                <a:gridCol w="1987159">
                  <a:extLst>
                    <a:ext uri="{9D8B030D-6E8A-4147-A177-3AD203B41FA5}">
                      <a16:colId xmlns="" xmlns:a16="http://schemas.microsoft.com/office/drawing/2014/main" val="20004"/>
                    </a:ext>
                  </a:extLst>
                </a:gridCol>
              </a:tblGrid>
              <a:tr h="566245">
                <a:tc>
                  <a:txBody>
                    <a:bodyPr/>
                    <a:lstStyle/>
                    <a:p>
                      <a:pPr>
                        <a:buNone/>
                      </a:pPr>
                      <a:r>
                        <a:rPr lang="en-IN" altLang="en-US" sz="1600" dirty="0">
                          <a:gradFill>
                            <a:gsLst>
                              <a:gs pos="0">
                                <a:srgbClr val="E30000"/>
                              </a:gs>
                              <a:gs pos="100000">
                                <a:srgbClr val="760303"/>
                              </a:gs>
                            </a:gsLst>
                            <a:lin ang="5400000" scaled="0"/>
                          </a:gradFill>
                        </a:rPr>
                        <a:t>Date</a:t>
                      </a:r>
                    </a:p>
                  </a:txBody>
                  <a:tcPr>
                    <a:solidFill>
                      <a:srgbClr val="00B0F0"/>
                    </a:solidFill>
                  </a:tcPr>
                </a:tc>
                <a:tc>
                  <a:txBody>
                    <a:bodyPr/>
                    <a:lstStyle/>
                    <a:p>
                      <a:pPr>
                        <a:buNone/>
                      </a:pPr>
                      <a:r>
                        <a:rPr lang="en-IN" altLang="en-US" sz="1600" dirty="0">
                          <a:gradFill>
                            <a:gsLst>
                              <a:gs pos="0">
                                <a:srgbClr val="E30000"/>
                              </a:gs>
                              <a:gs pos="100000">
                                <a:srgbClr val="760303"/>
                              </a:gs>
                            </a:gsLst>
                            <a:lin ang="5400000" scaled="0"/>
                          </a:gradFill>
                        </a:rPr>
                        <a:t>Content Theme</a:t>
                      </a:r>
                    </a:p>
                  </a:txBody>
                  <a:tcPr>
                    <a:solidFill>
                      <a:srgbClr val="00B0F0"/>
                    </a:solidFill>
                  </a:tcPr>
                </a:tc>
                <a:tc>
                  <a:txBody>
                    <a:bodyPr/>
                    <a:lstStyle/>
                    <a:p>
                      <a:pPr>
                        <a:buNone/>
                      </a:pPr>
                      <a:r>
                        <a:rPr lang="en-IN" altLang="en-US" sz="1600" dirty="0">
                          <a:gradFill>
                            <a:gsLst>
                              <a:gs pos="0">
                                <a:srgbClr val="E30000"/>
                              </a:gs>
                              <a:gs pos="100000">
                                <a:srgbClr val="760303"/>
                              </a:gs>
                            </a:gsLst>
                            <a:lin ang="5400000" scaled="0"/>
                          </a:gradFill>
                        </a:rPr>
                        <a:t>Content Format</a:t>
                      </a:r>
                    </a:p>
                  </a:txBody>
                  <a:tcPr>
                    <a:solidFill>
                      <a:srgbClr val="00B0F0"/>
                    </a:solidFill>
                  </a:tcPr>
                </a:tc>
                <a:tc>
                  <a:txBody>
                    <a:bodyPr/>
                    <a:lstStyle/>
                    <a:p>
                      <a:pPr>
                        <a:buNone/>
                      </a:pPr>
                      <a:r>
                        <a:rPr lang="en-IN" altLang="en-US" sz="1600" dirty="0">
                          <a:gradFill>
                            <a:gsLst>
                              <a:gs pos="0">
                                <a:srgbClr val="E30000"/>
                              </a:gs>
                              <a:gs pos="100000">
                                <a:srgbClr val="760303"/>
                              </a:gs>
                            </a:gsLst>
                            <a:lin ang="5400000" scaled="0"/>
                          </a:gradFill>
                        </a:rPr>
                        <a:t>Platform</a:t>
                      </a:r>
                    </a:p>
                  </a:txBody>
                  <a:tcPr>
                    <a:solidFill>
                      <a:srgbClr val="00B0F0"/>
                    </a:solidFill>
                  </a:tcPr>
                </a:tc>
                <a:tc>
                  <a:txBody>
                    <a:bodyPr/>
                    <a:lstStyle/>
                    <a:p>
                      <a:pPr>
                        <a:buNone/>
                      </a:pPr>
                      <a:r>
                        <a:rPr lang="en-IN" altLang="en-US" sz="1600" dirty="0">
                          <a:gradFill>
                            <a:gsLst>
                              <a:gs pos="0">
                                <a:srgbClr val="E30000"/>
                              </a:gs>
                              <a:gs pos="100000">
                                <a:srgbClr val="760303"/>
                              </a:gs>
                            </a:gsLst>
                            <a:lin ang="5400000" scaled="0"/>
                          </a:gradFill>
                        </a:rPr>
                        <a:t>Strategy &amp; Aim</a:t>
                      </a:r>
                    </a:p>
                  </a:txBody>
                  <a:tcPr>
                    <a:solidFill>
                      <a:srgbClr val="00B0F0"/>
                    </a:solidFill>
                  </a:tcPr>
                </a:tc>
                <a:extLst>
                  <a:ext uri="{0D108BD9-81ED-4DB2-BD59-A6C34878D82A}">
                    <a16:rowId xmlns="" xmlns:a16="http://schemas.microsoft.com/office/drawing/2014/main" val="10000"/>
                  </a:ext>
                </a:extLst>
              </a:tr>
              <a:tr h="506640">
                <a:tc>
                  <a:txBody>
                    <a:bodyPr/>
                    <a:lstStyle/>
                    <a:p>
                      <a:pPr>
                        <a:buNone/>
                      </a:pPr>
                      <a:r>
                        <a:rPr lang="en-IN" altLang="en-US">
                          <a:solidFill>
                            <a:schemeClr val="accent1">
                              <a:lumMod val="75000"/>
                            </a:schemeClr>
                          </a:solidFill>
                        </a:rPr>
                        <a:t>17-07-2023</a:t>
                      </a:r>
                    </a:p>
                  </a:txBody>
                  <a:tcPr/>
                </a:tc>
                <a:tc>
                  <a:txBody>
                    <a:bodyPr/>
                    <a:lstStyle/>
                    <a:p>
                      <a:pPr>
                        <a:buNone/>
                      </a:pPr>
                      <a:r>
                        <a:rPr lang="en-IN" altLang="en-US" dirty="0">
                          <a:solidFill>
                            <a:schemeClr val="accent1">
                              <a:lumMod val="75000"/>
                            </a:schemeClr>
                          </a:solidFill>
                        </a:rPr>
                        <a:t>About Lakme</a:t>
                      </a:r>
                    </a:p>
                  </a:txBody>
                  <a:tcPr/>
                </a:tc>
                <a:tc>
                  <a:txBody>
                    <a:bodyPr/>
                    <a:lstStyle/>
                    <a:p>
                      <a:pPr>
                        <a:buNone/>
                      </a:pPr>
                      <a:r>
                        <a:rPr lang="en-IN" altLang="en-US" dirty="0">
                          <a:solidFill>
                            <a:schemeClr val="accent1">
                              <a:lumMod val="75000"/>
                            </a:schemeClr>
                          </a:solidFill>
                        </a:rPr>
                        <a:t>Video</a:t>
                      </a:r>
                    </a:p>
                  </a:txBody>
                  <a:tcPr/>
                </a:tc>
                <a:tc>
                  <a:txBody>
                    <a:bodyPr/>
                    <a:lstStyle/>
                    <a:p>
                      <a:pPr>
                        <a:buNone/>
                      </a:pPr>
                      <a:r>
                        <a:rPr lang="en-IN" altLang="en-US">
                          <a:solidFill>
                            <a:schemeClr val="accent1">
                              <a:lumMod val="75000"/>
                            </a:schemeClr>
                          </a:solidFill>
                        </a:rPr>
                        <a:t>Facebook</a:t>
                      </a:r>
                    </a:p>
                  </a:txBody>
                  <a:tcPr/>
                </a:tc>
                <a:tc>
                  <a:txBody>
                    <a:bodyPr/>
                    <a:lstStyle/>
                    <a:p>
                      <a:pPr>
                        <a:buNone/>
                      </a:pPr>
                      <a:r>
                        <a:rPr lang="en-IN" altLang="en-US" dirty="0">
                          <a:solidFill>
                            <a:schemeClr val="accent1">
                              <a:lumMod val="75000"/>
                            </a:schemeClr>
                          </a:solidFill>
                        </a:rPr>
                        <a:t>To market Lakme products worldwide</a:t>
                      </a:r>
                    </a:p>
                  </a:txBody>
                  <a:tcPr/>
                </a:tc>
                <a:extLst>
                  <a:ext uri="{0D108BD9-81ED-4DB2-BD59-A6C34878D82A}">
                    <a16:rowId xmlns="" xmlns:a16="http://schemas.microsoft.com/office/drawing/2014/main" val="10001"/>
                  </a:ext>
                </a:extLst>
              </a:tr>
              <a:tr h="506640">
                <a:tc>
                  <a:txBody>
                    <a:bodyPr/>
                    <a:lstStyle/>
                    <a:p>
                      <a:pPr>
                        <a:buNone/>
                      </a:pPr>
                      <a:r>
                        <a:rPr lang="en-IN" altLang="en-US" dirty="0">
                          <a:solidFill>
                            <a:srgbClr val="7030A0"/>
                          </a:solidFill>
                        </a:rPr>
                        <a:t>18-07-2023</a:t>
                      </a:r>
                    </a:p>
                  </a:txBody>
                  <a:tcPr/>
                </a:tc>
                <a:tc>
                  <a:txBody>
                    <a:bodyPr/>
                    <a:lstStyle/>
                    <a:p>
                      <a:pPr>
                        <a:buNone/>
                      </a:pPr>
                      <a:r>
                        <a:rPr lang="en-IN" altLang="en-US" dirty="0">
                          <a:solidFill>
                            <a:srgbClr val="7030A0"/>
                          </a:solidFill>
                        </a:rPr>
                        <a:t>Lakme Lipsticks</a:t>
                      </a:r>
                    </a:p>
                  </a:txBody>
                  <a:tcPr/>
                </a:tc>
                <a:tc>
                  <a:txBody>
                    <a:bodyPr/>
                    <a:lstStyle/>
                    <a:p>
                      <a:pPr>
                        <a:buNone/>
                      </a:pPr>
                      <a:r>
                        <a:rPr lang="en-IN" altLang="en-US">
                          <a:solidFill>
                            <a:srgbClr val="7030A0"/>
                          </a:solidFill>
                        </a:rPr>
                        <a:t>Blog Post</a:t>
                      </a:r>
                    </a:p>
                  </a:txBody>
                  <a:tcPr/>
                </a:tc>
                <a:tc>
                  <a:txBody>
                    <a:bodyPr/>
                    <a:lstStyle/>
                    <a:p>
                      <a:pPr>
                        <a:buNone/>
                      </a:pPr>
                      <a:r>
                        <a:rPr lang="en-IN" altLang="en-US">
                          <a:solidFill>
                            <a:srgbClr val="7030A0"/>
                          </a:solidFill>
                        </a:rPr>
                        <a:t>Instagram</a:t>
                      </a:r>
                    </a:p>
                  </a:txBody>
                  <a:tcPr/>
                </a:tc>
                <a:tc>
                  <a:txBody>
                    <a:bodyPr/>
                    <a:lstStyle/>
                    <a:p>
                      <a:pPr>
                        <a:buNone/>
                      </a:pPr>
                      <a:r>
                        <a:rPr lang="en-IN" altLang="en-US" dirty="0">
                          <a:solidFill>
                            <a:srgbClr val="7030A0"/>
                          </a:solidFill>
                        </a:rPr>
                        <a:t>To market Lakme famous Lipsticks</a:t>
                      </a:r>
                    </a:p>
                  </a:txBody>
                  <a:tcPr/>
                </a:tc>
                <a:extLst>
                  <a:ext uri="{0D108BD9-81ED-4DB2-BD59-A6C34878D82A}">
                    <a16:rowId xmlns="" xmlns:a16="http://schemas.microsoft.com/office/drawing/2014/main" val="10002"/>
                  </a:ext>
                </a:extLst>
              </a:tr>
              <a:tr h="506640">
                <a:tc>
                  <a:txBody>
                    <a:bodyPr/>
                    <a:lstStyle/>
                    <a:p>
                      <a:pPr>
                        <a:buNone/>
                      </a:pPr>
                      <a:r>
                        <a:rPr lang="en-IN" altLang="en-US">
                          <a:solidFill>
                            <a:srgbClr val="C00000"/>
                          </a:solidFill>
                        </a:rPr>
                        <a:t>19-07-2023</a:t>
                      </a:r>
                    </a:p>
                  </a:txBody>
                  <a:tcPr/>
                </a:tc>
                <a:tc>
                  <a:txBody>
                    <a:bodyPr/>
                    <a:lstStyle/>
                    <a:p>
                      <a:pPr>
                        <a:buNone/>
                      </a:pPr>
                      <a:r>
                        <a:rPr lang="en-IN" altLang="en-US" dirty="0">
                          <a:solidFill>
                            <a:srgbClr val="C00000"/>
                          </a:solidFill>
                        </a:rPr>
                        <a:t>Lakme Success Story</a:t>
                      </a:r>
                    </a:p>
                  </a:txBody>
                  <a:tcPr/>
                </a:tc>
                <a:tc>
                  <a:txBody>
                    <a:bodyPr/>
                    <a:lstStyle/>
                    <a:p>
                      <a:pPr>
                        <a:buNone/>
                      </a:pPr>
                      <a:r>
                        <a:rPr lang="en-IN" altLang="en-US">
                          <a:solidFill>
                            <a:srgbClr val="C00000"/>
                          </a:solidFill>
                        </a:rPr>
                        <a:t>Video</a:t>
                      </a:r>
                    </a:p>
                  </a:txBody>
                  <a:tcPr/>
                </a:tc>
                <a:tc>
                  <a:txBody>
                    <a:bodyPr/>
                    <a:lstStyle/>
                    <a:p>
                      <a:pPr>
                        <a:buNone/>
                      </a:pPr>
                      <a:r>
                        <a:rPr lang="en-IN" altLang="en-US">
                          <a:solidFill>
                            <a:srgbClr val="C00000"/>
                          </a:solidFill>
                        </a:rPr>
                        <a:t>Facebook</a:t>
                      </a:r>
                    </a:p>
                  </a:txBody>
                  <a:tcPr/>
                </a:tc>
                <a:tc>
                  <a:txBody>
                    <a:bodyPr/>
                    <a:lstStyle/>
                    <a:p>
                      <a:pPr>
                        <a:buNone/>
                      </a:pPr>
                      <a:r>
                        <a:rPr lang="en-IN" altLang="en-US" dirty="0">
                          <a:solidFill>
                            <a:srgbClr val="C00000"/>
                          </a:solidFill>
                        </a:rPr>
                        <a:t>To advertise the legacy of Lakme</a:t>
                      </a:r>
                    </a:p>
                  </a:txBody>
                  <a:tcPr/>
                </a:tc>
                <a:extLst>
                  <a:ext uri="{0D108BD9-81ED-4DB2-BD59-A6C34878D82A}">
                    <a16:rowId xmlns="" xmlns:a16="http://schemas.microsoft.com/office/drawing/2014/main" val="10003"/>
                  </a:ext>
                </a:extLst>
              </a:tr>
              <a:tr h="715257">
                <a:tc>
                  <a:txBody>
                    <a:bodyPr/>
                    <a:lstStyle/>
                    <a:p>
                      <a:pPr>
                        <a:buNone/>
                      </a:pPr>
                      <a:r>
                        <a:rPr lang="en-IN" altLang="en-US"/>
                        <a:t>20-07-2023</a:t>
                      </a:r>
                    </a:p>
                  </a:txBody>
                  <a:tcPr/>
                </a:tc>
                <a:tc>
                  <a:txBody>
                    <a:bodyPr/>
                    <a:lstStyle/>
                    <a:p>
                      <a:pPr>
                        <a:buNone/>
                      </a:pPr>
                      <a:r>
                        <a:rPr lang="en-IN" altLang="en-US" dirty="0"/>
                        <a:t>Lakme Skin Care</a:t>
                      </a:r>
                    </a:p>
                  </a:txBody>
                  <a:tcPr/>
                </a:tc>
                <a:tc>
                  <a:txBody>
                    <a:bodyPr/>
                    <a:lstStyle/>
                    <a:p>
                      <a:pPr>
                        <a:buNone/>
                      </a:pPr>
                      <a:r>
                        <a:rPr lang="en-IN" altLang="en-US"/>
                        <a:t>Post</a:t>
                      </a:r>
                    </a:p>
                  </a:txBody>
                  <a:tcPr/>
                </a:tc>
                <a:tc>
                  <a:txBody>
                    <a:bodyPr/>
                    <a:lstStyle/>
                    <a:p>
                      <a:pPr>
                        <a:buNone/>
                      </a:pPr>
                      <a:r>
                        <a:rPr lang="en-IN" altLang="en-US"/>
                        <a:t>Instagram</a:t>
                      </a:r>
                    </a:p>
                  </a:txBody>
                  <a:tcPr/>
                </a:tc>
                <a:tc>
                  <a:txBody>
                    <a:bodyPr/>
                    <a:lstStyle/>
                    <a:p>
                      <a:pPr>
                        <a:buNone/>
                      </a:pPr>
                      <a:r>
                        <a:rPr lang="en-IN" altLang="en-US"/>
                        <a:t>To aware people about tremendous skin care</a:t>
                      </a:r>
                    </a:p>
                  </a:txBody>
                  <a:tcPr/>
                </a:tc>
                <a:extLst>
                  <a:ext uri="{0D108BD9-81ED-4DB2-BD59-A6C34878D82A}">
                    <a16:rowId xmlns="" xmlns:a16="http://schemas.microsoft.com/office/drawing/2014/main" val="10004"/>
                  </a:ext>
                </a:extLst>
              </a:tr>
              <a:tr h="506640">
                <a:tc>
                  <a:txBody>
                    <a:bodyPr/>
                    <a:lstStyle/>
                    <a:p>
                      <a:pPr>
                        <a:buNone/>
                      </a:pPr>
                      <a:r>
                        <a:rPr lang="en-IN" altLang="en-US">
                          <a:solidFill>
                            <a:schemeClr val="accent1">
                              <a:lumMod val="50000"/>
                            </a:schemeClr>
                          </a:solidFill>
                        </a:rPr>
                        <a:t>21-07-2023</a:t>
                      </a:r>
                    </a:p>
                  </a:txBody>
                  <a:tcPr/>
                </a:tc>
                <a:tc>
                  <a:txBody>
                    <a:bodyPr/>
                    <a:lstStyle/>
                    <a:p>
                      <a:pPr>
                        <a:buNone/>
                      </a:pPr>
                      <a:r>
                        <a:rPr lang="en-IN" altLang="en-US" dirty="0">
                          <a:solidFill>
                            <a:schemeClr val="accent1">
                              <a:lumMod val="50000"/>
                            </a:schemeClr>
                          </a:solidFill>
                        </a:rPr>
                        <a:t>Behind Lakme</a:t>
                      </a:r>
                    </a:p>
                  </a:txBody>
                  <a:tcPr/>
                </a:tc>
                <a:tc>
                  <a:txBody>
                    <a:bodyPr/>
                    <a:lstStyle/>
                    <a:p>
                      <a:pPr>
                        <a:buNone/>
                      </a:pPr>
                      <a:r>
                        <a:rPr lang="en-IN" altLang="en-US">
                          <a:solidFill>
                            <a:schemeClr val="accent1">
                              <a:lumMod val="50000"/>
                            </a:schemeClr>
                          </a:solidFill>
                        </a:rPr>
                        <a:t>Video</a:t>
                      </a:r>
                    </a:p>
                  </a:txBody>
                  <a:tcPr/>
                </a:tc>
                <a:tc>
                  <a:txBody>
                    <a:bodyPr/>
                    <a:lstStyle/>
                    <a:p>
                      <a:pPr>
                        <a:buNone/>
                      </a:pPr>
                      <a:r>
                        <a:rPr lang="en-IN" altLang="en-US">
                          <a:solidFill>
                            <a:schemeClr val="accent1">
                              <a:lumMod val="50000"/>
                            </a:schemeClr>
                          </a:solidFill>
                        </a:rPr>
                        <a:t>Facebook</a:t>
                      </a:r>
                    </a:p>
                  </a:txBody>
                  <a:tcPr/>
                </a:tc>
                <a:tc>
                  <a:txBody>
                    <a:bodyPr/>
                    <a:lstStyle/>
                    <a:p>
                      <a:pPr>
                        <a:buNone/>
                      </a:pPr>
                      <a:r>
                        <a:rPr lang="en-IN" altLang="en-US" dirty="0">
                          <a:solidFill>
                            <a:schemeClr val="accent1">
                              <a:lumMod val="50000"/>
                            </a:schemeClr>
                          </a:solidFill>
                        </a:rPr>
                        <a:t>To show the hardwork of staff in Lakme</a:t>
                      </a:r>
                    </a:p>
                  </a:txBody>
                  <a:tcPr/>
                </a:tc>
                <a:extLst>
                  <a:ext uri="{0D108BD9-81ED-4DB2-BD59-A6C34878D82A}">
                    <a16:rowId xmlns="" xmlns:a16="http://schemas.microsoft.com/office/drawing/2014/main" val="10005"/>
                  </a:ext>
                </a:extLst>
              </a:tr>
              <a:tr h="506640">
                <a:tc>
                  <a:txBody>
                    <a:bodyPr/>
                    <a:lstStyle/>
                    <a:p>
                      <a:pPr>
                        <a:buNone/>
                      </a:pPr>
                      <a:r>
                        <a:rPr lang="en-IN" altLang="en-US" dirty="0">
                          <a:solidFill>
                            <a:schemeClr val="accent4">
                              <a:lumMod val="50000"/>
                            </a:schemeClr>
                          </a:solidFill>
                        </a:rPr>
                        <a:t>22-07-2023</a:t>
                      </a:r>
                    </a:p>
                  </a:txBody>
                  <a:tcPr/>
                </a:tc>
                <a:tc>
                  <a:txBody>
                    <a:bodyPr/>
                    <a:lstStyle/>
                    <a:p>
                      <a:pPr>
                        <a:buNone/>
                      </a:pPr>
                      <a:r>
                        <a:rPr lang="en-IN" altLang="en-US" dirty="0">
                          <a:solidFill>
                            <a:schemeClr val="accent4">
                              <a:lumMod val="50000"/>
                            </a:schemeClr>
                          </a:solidFill>
                        </a:rPr>
                        <a:t>Lakme Quiz</a:t>
                      </a:r>
                    </a:p>
                  </a:txBody>
                  <a:tcPr/>
                </a:tc>
                <a:tc>
                  <a:txBody>
                    <a:bodyPr/>
                    <a:lstStyle/>
                    <a:p>
                      <a:pPr>
                        <a:buNone/>
                      </a:pPr>
                      <a:r>
                        <a:rPr lang="en-IN" altLang="en-US">
                          <a:solidFill>
                            <a:schemeClr val="accent4">
                              <a:lumMod val="50000"/>
                            </a:schemeClr>
                          </a:solidFill>
                        </a:rPr>
                        <a:t>Interactive Quiz</a:t>
                      </a:r>
                    </a:p>
                  </a:txBody>
                  <a:tcPr/>
                </a:tc>
                <a:tc>
                  <a:txBody>
                    <a:bodyPr/>
                    <a:lstStyle/>
                    <a:p>
                      <a:pPr>
                        <a:buNone/>
                      </a:pPr>
                      <a:r>
                        <a:rPr lang="en-IN" altLang="en-US">
                          <a:solidFill>
                            <a:schemeClr val="accent4">
                              <a:lumMod val="50000"/>
                            </a:schemeClr>
                          </a:solidFill>
                        </a:rPr>
                        <a:t>Instagram</a:t>
                      </a:r>
                    </a:p>
                  </a:txBody>
                  <a:tcPr/>
                </a:tc>
                <a:tc>
                  <a:txBody>
                    <a:bodyPr/>
                    <a:lstStyle/>
                    <a:p>
                      <a:pPr>
                        <a:buNone/>
                      </a:pPr>
                      <a:r>
                        <a:rPr lang="en-IN" altLang="en-US">
                          <a:solidFill>
                            <a:schemeClr val="accent4">
                              <a:lumMod val="50000"/>
                            </a:schemeClr>
                          </a:solidFill>
                        </a:rPr>
                        <a:t>Engage audience with interactive quiz</a:t>
                      </a:r>
                    </a:p>
                  </a:txBody>
                  <a:tcPr/>
                </a:tc>
                <a:extLst>
                  <a:ext uri="{0D108BD9-81ED-4DB2-BD59-A6C34878D82A}">
                    <a16:rowId xmlns="" xmlns:a16="http://schemas.microsoft.com/office/drawing/2014/main" val="10006"/>
                  </a:ext>
                </a:extLst>
              </a:tr>
              <a:tr h="715257">
                <a:tc>
                  <a:txBody>
                    <a:bodyPr/>
                    <a:lstStyle/>
                    <a:p>
                      <a:pPr>
                        <a:buNone/>
                      </a:pPr>
                      <a:r>
                        <a:rPr lang="en-IN" altLang="en-US">
                          <a:solidFill>
                            <a:srgbClr val="00B050"/>
                          </a:solidFill>
                        </a:rPr>
                        <a:t>23-07-2023</a:t>
                      </a:r>
                    </a:p>
                  </a:txBody>
                  <a:tcPr/>
                </a:tc>
                <a:tc>
                  <a:txBody>
                    <a:bodyPr/>
                    <a:lstStyle/>
                    <a:p>
                      <a:pPr>
                        <a:buNone/>
                      </a:pPr>
                      <a:r>
                        <a:rPr lang="en-IN" altLang="en-US" dirty="0">
                          <a:solidFill>
                            <a:srgbClr val="00B050"/>
                          </a:solidFill>
                        </a:rPr>
                        <a:t>Struggles of Lakme</a:t>
                      </a:r>
                    </a:p>
                  </a:txBody>
                  <a:tcPr/>
                </a:tc>
                <a:tc>
                  <a:txBody>
                    <a:bodyPr/>
                    <a:lstStyle/>
                    <a:p>
                      <a:pPr>
                        <a:buNone/>
                      </a:pPr>
                      <a:r>
                        <a:rPr lang="en-IN" altLang="en-US">
                          <a:solidFill>
                            <a:srgbClr val="00B050"/>
                          </a:solidFill>
                        </a:rPr>
                        <a:t>Video</a:t>
                      </a:r>
                    </a:p>
                  </a:txBody>
                  <a:tcPr/>
                </a:tc>
                <a:tc>
                  <a:txBody>
                    <a:bodyPr/>
                    <a:lstStyle/>
                    <a:p>
                      <a:pPr>
                        <a:buNone/>
                      </a:pPr>
                      <a:r>
                        <a:rPr lang="en-IN" altLang="en-US">
                          <a:solidFill>
                            <a:srgbClr val="00B050"/>
                          </a:solidFill>
                        </a:rPr>
                        <a:t>Facebook</a:t>
                      </a:r>
                    </a:p>
                  </a:txBody>
                  <a:tcPr/>
                </a:tc>
                <a:tc>
                  <a:txBody>
                    <a:bodyPr/>
                    <a:lstStyle/>
                    <a:p>
                      <a:pPr>
                        <a:buNone/>
                      </a:pPr>
                      <a:r>
                        <a:rPr lang="en-IN" altLang="en-US" dirty="0">
                          <a:solidFill>
                            <a:srgbClr val="00B050"/>
                          </a:solidFill>
                        </a:rPr>
                        <a:t>To show the struggles faced by Lakme organization</a:t>
                      </a:r>
                    </a:p>
                  </a:txBody>
                  <a:tcPr/>
                </a:tc>
                <a:extLst>
                  <a:ext uri="{0D108BD9-81ED-4DB2-BD59-A6C34878D82A}">
                    <a16:rowId xmlns="" xmlns:a16="http://schemas.microsoft.com/office/drawing/2014/main" val="10007"/>
                  </a:ext>
                </a:extLst>
              </a:tr>
            </a:tbl>
          </a:graphicData>
        </a:graphic>
      </p:graphicFrame>
      <p:sp>
        <p:nvSpPr>
          <p:cNvPr id="4" name="Rectangle 3"/>
          <p:cNvSpPr/>
          <p:nvPr/>
        </p:nvSpPr>
        <p:spPr>
          <a:xfrm>
            <a:off x="2318076" y="131469"/>
            <a:ext cx="4150495" cy="340093"/>
          </a:xfrm>
          <a:prstGeom prst="rect">
            <a:avLst/>
          </a:prstGeom>
        </p:spPr>
        <p:txBody>
          <a:bodyPr wrap="none">
            <a:spAutoFit/>
          </a:bodyPr>
          <a:lstStyle/>
          <a:p>
            <a:pPr lvl="0" algn="ctr">
              <a:lnSpc>
                <a:spcPct val="115000"/>
              </a:lnSpc>
            </a:pPr>
            <a:r>
              <a:rPr lang="en-US" b="1" dirty="0" smtClean="0">
                <a:solidFill>
                  <a:srgbClr val="434343"/>
                </a:solidFill>
              </a:rPr>
              <a:t>Part 3: Content Ideas and Marketing Strategies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p:nvPr/>
        </p:nvSpPr>
        <p:spPr>
          <a:xfrm>
            <a:off x="714398" y="145308"/>
            <a:ext cx="7610100" cy="446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700" b="1" dirty="0">
                <a:solidFill>
                  <a:srgbClr val="434343"/>
                </a:solidFill>
              </a:rPr>
              <a:t>Part 3: Content Ideas and Marketing Strategies</a:t>
            </a:r>
            <a:endParaRPr sz="1700"/>
          </a:p>
        </p:txBody>
      </p:sp>
      <p:sp>
        <p:nvSpPr>
          <p:cNvPr id="104" name="Google Shape;104;p21"/>
          <p:cNvSpPr txBox="1"/>
          <p:nvPr/>
        </p:nvSpPr>
        <p:spPr>
          <a:xfrm>
            <a:off x="288807" y="498203"/>
            <a:ext cx="8377200" cy="406262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457200" lvl="0" indent="-317500">
              <a:buSzPts val="1400"/>
              <a:buChar char="●"/>
            </a:pPr>
            <a:r>
              <a:rPr lang="en-GB" dirty="0"/>
              <a:t>Reflect on the content ideas and marketing strategies process, discussing the challenges encountered and lessons learned</a:t>
            </a:r>
            <a:r>
              <a:rPr lang="en-GB" dirty="0" smtClean="0"/>
              <a:t>.   </a:t>
            </a:r>
          </a:p>
          <a:p>
            <a:pPr marL="457200" lvl="0" indent="-317500">
              <a:buSzPts val="1400"/>
            </a:pPr>
            <a:r>
              <a:rPr lang="en-GB" dirty="0" smtClean="0"/>
              <a:t> </a:t>
            </a:r>
          </a:p>
          <a:p>
            <a:pPr marL="457200" lvl="0" indent="-317500">
              <a:buSzPts val="1400"/>
            </a:pPr>
            <a:r>
              <a:rPr lang="en-IN" altLang="en-US" dirty="0" smtClean="0">
                <a:latin typeface="Arial" panose="020B0604020202020204" pitchFamily="34" charset="0"/>
                <a:cs typeface="Arial" panose="020B0604020202020204" pitchFamily="34" charset="0"/>
              </a:rPr>
              <a:t>       </a:t>
            </a:r>
            <a:r>
              <a:rPr lang="en-US" altLang="en-US" b="1" dirty="0" smtClean="0">
                <a:latin typeface="Arial" panose="020B0604020202020204" pitchFamily="34" charset="0"/>
                <a:cs typeface="Arial" panose="020B0604020202020204" pitchFamily="34" charset="0"/>
              </a:rPr>
              <a:t>1</a:t>
            </a:r>
            <a:r>
              <a:rPr lang="en-US" b="1" dirty="0" smtClean="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Intense competition</a:t>
            </a:r>
            <a:r>
              <a:rPr lang="en-US" dirty="0" smtClean="0">
                <a:latin typeface="Arial" panose="020B0604020202020204" pitchFamily="34" charset="0"/>
                <a:cs typeface="Arial" panose="020B0604020202020204" pitchFamily="34" charset="0"/>
              </a:rPr>
              <a:t>: The beauty and cosmetics industry is highly competitive, with numerous brands  for the attention of consumers. </a:t>
            </a:r>
            <a:r>
              <a:rPr lang="en-US" dirty="0" err="1" smtClean="0">
                <a:latin typeface="Arial" panose="020B0604020202020204" pitchFamily="34" charset="0"/>
                <a:cs typeface="Arial" panose="020B0604020202020204" pitchFamily="34" charset="0"/>
              </a:rPr>
              <a:t>Lakme</a:t>
            </a:r>
            <a:r>
              <a:rPr lang="en-US" dirty="0" smtClean="0">
                <a:latin typeface="Arial" panose="020B0604020202020204" pitchFamily="34" charset="0"/>
                <a:cs typeface="Arial" panose="020B0604020202020204" pitchFamily="34" charset="0"/>
              </a:rPr>
              <a:t> faces stiff competition from both domestic and international beauty brands like NYKAA , PURPLLE, MAC, SEPHORA etc. making it crucial for them to continuously innovate and stay ahead of the game.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2.</a:t>
            </a:r>
            <a:r>
              <a:rPr lang="en-US" dirty="0" smtClean="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Market saturation</a:t>
            </a:r>
            <a:r>
              <a:rPr lang="en-US" dirty="0" smtClean="0">
                <a:latin typeface="Arial" panose="020B0604020202020204" pitchFamily="34" charset="0"/>
                <a:cs typeface="Arial" panose="020B0604020202020204" pitchFamily="34" charset="0"/>
              </a:rPr>
              <a:t>: The market might be saturated with various beauty products and brands, making it challenging for </a:t>
            </a:r>
            <a:r>
              <a:rPr lang="en-US" dirty="0" err="1" smtClean="0">
                <a:latin typeface="Arial" panose="020B0604020202020204" pitchFamily="34" charset="0"/>
                <a:cs typeface="Arial" panose="020B0604020202020204" pitchFamily="34" charset="0"/>
              </a:rPr>
              <a:t>Lakmé</a:t>
            </a:r>
            <a:r>
              <a:rPr lang="en-US" dirty="0" smtClean="0">
                <a:latin typeface="Arial" panose="020B0604020202020204" pitchFamily="34" charset="0"/>
                <a:cs typeface="Arial" panose="020B0604020202020204" pitchFamily="34" charset="0"/>
              </a:rPr>
              <a:t> to create a unique identity and stand out from the competition.</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3.</a:t>
            </a:r>
            <a:r>
              <a:rPr lang="en-IN" altLang="en-US" b="1" dirty="0" smtClean="0">
                <a:latin typeface="Arial" panose="020B0604020202020204" pitchFamily="34" charset="0"/>
                <a:cs typeface="Arial" panose="020B0604020202020204" pitchFamily="34" charset="0"/>
              </a:rPr>
              <a:t> </a:t>
            </a:r>
            <a:r>
              <a:rPr lang="en-US" altLang="en-US" b="1" dirty="0" smtClean="0">
                <a:latin typeface="Arial" panose="020B0604020202020204" pitchFamily="34" charset="0"/>
                <a:cs typeface="Arial" panose="020B0604020202020204" pitchFamily="34" charset="0"/>
              </a:rPr>
              <a:t>C</a:t>
            </a:r>
            <a:r>
              <a:rPr lang="en-US" b="1" dirty="0" smtClean="0">
                <a:latin typeface="Arial" panose="020B0604020202020204" pitchFamily="34" charset="0"/>
                <a:cs typeface="Arial" panose="020B0604020202020204" pitchFamily="34" charset="0"/>
              </a:rPr>
              <a:t>hanging consumer preferences</a:t>
            </a:r>
            <a:r>
              <a:rPr lang="en-US" dirty="0" smtClean="0">
                <a:latin typeface="Arial" panose="020B0604020202020204" pitchFamily="34" charset="0"/>
                <a:cs typeface="Arial" panose="020B0604020202020204" pitchFamily="34" charset="0"/>
              </a:rPr>
              <a:t>: Consumer preferences  especially in the beauty industry  changes rapidly, influenced by trends, social media, and influencers. </a:t>
            </a:r>
            <a:r>
              <a:rPr lang="en-US" dirty="0" err="1" smtClean="0">
                <a:latin typeface="Arial" panose="020B0604020202020204" pitchFamily="34" charset="0"/>
                <a:cs typeface="Arial" panose="020B0604020202020204" pitchFamily="34" charset="0"/>
              </a:rPr>
              <a:t>Lakme</a:t>
            </a:r>
            <a:r>
              <a:rPr lang="en-US" dirty="0" smtClean="0">
                <a:latin typeface="Arial" panose="020B0604020202020204" pitchFamily="34" charset="0"/>
                <a:cs typeface="Arial" panose="020B0604020202020204" pitchFamily="34" charset="0"/>
              </a:rPr>
              <a:t> needs to keep a pulse on these trends and adapt its marketing strategies accordingly.</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4.</a:t>
            </a:r>
            <a:r>
              <a:rPr lang="en-IN" altLang="en-US" b="1" dirty="0" smtClean="0">
                <a:latin typeface="Arial" panose="020B0604020202020204" pitchFamily="34" charset="0"/>
                <a:cs typeface="Arial" panose="020B0604020202020204" pitchFamily="34" charset="0"/>
              </a:rPr>
              <a:t> </a:t>
            </a:r>
            <a:r>
              <a:rPr lang="en-US" altLang="en-US" b="1" dirty="0" smtClean="0">
                <a:latin typeface="Arial" panose="020B0604020202020204" pitchFamily="34" charset="0"/>
                <a:cs typeface="Arial" panose="020B0604020202020204" pitchFamily="34" charset="0"/>
              </a:rPr>
              <a:t>P</a:t>
            </a:r>
            <a:r>
              <a:rPr lang="en-US" b="1" dirty="0" smtClean="0">
                <a:latin typeface="Arial" panose="020B0604020202020204" pitchFamily="34" charset="0"/>
                <a:cs typeface="Arial" panose="020B0604020202020204" pitchFamily="34" charset="0"/>
              </a:rPr>
              <a:t>ricing strategy</a:t>
            </a:r>
            <a:r>
              <a:rPr lang="en-US" dirty="0" smtClean="0">
                <a:latin typeface="Arial" panose="020B0604020202020204" pitchFamily="34" charset="0"/>
                <a:cs typeface="Arial" panose="020B0604020202020204" pitchFamily="34" charset="0"/>
              </a:rPr>
              <a:t>: Setting the right price for products is essential. </a:t>
            </a:r>
            <a:r>
              <a:rPr lang="en-US" dirty="0" err="1" smtClean="0">
                <a:latin typeface="Arial" panose="020B0604020202020204" pitchFamily="34" charset="0"/>
                <a:cs typeface="Arial" panose="020B0604020202020204" pitchFamily="34" charset="0"/>
              </a:rPr>
              <a:t>Lakme</a:t>
            </a:r>
            <a:r>
              <a:rPr lang="en-US" dirty="0" smtClean="0">
                <a:latin typeface="Arial" panose="020B0604020202020204" pitchFamily="34" charset="0"/>
                <a:cs typeface="Arial" panose="020B0604020202020204" pitchFamily="34" charset="0"/>
              </a:rPr>
              <a:t> needs to strike a balance between affordability and maintaining a perception of high-quality products</a:t>
            </a:r>
            <a:r>
              <a:rPr lang="en-US" dirty="0" smtClean="0"/>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p:nvPr/>
        </p:nvSpPr>
        <p:spPr>
          <a:xfrm>
            <a:off x="181350" y="323700"/>
            <a:ext cx="8781300" cy="648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b="1">
                <a:solidFill>
                  <a:srgbClr val="434343"/>
                </a:solidFill>
              </a:rPr>
              <a:t>Part 4: Content Creation and Curation (Post creations, Designs/Video Editing, Ad Campaigns over Social Media and Email Ideation and Creation) </a:t>
            </a:r>
            <a:endParaRPr/>
          </a:p>
        </p:txBody>
      </p:sp>
      <p:sp>
        <p:nvSpPr>
          <p:cNvPr id="110" name="Google Shape;110;p22"/>
          <p:cNvSpPr txBox="1"/>
          <p:nvPr/>
        </p:nvSpPr>
        <p:spPr>
          <a:xfrm>
            <a:off x="478200" y="1392050"/>
            <a:ext cx="8187600" cy="276995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dirty="0"/>
              <a:t>Post Creation: </a:t>
            </a:r>
            <a:endParaRPr b="1"/>
          </a:p>
          <a:p>
            <a:pPr marL="457200" lvl="0" indent="-317500" algn="l" rtl="0">
              <a:spcBef>
                <a:spcPts val="0"/>
              </a:spcBef>
              <a:spcAft>
                <a:spcPts val="0"/>
              </a:spcAft>
              <a:buSzPts val="1400"/>
              <a:buChar char="●"/>
            </a:pPr>
            <a:r>
              <a:rPr lang="en-GB" b="1" dirty="0"/>
              <a:t>Select Content Categories:</a:t>
            </a:r>
            <a:r>
              <a:rPr lang="en-GB" dirty="0"/>
              <a:t> Identify three different content formats relevant to the chosen topic or industry. Research and Brainstorm: Research trending topics, industry news, or audience interests within each category. Brainstorm ideas for social media posts that align with each category. Do note that 1 content format has to be video and additionally 3 stories/status are to be created. </a:t>
            </a:r>
            <a:endParaRPr/>
          </a:p>
          <a:p>
            <a:pPr marL="0" lvl="0" indent="0" algn="l" rtl="0">
              <a:spcBef>
                <a:spcPts val="0"/>
              </a:spcBef>
              <a:spcAft>
                <a:spcPts val="0"/>
              </a:spcAft>
              <a:buNone/>
            </a:pPr>
            <a:endParaRPr/>
          </a:p>
          <a:p>
            <a:pPr marL="0" lvl="0" indent="0" algn="l" rtl="0">
              <a:spcBef>
                <a:spcPts val="0"/>
              </a:spcBef>
              <a:spcAft>
                <a:spcPts val="0"/>
              </a:spcAft>
              <a:buNone/>
            </a:pPr>
            <a:r>
              <a:rPr lang="en-GB" dirty="0"/>
              <a:t>Format </a:t>
            </a:r>
            <a:r>
              <a:rPr lang="en-GB" dirty="0" smtClean="0"/>
              <a:t>1 : </a:t>
            </a:r>
            <a:r>
              <a:rPr lang="en-GB" dirty="0" err="1" smtClean="0"/>
              <a:t>Instagram</a:t>
            </a:r>
            <a:r>
              <a:rPr lang="en-GB" dirty="0" smtClean="0"/>
              <a:t> Story</a:t>
            </a:r>
            <a:endParaRPr/>
          </a:p>
          <a:p>
            <a:pPr marL="0" lvl="0" indent="0" algn="l" rtl="0">
              <a:spcBef>
                <a:spcPts val="0"/>
              </a:spcBef>
              <a:spcAft>
                <a:spcPts val="0"/>
              </a:spcAft>
              <a:buNone/>
            </a:pPr>
            <a:endParaRPr/>
          </a:p>
          <a:p>
            <a:pPr marL="0" lvl="0" indent="0" algn="l" rtl="0">
              <a:spcBef>
                <a:spcPts val="0"/>
              </a:spcBef>
              <a:spcAft>
                <a:spcPts val="0"/>
              </a:spcAft>
              <a:buNone/>
            </a:pPr>
            <a:r>
              <a:rPr lang="en-GB" dirty="0">
                <a:solidFill>
                  <a:schemeClr val="dk1"/>
                </a:solidFill>
              </a:rPr>
              <a:t>Format</a:t>
            </a:r>
            <a:r>
              <a:rPr lang="en-GB" dirty="0"/>
              <a:t> </a:t>
            </a:r>
            <a:r>
              <a:rPr lang="en-GB" dirty="0" smtClean="0"/>
              <a:t>2 : </a:t>
            </a:r>
            <a:r>
              <a:rPr lang="en-GB" dirty="0" err="1" smtClean="0"/>
              <a:t>Instagram</a:t>
            </a:r>
            <a:r>
              <a:rPr lang="en-GB" dirty="0" smtClean="0"/>
              <a:t> </a:t>
            </a:r>
            <a:r>
              <a:rPr lang="en-GB" dirty="0"/>
              <a:t> </a:t>
            </a:r>
            <a:r>
              <a:rPr lang="en-GB" dirty="0" smtClean="0"/>
              <a:t>Post</a:t>
            </a:r>
          </a:p>
          <a:p>
            <a:pPr marL="0" lvl="0" indent="0" algn="l" rtl="0">
              <a:spcBef>
                <a:spcPts val="0"/>
              </a:spcBef>
              <a:spcAft>
                <a:spcPts val="0"/>
              </a:spcAft>
              <a:buNone/>
            </a:pPr>
            <a:endParaRPr/>
          </a:p>
          <a:p>
            <a:pPr marL="0" lvl="0" indent="0" algn="l" rtl="0">
              <a:spcBef>
                <a:spcPts val="0"/>
              </a:spcBef>
              <a:spcAft>
                <a:spcPts val="0"/>
              </a:spcAft>
              <a:buNone/>
            </a:pPr>
            <a:r>
              <a:rPr lang="en-GB" dirty="0">
                <a:solidFill>
                  <a:schemeClr val="dk1"/>
                </a:solidFill>
              </a:rPr>
              <a:t>Format</a:t>
            </a:r>
            <a:r>
              <a:rPr lang="en-GB" dirty="0"/>
              <a:t> </a:t>
            </a:r>
            <a:r>
              <a:rPr lang="en-GB" dirty="0" smtClean="0"/>
              <a:t>3</a:t>
            </a:r>
            <a:r>
              <a:rPr lang="en-GB" dirty="0"/>
              <a:t> </a:t>
            </a:r>
            <a:r>
              <a:rPr lang="en-GB" dirty="0" smtClean="0"/>
              <a:t>: Video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p:nvPr/>
        </p:nvSpPr>
        <p:spPr>
          <a:xfrm>
            <a:off x="112825" y="1891050"/>
            <a:ext cx="8948700" cy="2225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300">
              <a:solidFill>
                <a:srgbClr val="0E101A"/>
              </a:solidFill>
            </a:endParaRPr>
          </a:p>
          <a:p>
            <a:pPr marL="457200" lvl="0" indent="0" algn="l" rtl="0">
              <a:lnSpc>
                <a:spcPct val="115000"/>
              </a:lnSpc>
              <a:spcBef>
                <a:spcPts val="0"/>
              </a:spcBef>
              <a:spcAft>
                <a:spcPts val="0"/>
              </a:spcAft>
              <a:buNone/>
            </a:pPr>
            <a:r>
              <a:rPr lang="en-GB" sz="1300">
                <a:solidFill>
                  <a:srgbClr val="0E101A"/>
                </a:solidFill>
              </a:rPr>
              <a:t>Utilize the Stories feature on Instagram for three consecutive days. Share behind-the-scenes glimpses, polls, quizzes, or sneak peeks etc to encourage audience participation. Once uploaded use the story highlight feature on Instagram and save the 3 story with an appropriate name for each.</a:t>
            </a:r>
            <a:br>
              <a:rPr lang="en-GB" sz="1300">
                <a:solidFill>
                  <a:srgbClr val="0E101A"/>
                </a:solidFill>
              </a:rPr>
            </a:br>
            <a:r>
              <a:rPr lang="en-GB" sz="1300">
                <a:solidFill>
                  <a:srgbClr val="0E101A"/>
                </a:solidFill>
              </a:rPr>
              <a:t/>
            </a:r>
            <a:br>
              <a:rPr lang="en-GB" sz="1300">
                <a:solidFill>
                  <a:srgbClr val="0E101A"/>
                </a:solidFill>
              </a:rPr>
            </a:br>
            <a:r>
              <a:rPr lang="en-GB" sz="1300" b="1">
                <a:solidFill>
                  <a:srgbClr val="0E101A"/>
                </a:solidFill>
              </a:rPr>
              <a:t>Note:</a:t>
            </a:r>
            <a:r>
              <a:rPr lang="en-GB" sz="1300">
                <a:solidFill>
                  <a:srgbClr val="0E101A"/>
                </a:solidFill>
              </a:rPr>
              <a:t/>
            </a:r>
            <a:br>
              <a:rPr lang="en-GB" sz="1300">
                <a:solidFill>
                  <a:srgbClr val="0E101A"/>
                </a:solidFill>
              </a:rPr>
            </a:br>
            <a:r>
              <a:rPr lang="en-GB" sz="1300">
                <a:solidFill>
                  <a:srgbClr val="0E101A"/>
                </a:solidFill>
              </a:rPr>
              <a:t>Once done monitor the performance of the posts and Stories using the insight tool and analyze the engagement metrics (likes, comments, shares, impressions, etc.). Based on the analysis, mention the strategies and areas for improvement. </a:t>
            </a:r>
            <a:endParaRPr sz="1300">
              <a:solidFill>
                <a:srgbClr val="0E101A"/>
              </a:solidFill>
            </a:endParaRPr>
          </a:p>
        </p:txBody>
      </p:sp>
      <p:sp>
        <p:nvSpPr>
          <p:cNvPr id="116" name="Google Shape;116;p23"/>
          <p:cNvSpPr txBox="1"/>
          <p:nvPr/>
        </p:nvSpPr>
        <p:spPr>
          <a:xfrm>
            <a:off x="766950" y="1281450"/>
            <a:ext cx="7610100" cy="1113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2900" b="1" dirty="0" err="1">
                <a:solidFill>
                  <a:srgbClr val="434343"/>
                </a:solidFill>
              </a:rPr>
              <a:t>Instagram</a:t>
            </a:r>
            <a:r>
              <a:rPr lang="en-GB" sz="2900" b="1" dirty="0">
                <a:solidFill>
                  <a:srgbClr val="434343"/>
                </a:solidFill>
              </a:rPr>
              <a:t> Story</a:t>
            </a:r>
            <a:endParaRPr sz="2900" b="1">
              <a:solidFill>
                <a:srgbClr val="434343"/>
              </a:solidFill>
            </a:endParaRPr>
          </a:p>
          <a:p>
            <a:pPr marL="0" lvl="0" indent="0" algn="l" rtl="0">
              <a:spcBef>
                <a:spcPts val="0"/>
              </a:spcBef>
              <a:spcAft>
                <a:spcPts val="0"/>
              </a:spcAft>
              <a:buNone/>
            </a:pPr>
            <a:endParaRPr sz="2700"/>
          </a:p>
        </p:txBody>
      </p:sp>
      <p:sp>
        <p:nvSpPr>
          <p:cNvPr id="117" name="Google Shape;117;p23"/>
          <p:cNvSpPr txBox="1"/>
          <p:nvPr/>
        </p:nvSpPr>
        <p:spPr>
          <a:xfrm>
            <a:off x="181350" y="323700"/>
            <a:ext cx="8781300" cy="648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b="1">
                <a:solidFill>
                  <a:srgbClr val="434343"/>
                </a:solidFill>
              </a:rPr>
              <a:t>Part 4: Content Creation and Curation (Post creations, Designs/Video Editing, Ad Campaigns over Social Media and Email Ideation and Creation)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blob:https://web.whatsapp.com/423fd82e-4a0f-4238-921d-e21eda1844d3"/>
          <p:cNvSpPr>
            <a:spLocks noGrp="1" noChangeAspect="1" noChangeArrowheads="1"/>
          </p:cNvSpPr>
          <p:nvPr>
            <p:ph type="title"/>
          </p:nvPr>
        </p:nvSpPr>
        <p:spPr bwMode="auto">
          <a:xfrm>
            <a:off x="417349" y="259529"/>
            <a:ext cx="8520113" cy="841375"/>
          </a:xfrm>
          <a:prstGeom prst="rect">
            <a:avLst/>
          </a:prstGeom>
          <a:noFill/>
        </p:spPr>
        <p:txBody>
          <a:bodyPr vert="horz" wrap="square" lIns="91440" tIns="45720" rIns="91440" bIns="45720" numCol="1" anchor="t" anchorCtr="0" compatLnSpc="1">
            <a:prstTxWarp prst="textNoShape">
              <a:avLst/>
            </a:prstTxWarp>
          </a:bodyPr>
          <a:lstStyle/>
          <a:p>
            <a:r>
              <a:rPr lang="en-GB" b="1" dirty="0" err="1" smtClean="0">
                <a:solidFill>
                  <a:srgbClr val="434343"/>
                </a:solidFill>
              </a:rPr>
              <a:t>Instagram</a:t>
            </a:r>
            <a:r>
              <a:rPr lang="en-GB" b="1" dirty="0" smtClean="0">
                <a:solidFill>
                  <a:srgbClr val="434343"/>
                </a:solidFill>
              </a:rPr>
              <a:t> Story</a:t>
            </a:r>
            <a:endParaRPr lang="en-US" dirty="0"/>
          </a:p>
        </p:txBody>
      </p:sp>
      <p:sp>
        <p:nvSpPr>
          <p:cNvPr id="1028" name="AutoShape 4" descr="blob:https://web.whatsapp.com/423fd82e-4a0f-4238-921d-e21eda1844d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blob:https://web.whatsapp.com/423fd82e-4a0f-4238-921d-e21eda1844d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blob:https://web.whatsapp.com/423fd82e-4a0f-4238-921d-e21eda1844d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4" name="AutoShape 10" descr="blob:https://web.whatsapp.com/423fd82e-4a0f-4238-921d-e21eda1844d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6" name="AutoShape 12" descr="blob:https://web.whatsapp.com/423fd82e-4a0f-4238-921d-e21eda1844d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8" name="AutoShape 14" descr="blob:https://web.whatsapp.com/423fd82e-4a0f-4238-921d-e21eda1844d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40" name="AutoShape 16" descr="blob:https://web.whatsapp.com/8049a680-ecbb-498f-a84a-e8c45112ba4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42" name="AutoShape 18" descr="blob:https://web.whatsapp.com/8049a680-ecbb-498f-a84a-e8c45112ba4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43" name="Picture 19"/>
          <p:cNvPicPr>
            <a:picLocks noChangeAspect="1" noChangeArrowheads="1"/>
          </p:cNvPicPr>
          <p:nvPr/>
        </p:nvPicPr>
        <p:blipFill>
          <a:blip r:embed="rId2"/>
          <a:srcRect/>
          <a:stretch>
            <a:fillRect/>
          </a:stretch>
        </p:blipFill>
        <p:spPr bwMode="auto">
          <a:xfrm>
            <a:off x="3473339" y="1119024"/>
            <a:ext cx="1924050" cy="3747266"/>
          </a:xfrm>
          <a:prstGeom prst="rect">
            <a:avLst/>
          </a:prstGeom>
          <a:noFill/>
          <a:ln w="9525">
            <a:noFill/>
            <a:miter lim="800000"/>
            <a:headEnd/>
            <a:tailEnd/>
          </a:ln>
          <a:effectLst/>
        </p:spPr>
      </p:pic>
      <p:pic>
        <p:nvPicPr>
          <p:cNvPr id="1044" name="Picture 20"/>
          <p:cNvPicPr>
            <a:picLocks noChangeAspect="1" noChangeArrowheads="1"/>
          </p:cNvPicPr>
          <p:nvPr/>
        </p:nvPicPr>
        <p:blipFill>
          <a:blip r:embed="rId3"/>
          <a:srcRect/>
          <a:stretch>
            <a:fillRect/>
          </a:stretch>
        </p:blipFill>
        <p:spPr bwMode="auto">
          <a:xfrm>
            <a:off x="657390" y="1220569"/>
            <a:ext cx="1838325" cy="3371850"/>
          </a:xfrm>
          <a:prstGeom prst="rect">
            <a:avLst/>
          </a:prstGeom>
          <a:noFill/>
          <a:ln w="9525">
            <a:noFill/>
            <a:miter lim="800000"/>
            <a:headEnd/>
            <a:tailEnd/>
          </a:ln>
          <a:effectLst/>
        </p:spPr>
      </p:pic>
      <p:pic>
        <p:nvPicPr>
          <p:cNvPr id="1045" name="Picture 21"/>
          <p:cNvPicPr>
            <a:picLocks noChangeAspect="1" noChangeArrowheads="1"/>
          </p:cNvPicPr>
          <p:nvPr/>
        </p:nvPicPr>
        <p:blipFill>
          <a:blip r:embed="rId4"/>
          <a:srcRect/>
          <a:stretch>
            <a:fillRect/>
          </a:stretch>
        </p:blipFill>
        <p:spPr bwMode="auto">
          <a:xfrm>
            <a:off x="6652227" y="1305473"/>
            <a:ext cx="1914525" cy="328612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p:nvPr/>
        </p:nvSpPr>
        <p:spPr>
          <a:xfrm>
            <a:off x="181350" y="323700"/>
            <a:ext cx="8781300" cy="648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b="1">
                <a:solidFill>
                  <a:srgbClr val="434343"/>
                </a:solidFill>
              </a:rPr>
              <a:t>Part 4: Content Creation and Curation (Post creations, Designs/Video Editing, Ad Campaigns over Social Media and Email Ideation and Creation) </a:t>
            </a:r>
            <a:endParaRPr/>
          </a:p>
        </p:txBody>
      </p:sp>
      <p:sp>
        <p:nvSpPr>
          <p:cNvPr id="123" name="Google Shape;123;p24"/>
          <p:cNvSpPr txBox="1"/>
          <p:nvPr/>
        </p:nvSpPr>
        <p:spPr>
          <a:xfrm>
            <a:off x="520242" y="1250160"/>
            <a:ext cx="8187600"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b="1"/>
          </a:p>
          <a:p>
            <a:pPr marL="457200" lvl="0" indent="-317500" algn="l" rtl="0">
              <a:spcBef>
                <a:spcPts val="0"/>
              </a:spcBef>
              <a:spcAft>
                <a:spcPts val="0"/>
              </a:spcAft>
              <a:buSzPts val="1400"/>
              <a:buChar char="●"/>
            </a:pPr>
            <a:r>
              <a:rPr lang="en-GB" dirty="0"/>
              <a:t>Design Tools Familiarization (use </a:t>
            </a:r>
            <a:r>
              <a:rPr lang="en-GB" dirty="0" err="1"/>
              <a:t>Canva</a:t>
            </a:r>
            <a:r>
              <a:rPr lang="en-GB" dirty="0"/>
              <a:t> for creating visually appealing graphics)</a:t>
            </a:r>
            <a:endParaRPr/>
          </a:p>
          <a:p>
            <a:pPr marL="457200" lvl="0" indent="-317500" algn="l" rtl="0">
              <a:spcBef>
                <a:spcPts val="0"/>
              </a:spcBef>
              <a:spcAft>
                <a:spcPts val="0"/>
              </a:spcAft>
              <a:buSzPts val="1400"/>
              <a:buChar char="●"/>
            </a:pPr>
            <a:r>
              <a:rPr lang="en-GB" b="1" dirty="0"/>
              <a:t>Video Creation:</a:t>
            </a:r>
            <a:r>
              <a:rPr lang="en-GB" dirty="0"/>
              <a:t> Utilize VN or any video editor of your choice to create videos related to the chosen topic.</a:t>
            </a:r>
            <a:endParaRPr/>
          </a:p>
        </p:txBody>
      </p:sp>
      <p:sp>
        <p:nvSpPr>
          <p:cNvPr id="124" name="Google Shape;124;p24"/>
          <p:cNvSpPr txBox="1"/>
          <p:nvPr/>
        </p:nvSpPr>
        <p:spPr>
          <a:xfrm>
            <a:off x="966952" y="924100"/>
            <a:ext cx="7273158" cy="1113351"/>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2900" b="1" dirty="0">
                <a:solidFill>
                  <a:srgbClr val="434343"/>
                </a:solidFill>
              </a:rPr>
              <a:t>Designs/Video Editing</a:t>
            </a:r>
            <a:endParaRPr sz="2900" b="1">
              <a:solidFill>
                <a:srgbClr val="434343"/>
              </a:solidFill>
            </a:endParaRPr>
          </a:p>
          <a:p>
            <a:pPr marL="0" lvl="0" indent="0" algn="l" rtl="0">
              <a:spcBef>
                <a:spcPts val="0"/>
              </a:spcBef>
              <a:spcAft>
                <a:spcPts val="0"/>
              </a:spcAft>
              <a:buNone/>
            </a:pPr>
            <a:endParaRPr sz="2700"/>
          </a:p>
        </p:txBody>
      </p:sp>
      <p:pic>
        <p:nvPicPr>
          <p:cNvPr id="10" name="WhatsApp Video 2023-08-07 at 22.35.00.mp4">
            <a:hlinkClick r:id="" action="ppaction://media"/>
          </p:cNvPr>
          <p:cNvPicPr>
            <a:picLocks noRot="1" noChangeAspect="1"/>
          </p:cNvPicPr>
          <p:nvPr>
            <a:videoFile r:link="rId1"/>
          </p:nvPr>
        </p:nvPicPr>
        <p:blipFill>
          <a:blip r:embed="rId4"/>
          <a:stretch>
            <a:fillRect/>
          </a:stretch>
        </p:blipFill>
        <p:spPr>
          <a:xfrm>
            <a:off x="4635061" y="2081048"/>
            <a:ext cx="4099035" cy="3062452"/>
          </a:xfrm>
          <a:prstGeom prst="rect">
            <a:avLst/>
          </a:prstGeom>
        </p:spPr>
      </p:pic>
      <p:sp>
        <p:nvSpPr>
          <p:cNvPr id="11" name="TextBox 10"/>
          <p:cNvSpPr txBox="1"/>
          <p:nvPr/>
        </p:nvSpPr>
        <p:spPr>
          <a:xfrm>
            <a:off x="798786" y="2575034"/>
            <a:ext cx="3163614" cy="738664"/>
          </a:xfrm>
          <a:prstGeom prst="rect">
            <a:avLst/>
          </a:prstGeom>
          <a:noFill/>
        </p:spPr>
        <p:txBody>
          <a:bodyPr wrap="square" rtlCol="0">
            <a:spAutoFit/>
          </a:bodyPr>
          <a:lstStyle/>
          <a:p>
            <a:pPr>
              <a:buFont typeface="Wingdings" pitchFamily="2" charset="2"/>
              <a:buChar char="§"/>
            </a:pPr>
            <a:r>
              <a:rPr lang="en-US" dirty="0" smtClean="0"/>
              <a:t>Right click and select Preview Option to see the video.</a:t>
            </a:r>
          </a:p>
          <a:p>
            <a:pPr>
              <a:buFont typeface="Wingdings" pitchFamily="2" charset="2"/>
              <a:buChar char="§"/>
            </a:pPr>
            <a:r>
              <a:rPr lang="en-US" dirty="0" smtClean="0"/>
              <a:t>Created a video using VITA App.</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10"/>
                </p:tgtEl>
              </p:cMediaNode>
            </p:video>
            <p:seq concurrent="1" nextAc="seek">
              <p:cTn id="8" restart="whenNotActive" fill="hold" evtFilter="cancelBubble" nodeType="interactiveSeq">
                <p:stCondLst>
                  <p:cond evt="onClick" delay="0">
                    <p:tgtEl>
                      <p:spTgt spid="10"/>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p:nvPr/>
        </p:nvSpPr>
        <p:spPr>
          <a:xfrm>
            <a:off x="1613100" y="369450"/>
            <a:ext cx="5917800" cy="946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500" b="1">
                <a:solidFill>
                  <a:srgbClr val="434343"/>
                </a:solidFill>
              </a:rPr>
              <a:t>Students will be divided into 50 groups each having an individual brand name and within this would be 9 students each</a:t>
            </a:r>
            <a:endParaRPr sz="1200"/>
          </a:p>
        </p:txBody>
      </p:sp>
      <p:sp>
        <p:nvSpPr>
          <p:cNvPr id="60" name="Google Shape;60;p14"/>
          <p:cNvSpPr txBox="1"/>
          <p:nvPr/>
        </p:nvSpPr>
        <p:spPr>
          <a:xfrm>
            <a:off x="212400" y="1508775"/>
            <a:ext cx="2245500" cy="3570900"/>
          </a:xfrm>
          <a:prstGeom prst="rect">
            <a:avLst/>
          </a:prstGeom>
          <a:noFill/>
          <a:ln>
            <a:noFill/>
          </a:ln>
        </p:spPr>
        <p:txBody>
          <a:bodyPr spcFirstLastPara="1" wrap="square" lIns="91425" tIns="91425" rIns="91425" bIns="91425" anchor="t" anchorCtr="0">
            <a:spAutoFit/>
          </a:bodyPr>
          <a:lstStyle/>
          <a:p>
            <a:pPr marL="457200" lvl="0" indent="-298450" algn="l" rtl="0">
              <a:spcBef>
                <a:spcPts val="0"/>
              </a:spcBef>
              <a:spcAft>
                <a:spcPts val="0"/>
              </a:spcAft>
              <a:buSzPts val="1100"/>
              <a:buAutoNum type="arabicPeriod"/>
            </a:pPr>
            <a:r>
              <a:rPr lang="en-GB" sz="1100"/>
              <a:t>Lakmé</a:t>
            </a:r>
            <a:endParaRPr sz="1100"/>
          </a:p>
          <a:p>
            <a:pPr marL="457200" lvl="0" indent="-298450" algn="l" rtl="0">
              <a:spcBef>
                <a:spcPts val="0"/>
              </a:spcBef>
              <a:spcAft>
                <a:spcPts val="0"/>
              </a:spcAft>
              <a:buSzPts val="1100"/>
              <a:buAutoNum type="arabicPeriod"/>
            </a:pPr>
            <a:r>
              <a:rPr lang="en-GB" sz="1100"/>
              <a:t>Allen Solly</a:t>
            </a:r>
            <a:endParaRPr sz="1100"/>
          </a:p>
          <a:p>
            <a:pPr marL="457200" lvl="0" indent="-298450" algn="l" rtl="0">
              <a:spcBef>
                <a:spcPts val="0"/>
              </a:spcBef>
              <a:spcAft>
                <a:spcPts val="0"/>
              </a:spcAft>
              <a:buSzPts val="1100"/>
              <a:buAutoNum type="arabicPeriod"/>
            </a:pPr>
            <a:r>
              <a:rPr lang="en-GB" sz="1100"/>
              <a:t>Apollo Hospitals</a:t>
            </a:r>
            <a:endParaRPr sz="1100"/>
          </a:p>
          <a:p>
            <a:pPr marL="457200" lvl="0" indent="-298450" algn="l" rtl="0">
              <a:spcBef>
                <a:spcPts val="0"/>
              </a:spcBef>
              <a:spcAft>
                <a:spcPts val="0"/>
              </a:spcAft>
              <a:buSzPts val="1100"/>
              <a:buAutoNum type="arabicPeriod"/>
            </a:pPr>
            <a:r>
              <a:rPr lang="en-GB" sz="1100"/>
              <a:t>VLCC</a:t>
            </a:r>
            <a:endParaRPr sz="1100"/>
          </a:p>
          <a:p>
            <a:pPr marL="457200" lvl="0" indent="-298450" algn="l" rtl="0">
              <a:spcBef>
                <a:spcPts val="0"/>
              </a:spcBef>
              <a:spcAft>
                <a:spcPts val="0"/>
              </a:spcAft>
              <a:buSzPts val="1100"/>
              <a:buAutoNum type="arabicPeriod"/>
            </a:pPr>
            <a:r>
              <a:rPr lang="en-GB" sz="1100"/>
              <a:t>Fortis healthcare institute</a:t>
            </a:r>
            <a:endParaRPr sz="1100"/>
          </a:p>
          <a:p>
            <a:pPr marL="457200" lvl="0" indent="-298450" algn="l" rtl="0">
              <a:spcBef>
                <a:spcPts val="0"/>
              </a:spcBef>
              <a:spcAft>
                <a:spcPts val="0"/>
              </a:spcAft>
              <a:buSzPts val="1100"/>
              <a:buAutoNum type="arabicPeriod"/>
            </a:pPr>
            <a:r>
              <a:rPr lang="en-GB" sz="1100"/>
              <a:t>Fabindia</a:t>
            </a:r>
            <a:endParaRPr sz="1100"/>
          </a:p>
          <a:p>
            <a:pPr marL="457200" lvl="0" indent="-298450" algn="l" rtl="0">
              <a:spcBef>
                <a:spcPts val="0"/>
              </a:spcBef>
              <a:spcAft>
                <a:spcPts val="0"/>
              </a:spcAft>
              <a:buSzPts val="1100"/>
              <a:buAutoNum type="arabicPeriod"/>
            </a:pPr>
            <a:r>
              <a:rPr lang="en-GB" sz="1100"/>
              <a:t>Forest Essentials</a:t>
            </a:r>
            <a:endParaRPr sz="1100"/>
          </a:p>
          <a:p>
            <a:pPr marL="457200" lvl="0" indent="-298450" algn="l" rtl="0">
              <a:spcBef>
                <a:spcPts val="0"/>
              </a:spcBef>
              <a:spcAft>
                <a:spcPts val="0"/>
              </a:spcAft>
              <a:buSzPts val="1100"/>
              <a:buAutoNum type="arabicPeriod"/>
            </a:pPr>
            <a:r>
              <a:rPr lang="en-GB" sz="1100"/>
              <a:t>Flying Machine</a:t>
            </a:r>
            <a:endParaRPr sz="1100"/>
          </a:p>
          <a:p>
            <a:pPr marL="457200" lvl="0" indent="-298450" algn="l" rtl="0">
              <a:spcBef>
                <a:spcPts val="0"/>
              </a:spcBef>
              <a:spcAft>
                <a:spcPts val="0"/>
              </a:spcAft>
              <a:buSzPts val="1100"/>
              <a:buAutoNum type="arabicPeriod"/>
            </a:pPr>
            <a:r>
              <a:rPr lang="en-GB" sz="1100"/>
              <a:t>Himalaya Herbals</a:t>
            </a:r>
            <a:endParaRPr sz="1100"/>
          </a:p>
          <a:p>
            <a:pPr marL="457200" lvl="0" indent="-298450" algn="l" rtl="0">
              <a:spcBef>
                <a:spcPts val="0"/>
              </a:spcBef>
              <a:spcAft>
                <a:spcPts val="0"/>
              </a:spcAft>
              <a:buSzPts val="1100"/>
              <a:buAutoNum type="arabicPeriod"/>
            </a:pPr>
            <a:r>
              <a:rPr lang="en-GB" sz="1100"/>
              <a:t>Bata</a:t>
            </a:r>
            <a:endParaRPr sz="1100"/>
          </a:p>
          <a:p>
            <a:pPr marL="457200" lvl="0" indent="-298450" algn="l" rtl="0">
              <a:spcBef>
                <a:spcPts val="0"/>
              </a:spcBef>
              <a:spcAft>
                <a:spcPts val="0"/>
              </a:spcAft>
              <a:buSzPts val="1100"/>
              <a:buAutoNum type="arabicPeriod"/>
            </a:pPr>
            <a:r>
              <a:rPr lang="en-GB" sz="1100"/>
              <a:t>John Players</a:t>
            </a:r>
            <a:endParaRPr sz="1100"/>
          </a:p>
          <a:p>
            <a:pPr marL="457200" lvl="0" indent="-298450" algn="l" rtl="0">
              <a:spcBef>
                <a:spcPts val="0"/>
              </a:spcBef>
              <a:spcAft>
                <a:spcPts val="0"/>
              </a:spcAft>
              <a:buSzPts val="1100"/>
              <a:buAutoNum type="arabicPeriod"/>
            </a:pPr>
            <a:r>
              <a:rPr lang="en-GB" sz="1100"/>
              <a:t>Khadi Naturals</a:t>
            </a:r>
            <a:endParaRPr sz="1100"/>
          </a:p>
          <a:p>
            <a:pPr marL="457200" lvl="0" indent="-298450" algn="l" rtl="0">
              <a:spcBef>
                <a:spcPts val="0"/>
              </a:spcBef>
              <a:spcAft>
                <a:spcPts val="0"/>
              </a:spcAft>
              <a:buSzPts val="1100"/>
              <a:buAutoNum type="arabicPeriod"/>
            </a:pPr>
            <a:r>
              <a:rPr lang="en-GB" sz="1100"/>
              <a:t>Louis Philippe</a:t>
            </a:r>
            <a:endParaRPr sz="1100"/>
          </a:p>
          <a:p>
            <a:pPr marL="457200" lvl="0" indent="-298450" algn="l" rtl="0">
              <a:spcBef>
                <a:spcPts val="0"/>
              </a:spcBef>
              <a:spcAft>
                <a:spcPts val="0"/>
              </a:spcAft>
              <a:buSzPts val="1100"/>
              <a:buAutoNum type="arabicPeriod"/>
            </a:pPr>
            <a:r>
              <a:rPr lang="en-GB" sz="1100"/>
              <a:t>Liberty</a:t>
            </a:r>
            <a:endParaRPr sz="1100"/>
          </a:p>
          <a:p>
            <a:pPr marL="457200" lvl="0" indent="-298450" algn="l" rtl="0">
              <a:spcBef>
                <a:spcPts val="0"/>
              </a:spcBef>
              <a:spcAft>
                <a:spcPts val="0"/>
              </a:spcAft>
              <a:buSzPts val="1100"/>
              <a:buAutoNum type="arabicPeriod"/>
            </a:pPr>
            <a:r>
              <a:rPr lang="en-GB" sz="1100"/>
              <a:t>Juicy Chemistry</a:t>
            </a:r>
            <a:endParaRPr sz="1100"/>
          </a:p>
          <a:p>
            <a:pPr marL="457200" lvl="0" indent="-298450" algn="l" rtl="0">
              <a:spcBef>
                <a:spcPts val="0"/>
              </a:spcBef>
              <a:spcAft>
                <a:spcPts val="0"/>
              </a:spcAft>
              <a:buSzPts val="1100"/>
              <a:buAutoNum type="arabicPeriod"/>
            </a:pPr>
            <a:r>
              <a:rPr lang="en-GB" sz="1100"/>
              <a:t>Paragon</a:t>
            </a:r>
            <a:endParaRPr sz="1100"/>
          </a:p>
          <a:p>
            <a:pPr marL="457200" lvl="0" indent="-298450" algn="l" rtl="0">
              <a:spcBef>
                <a:spcPts val="0"/>
              </a:spcBef>
              <a:spcAft>
                <a:spcPts val="0"/>
              </a:spcAft>
              <a:buSzPts val="1100"/>
              <a:buAutoNum type="arabicPeriod"/>
            </a:pPr>
            <a:r>
              <a:rPr lang="en-GB" sz="1100"/>
              <a:t>Peter England</a:t>
            </a:r>
            <a:endParaRPr sz="1100"/>
          </a:p>
          <a:p>
            <a:pPr marL="457200" lvl="0" indent="-298450" algn="l" rtl="0">
              <a:spcBef>
                <a:spcPts val="0"/>
              </a:spcBef>
              <a:spcAft>
                <a:spcPts val="0"/>
              </a:spcAft>
              <a:buSzPts val="1100"/>
              <a:buAutoNum type="arabicPeriod"/>
            </a:pPr>
            <a:r>
              <a:rPr lang="en-GB" sz="1100"/>
              <a:t>Biotique</a:t>
            </a:r>
            <a:endParaRPr sz="1100"/>
          </a:p>
          <a:p>
            <a:pPr marL="457200" lvl="0" indent="-298450" algn="l" rtl="0">
              <a:spcBef>
                <a:spcPts val="0"/>
              </a:spcBef>
              <a:spcAft>
                <a:spcPts val="0"/>
              </a:spcAft>
              <a:buSzPts val="1100"/>
              <a:buAutoNum type="arabicPeriod"/>
            </a:pPr>
            <a:r>
              <a:rPr lang="en-GB" sz="1100"/>
              <a:t>Red Tape</a:t>
            </a:r>
            <a:endParaRPr sz="1100"/>
          </a:p>
          <a:p>
            <a:pPr marL="457200" lvl="0" indent="-298450" algn="l" rtl="0">
              <a:spcBef>
                <a:spcPts val="0"/>
              </a:spcBef>
              <a:spcAft>
                <a:spcPts val="0"/>
              </a:spcAft>
              <a:buSzPts val="1100"/>
              <a:buAutoNum type="arabicPeriod"/>
            </a:pPr>
            <a:r>
              <a:rPr lang="en-GB" sz="1100"/>
              <a:t>Britannia</a:t>
            </a:r>
            <a:endParaRPr sz="1100"/>
          </a:p>
        </p:txBody>
      </p:sp>
      <p:sp>
        <p:nvSpPr>
          <p:cNvPr id="61" name="Google Shape;61;p14"/>
          <p:cNvSpPr txBox="1"/>
          <p:nvPr/>
        </p:nvSpPr>
        <p:spPr>
          <a:xfrm>
            <a:off x="2787200" y="1508775"/>
            <a:ext cx="2245500" cy="3740400"/>
          </a:xfrm>
          <a:prstGeom prst="rect">
            <a:avLst/>
          </a:prstGeom>
          <a:noFill/>
          <a:ln>
            <a:noFill/>
          </a:ln>
        </p:spPr>
        <p:txBody>
          <a:bodyPr spcFirstLastPara="1" wrap="square" lIns="91425" tIns="91425" rIns="91425" bIns="91425" anchor="t" anchorCtr="0">
            <a:spAutoFit/>
          </a:bodyPr>
          <a:lstStyle/>
          <a:p>
            <a:pPr marL="457200" lvl="0" indent="-298450" algn="l" rtl="0">
              <a:spcBef>
                <a:spcPts val="0"/>
              </a:spcBef>
              <a:spcAft>
                <a:spcPts val="0"/>
              </a:spcAft>
              <a:buSzPts val="1100"/>
              <a:buAutoNum type="arabicPeriod" startAt="21"/>
            </a:pPr>
            <a:r>
              <a:rPr lang="en-GB" sz="1100"/>
              <a:t>Mother Dairy</a:t>
            </a:r>
            <a:endParaRPr sz="1100"/>
          </a:p>
          <a:p>
            <a:pPr marL="457200" lvl="0" indent="-298450" algn="l" rtl="0">
              <a:spcBef>
                <a:spcPts val="0"/>
              </a:spcBef>
              <a:spcAft>
                <a:spcPts val="0"/>
              </a:spcAft>
              <a:buSzPts val="1100"/>
              <a:buAutoNum type="arabicPeriod" startAt="21"/>
            </a:pPr>
            <a:r>
              <a:rPr lang="en-GB" sz="1100"/>
              <a:t>Tech Mahindra</a:t>
            </a:r>
            <a:endParaRPr sz="1100"/>
          </a:p>
          <a:p>
            <a:pPr marL="457200" lvl="0" indent="-298450" algn="l" rtl="0">
              <a:spcBef>
                <a:spcPts val="0"/>
              </a:spcBef>
              <a:spcAft>
                <a:spcPts val="0"/>
              </a:spcAft>
              <a:buSzPts val="1100"/>
              <a:buAutoNum type="arabicPeriod" startAt="21"/>
            </a:pPr>
            <a:r>
              <a:rPr lang="en-GB" sz="1100"/>
              <a:t>Axis Bank	</a:t>
            </a:r>
            <a:endParaRPr sz="1100"/>
          </a:p>
          <a:p>
            <a:pPr marL="457200" lvl="0" indent="-298450" algn="l" rtl="0">
              <a:spcBef>
                <a:spcPts val="0"/>
              </a:spcBef>
              <a:spcAft>
                <a:spcPts val="0"/>
              </a:spcAft>
              <a:buSzPts val="1100"/>
              <a:buAutoNum type="arabicPeriod" startAt="21"/>
            </a:pPr>
            <a:r>
              <a:rPr lang="en-GB" sz="1100"/>
              <a:t>Amul</a:t>
            </a:r>
            <a:endParaRPr sz="1100"/>
          </a:p>
          <a:p>
            <a:pPr marL="457200" lvl="0" indent="-298450" algn="l" rtl="0">
              <a:spcBef>
                <a:spcPts val="0"/>
              </a:spcBef>
              <a:spcAft>
                <a:spcPts val="0"/>
              </a:spcAft>
              <a:buSzPts val="1100"/>
              <a:buAutoNum type="arabicPeriod" startAt="21"/>
            </a:pPr>
            <a:r>
              <a:rPr lang="en-GB" sz="1100"/>
              <a:t>Wipro	</a:t>
            </a:r>
            <a:endParaRPr sz="1100"/>
          </a:p>
          <a:p>
            <a:pPr marL="457200" lvl="0" indent="-298450" algn="l" rtl="0">
              <a:spcBef>
                <a:spcPts val="0"/>
              </a:spcBef>
              <a:spcAft>
                <a:spcPts val="0"/>
              </a:spcAft>
              <a:buSzPts val="1100"/>
              <a:buAutoNum type="arabicPeriod" startAt="21"/>
            </a:pPr>
            <a:r>
              <a:rPr lang="en-GB" sz="1100"/>
              <a:t>Parle Agro</a:t>
            </a:r>
            <a:endParaRPr sz="1100"/>
          </a:p>
          <a:p>
            <a:pPr marL="457200" lvl="0" indent="-298450" algn="l" rtl="0">
              <a:spcBef>
                <a:spcPts val="0"/>
              </a:spcBef>
              <a:spcAft>
                <a:spcPts val="0"/>
              </a:spcAft>
              <a:buSzPts val="1100"/>
              <a:buAutoNum type="arabicPeriod" startAt="21"/>
            </a:pPr>
            <a:r>
              <a:rPr lang="en-GB" sz="1100"/>
              <a:t>Tech Mahindra</a:t>
            </a:r>
            <a:endParaRPr sz="1100"/>
          </a:p>
          <a:p>
            <a:pPr marL="457200" lvl="0" indent="-298450" algn="l" rtl="0">
              <a:spcBef>
                <a:spcPts val="0"/>
              </a:spcBef>
              <a:spcAft>
                <a:spcPts val="0"/>
              </a:spcAft>
              <a:buSzPts val="1100"/>
              <a:buAutoNum type="arabicPeriod" startAt="21"/>
            </a:pPr>
            <a:r>
              <a:rPr lang="en-GB" sz="1100"/>
              <a:t>McCain</a:t>
            </a:r>
            <a:endParaRPr sz="1100"/>
          </a:p>
          <a:p>
            <a:pPr marL="457200" lvl="0" indent="-298450" algn="l" rtl="0">
              <a:spcBef>
                <a:spcPts val="0"/>
              </a:spcBef>
              <a:spcAft>
                <a:spcPts val="0"/>
              </a:spcAft>
              <a:buSzPts val="1100"/>
              <a:buAutoNum type="arabicPeriod" startAt="21"/>
            </a:pPr>
            <a:r>
              <a:rPr lang="en-GB" sz="1100"/>
              <a:t>ICICI Bank</a:t>
            </a:r>
            <a:endParaRPr sz="1100"/>
          </a:p>
          <a:p>
            <a:pPr marL="457200" lvl="0" indent="-298450" algn="l" rtl="0">
              <a:spcBef>
                <a:spcPts val="0"/>
              </a:spcBef>
              <a:spcAft>
                <a:spcPts val="0"/>
              </a:spcAft>
              <a:buSzPts val="1100"/>
              <a:buAutoNum type="arabicPeriod" startAt="21"/>
            </a:pPr>
            <a:r>
              <a:rPr lang="en-GB" sz="1100"/>
              <a:t>Kissan</a:t>
            </a:r>
            <a:endParaRPr sz="1100"/>
          </a:p>
          <a:p>
            <a:pPr marL="457200" lvl="0" indent="-298450" algn="l" rtl="0">
              <a:spcBef>
                <a:spcPts val="0"/>
              </a:spcBef>
              <a:spcAft>
                <a:spcPts val="0"/>
              </a:spcAft>
              <a:buSzPts val="1100"/>
              <a:buAutoNum type="arabicPeriod" startAt="21"/>
            </a:pPr>
            <a:r>
              <a:rPr lang="en-GB" sz="1100"/>
              <a:t>MTR Foods</a:t>
            </a:r>
            <a:endParaRPr sz="1100"/>
          </a:p>
          <a:p>
            <a:pPr marL="457200" lvl="0" indent="-298450" algn="l" rtl="0">
              <a:spcBef>
                <a:spcPts val="0"/>
              </a:spcBef>
              <a:spcAft>
                <a:spcPts val="0"/>
              </a:spcAft>
              <a:buSzPts val="1100"/>
              <a:buAutoNum type="arabicPeriod" startAt="21"/>
            </a:pPr>
            <a:r>
              <a:rPr lang="en-GB" sz="1100"/>
              <a:t>Sunfeast</a:t>
            </a:r>
            <a:endParaRPr sz="1100"/>
          </a:p>
          <a:p>
            <a:pPr marL="457200" lvl="0" indent="-298450" algn="l" rtl="0">
              <a:spcBef>
                <a:spcPts val="0"/>
              </a:spcBef>
              <a:spcAft>
                <a:spcPts val="0"/>
              </a:spcAft>
              <a:buClr>
                <a:schemeClr val="dk1"/>
              </a:buClr>
              <a:buSzPts val="1100"/>
              <a:buAutoNum type="arabicPeriod" startAt="21"/>
            </a:pPr>
            <a:r>
              <a:rPr lang="en-GB" sz="1100">
                <a:solidFill>
                  <a:schemeClr val="dk1"/>
                </a:solidFill>
              </a:rPr>
              <a:t>HDFC Bank</a:t>
            </a:r>
            <a:endParaRPr sz="1100">
              <a:solidFill>
                <a:schemeClr val="dk1"/>
              </a:solidFill>
            </a:endParaRPr>
          </a:p>
          <a:p>
            <a:pPr marL="457200" lvl="0" indent="-298450" algn="l" rtl="0">
              <a:spcBef>
                <a:spcPts val="0"/>
              </a:spcBef>
              <a:spcAft>
                <a:spcPts val="0"/>
              </a:spcAft>
              <a:buClr>
                <a:schemeClr val="dk1"/>
              </a:buClr>
              <a:buSzPts val="1100"/>
              <a:buAutoNum type="arabicPeriod" startAt="21"/>
            </a:pPr>
            <a:r>
              <a:rPr lang="en-GB" sz="1100">
                <a:solidFill>
                  <a:schemeClr val="dk1"/>
                </a:solidFill>
              </a:rPr>
              <a:t>HRX</a:t>
            </a:r>
            <a:endParaRPr sz="1100">
              <a:solidFill>
                <a:schemeClr val="dk1"/>
              </a:solidFill>
            </a:endParaRPr>
          </a:p>
          <a:p>
            <a:pPr marL="457200" lvl="0" indent="-298450" algn="l" rtl="0">
              <a:spcBef>
                <a:spcPts val="0"/>
              </a:spcBef>
              <a:spcAft>
                <a:spcPts val="0"/>
              </a:spcAft>
              <a:buSzPts val="1100"/>
              <a:buAutoNum type="arabicPeriod" startAt="21"/>
            </a:pPr>
            <a:r>
              <a:rPr lang="en-GB" sz="1100"/>
              <a:t>Yes Bank</a:t>
            </a:r>
            <a:endParaRPr sz="1100"/>
          </a:p>
          <a:p>
            <a:pPr marL="457200" lvl="0" indent="-298450" algn="l" rtl="0">
              <a:spcBef>
                <a:spcPts val="0"/>
              </a:spcBef>
              <a:spcAft>
                <a:spcPts val="0"/>
              </a:spcAft>
              <a:buSzPts val="1100"/>
              <a:buAutoNum type="arabicPeriod" startAt="21"/>
            </a:pPr>
            <a:r>
              <a:rPr lang="en-GB" sz="1100"/>
              <a:t>Cadbury</a:t>
            </a:r>
            <a:endParaRPr sz="1100"/>
          </a:p>
          <a:p>
            <a:pPr marL="457200" lvl="0" indent="-298450" algn="l" rtl="0">
              <a:spcBef>
                <a:spcPts val="0"/>
              </a:spcBef>
              <a:spcAft>
                <a:spcPts val="0"/>
              </a:spcAft>
              <a:buSzPts val="1100"/>
              <a:buAutoNum type="arabicPeriod" startAt="21"/>
            </a:pPr>
            <a:r>
              <a:rPr lang="en-GB" sz="1100"/>
              <a:t>Haldiram’s</a:t>
            </a:r>
            <a:endParaRPr sz="1100"/>
          </a:p>
          <a:p>
            <a:pPr marL="457200" lvl="0" indent="-298450" algn="l" rtl="0">
              <a:spcBef>
                <a:spcPts val="0"/>
              </a:spcBef>
              <a:spcAft>
                <a:spcPts val="0"/>
              </a:spcAft>
              <a:buSzPts val="1100"/>
              <a:buAutoNum type="arabicPeriod" startAt="21"/>
            </a:pPr>
            <a:r>
              <a:rPr lang="en-GB" sz="1100"/>
              <a:t>Balaji Telefilms</a:t>
            </a:r>
            <a:endParaRPr sz="1100"/>
          </a:p>
          <a:p>
            <a:pPr marL="457200" lvl="0" indent="-298450" algn="l" rtl="0">
              <a:spcBef>
                <a:spcPts val="0"/>
              </a:spcBef>
              <a:spcAft>
                <a:spcPts val="0"/>
              </a:spcAft>
              <a:buSzPts val="1100"/>
              <a:buAutoNum type="arabicPeriod" startAt="21"/>
            </a:pPr>
            <a:r>
              <a:rPr lang="en-GB" sz="1100"/>
              <a:t>Digit Insurance</a:t>
            </a:r>
            <a:endParaRPr sz="1100"/>
          </a:p>
          <a:p>
            <a:pPr marL="457200" lvl="0" indent="-298450" algn="l" rtl="0">
              <a:spcBef>
                <a:spcPts val="0"/>
              </a:spcBef>
              <a:spcAft>
                <a:spcPts val="0"/>
              </a:spcAft>
              <a:buSzPts val="1100"/>
              <a:buAutoNum type="arabicPeriod" startAt="21"/>
            </a:pPr>
            <a:r>
              <a:rPr lang="en-GB" sz="1100"/>
              <a:t>Life Insurance Corporation Of India</a:t>
            </a:r>
            <a:endParaRPr sz="1100"/>
          </a:p>
        </p:txBody>
      </p:sp>
      <p:sp>
        <p:nvSpPr>
          <p:cNvPr id="62" name="Google Shape;62;p14"/>
          <p:cNvSpPr txBox="1"/>
          <p:nvPr/>
        </p:nvSpPr>
        <p:spPr>
          <a:xfrm>
            <a:off x="5362000" y="1605850"/>
            <a:ext cx="2245500" cy="2216400"/>
          </a:xfrm>
          <a:prstGeom prst="rect">
            <a:avLst/>
          </a:prstGeom>
          <a:noFill/>
          <a:ln>
            <a:noFill/>
          </a:ln>
        </p:spPr>
        <p:txBody>
          <a:bodyPr spcFirstLastPara="1" wrap="square" lIns="91425" tIns="91425" rIns="91425" bIns="91425" anchor="t" anchorCtr="0">
            <a:spAutoFit/>
          </a:bodyPr>
          <a:lstStyle/>
          <a:p>
            <a:pPr marL="457200" lvl="0" indent="-298450" algn="l" rtl="0">
              <a:spcBef>
                <a:spcPts val="0"/>
              </a:spcBef>
              <a:spcAft>
                <a:spcPts val="0"/>
              </a:spcAft>
              <a:buSzPts val="1100"/>
              <a:buAutoNum type="arabicPeriod" startAt="41"/>
            </a:pPr>
            <a:r>
              <a:rPr lang="en-GB" sz="1100"/>
              <a:t>Bajaj Electricals</a:t>
            </a:r>
            <a:endParaRPr sz="1100"/>
          </a:p>
          <a:p>
            <a:pPr marL="457200" lvl="0" indent="-298450" algn="l" rtl="0">
              <a:spcBef>
                <a:spcPts val="0"/>
              </a:spcBef>
              <a:spcAft>
                <a:spcPts val="0"/>
              </a:spcAft>
              <a:buSzPts val="1100"/>
              <a:buAutoNum type="arabicPeriod" startAt="41"/>
            </a:pPr>
            <a:r>
              <a:rPr lang="en-GB" sz="1100"/>
              <a:t>Havells India Ltd.</a:t>
            </a:r>
            <a:endParaRPr sz="1100"/>
          </a:p>
          <a:p>
            <a:pPr marL="457200" lvl="0" indent="-298450" algn="l" rtl="0">
              <a:spcBef>
                <a:spcPts val="0"/>
              </a:spcBef>
              <a:spcAft>
                <a:spcPts val="0"/>
              </a:spcAft>
              <a:buSzPts val="1100"/>
              <a:buAutoNum type="arabicPeriod" startAt="41"/>
            </a:pPr>
            <a:r>
              <a:rPr lang="en-GB" sz="1100"/>
              <a:t>Videocon Industries Limited</a:t>
            </a:r>
            <a:endParaRPr sz="1100"/>
          </a:p>
          <a:p>
            <a:pPr marL="457200" lvl="0" indent="-298450" algn="l" rtl="0">
              <a:spcBef>
                <a:spcPts val="0"/>
              </a:spcBef>
              <a:spcAft>
                <a:spcPts val="0"/>
              </a:spcAft>
              <a:buSzPts val="1100"/>
              <a:buAutoNum type="arabicPeriod" startAt="41"/>
            </a:pPr>
            <a:r>
              <a:rPr lang="en-GB" sz="1100"/>
              <a:t>Crompton Greaves Consumer Electricals</a:t>
            </a:r>
            <a:endParaRPr sz="1100"/>
          </a:p>
          <a:p>
            <a:pPr marL="457200" lvl="0" indent="-298450" algn="l" rtl="0">
              <a:spcBef>
                <a:spcPts val="0"/>
              </a:spcBef>
              <a:spcAft>
                <a:spcPts val="0"/>
              </a:spcAft>
              <a:buSzPts val="1100"/>
              <a:buAutoNum type="arabicPeriod" startAt="41"/>
            </a:pPr>
            <a:r>
              <a:rPr lang="en-GB" sz="1100"/>
              <a:t>Tata Motors</a:t>
            </a:r>
            <a:endParaRPr sz="1100"/>
          </a:p>
          <a:p>
            <a:pPr marL="457200" lvl="0" indent="-298450" algn="l" rtl="0">
              <a:spcBef>
                <a:spcPts val="0"/>
              </a:spcBef>
              <a:spcAft>
                <a:spcPts val="0"/>
              </a:spcAft>
              <a:buSzPts val="1100"/>
              <a:buAutoNum type="arabicPeriod" startAt="41"/>
            </a:pPr>
            <a:r>
              <a:rPr lang="en-GB" sz="1100"/>
              <a:t>Maruti Suzuki India Ltd</a:t>
            </a:r>
            <a:endParaRPr sz="1100"/>
          </a:p>
          <a:p>
            <a:pPr marL="457200" lvl="0" indent="-298450" algn="l" rtl="0">
              <a:spcBef>
                <a:spcPts val="0"/>
              </a:spcBef>
              <a:spcAft>
                <a:spcPts val="0"/>
              </a:spcAft>
              <a:buSzPts val="1100"/>
              <a:buAutoNum type="arabicPeriod" startAt="41"/>
            </a:pPr>
            <a:r>
              <a:rPr lang="en-GB" sz="1100"/>
              <a:t>Mahindra &amp; Mahindra Ltd</a:t>
            </a:r>
            <a:endParaRPr sz="1100"/>
          </a:p>
          <a:p>
            <a:pPr marL="457200" lvl="0" indent="-298450" algn="l" rtl="0">
              <a:spcBef>
                <a:spcPts val="0"/>
              </a:spcBef>
              <a:spcAft>
                <a:spcPts val="0"/>
              </a:spcAft>
              <a:buSzPts val="1100"/>
              <a:buAutoNum type="arabicPeriod" startAt="41"/>
            </a:pPr>
            <a:r>
              <a:rPr lang="en-GB" sz="1100"/>
              <a:t>Hero MotoCorp Ltd</a:t>
            </a:r>
            <a:endParaRPr sz="1100"/>
          </a:p>
          <a:p>
            <a:pPr marL="457200" lvl="0" indent="-298450" algn="l" rtl="0">
              <a:spcBef>
                <a:spcPts val="0"/>
              </a:spcBef>
              <a:spcAft>
                <a:spcPts val="0"/>
              </a:spcAft>
              <a:buSzPts val="1100"/>
              <a:buAutoNum type="arabicPeriod" startAt="41"/>
            </a:pPr>
            <a:r>
              <a:rPr lang="en-GB" sz="1100"/>
              <a:t>Ashok Leyland Ltd</a:t>
            </a:r>
            <a:endParaRPr sz="1100"/>
          </a:p>
          <a:p>
            <a:pPr marL="457200" lvl="0" indent="-298450" algn="l" rtl="0">
              <a:spcBef>
                <a:spcPts val="0"/>
              </a:spcBef>
              <a:spcAft>
                <a:spcPts val="0"/>
              </a:spcAft>
              <a:buSzPts val="1100"/>
              <a:buAutoNum type="arabicPeriod" startAt="41"/>
            </a:pPr>
            <a:r>
              <a:rPr lang="en-GB" sz="1100"/>
              <a:t>Apollo Tyres</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p:nvPr/>
        </p:nvSpPr>
        <p:spPr>
          <a:xfrm>
            <a:off x="170840" y="0"/>
            <a:ext cx="8781300" cy="648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b="1" dirty="0">
                <a:solidFill>
                  <a:srgbClr val="434343"/>
                </a:solidFill>
              </a:rPr>
              <a:t>Part 4: Content Creation and </a:t>
            </a:r>
            <a:r>
              <a:rPr lang="en-GB" b="1" dirty="0" err="1">
                <a:solidFill>
                  <a:srgbClr val="434343"/>
                </a:solidFill>
              </a:rPr>
              <a:t>Curation</a:t>
            </a:r>
            <a:r>
              <a:rPr lang="en-GB" b="1" dirty="0">
                <a:solidFill>
                  <a:srgbClr val="434343"/>
                </a:solidFill>
              </a:rPr>
              <a:t> (Post creations, Designs/Video Editing, Ad Campaigns over Social Media and Email Ideation and Creation) </a:t>
            </a:r>
            <a:endParaRPr/>
          </a:p>
        </p:txBody>
      </p:sp>
      <p:sp>
        <p:nvSpPr>
          <p:cNvPr id="130" name="Google Shape;130;p25"/>
          <p:cNvSpPr txBox="1"/>
          <p:nvPr/>
        </p:nvSpPr>
        <p:spPr>
          <a:xfrm>
            <a:off x="425648" y="1087104"/>
            <a:ext cx="8187600" cy="1477297"/>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GB" b="1" dirty="0"/>
              <a:t>Ad Campaigns over Social Media:</a:t>
            </a:r>
            <a:endParaRPr b="1"/>
          </a:p>
          <a:p>
            <a:pPr marL="457200" lvl="0" indent="0" algn="l" rtl="0">
              <a:spcBef>
                <a:spcPts val="0"/>
              </a:spcBef>
              <a:spcAft>
                <a:spcPts val="0"/>
              </a:spcAft>
              <a:buNone/>
            </a:pPr>
            <a:endParaRPr b="1"/>
          </a:p>
          <a:p>
            <a:pPr marL="457200" lvl="0" indent="0" algn="l" rtl="0">
              <a:spcBef>
                <a:spcPts val="0"/>
              </a:spcBef>
              <a:spcAft>
                <a:spcPts val="0"/>
              </a:spcAft>
              <a:buNone/>
            </a:pPr>
            <a:r>
              <a:rPr lang="en-GB" dirty="0"/>
              <a:t>Come up with 3 ad campaigns each covering one of the mentioned goals: </a:t>
            </a:r>
            <a:r>
              <a:rPr lang="en-GB" dirty="0">
                <a:solidFill>
                  <a:schemeClr val="dk1"/>
                </a:solidFill>
              </a:rPr>
              <a:t>brand awareness, driving </a:t>
            </a:r>
            <a:r>
              <a:rPr lang="en-GB" dirty="0" smtClean="0">
                <a:solidFill>
                  <a:schemeClr val="dk1"/>
                </a:solidFill>
              </a:rPr>
              <a:t>website </a:t>
            </a:r>
            <a:r>
              <a:rPr lang="en-GB" dirty="0">
                <a:solidFill>
                  <a:schemeClr val="dk1"/>
                </a:solidFill>
              </a:rPr>
              <a:t>traffic, or generating leads </a:t>
            </a:r>
            <a:endParaRPr/>
          </a:p>
          <a:p>
            <a:pPr marL="0" lvl="0" indent="0" algn="l" rtl="0">
              <a:spcBef>
                <a:spcPts val="0"/>
              </a:spcBef>
              <a:spcAft>
                <a:spcPts val="0"/>
              </a:spcAft>
              <a:buNone/>
            </a:pPr>
            <a:endParaRPr/>
          </a:p>
          <a:p>
            <a:pPr marL="457200" lvl="0" indent="0" algn="l" rtl="0">
              <a:spcBef>
                <a:spcPts val="0"/>
              </a:spcBef>
              <a:spcAft>
                <a:spcPts val="0"/>
              </a:spcAft>
              <a:buNone/>
            </a:pPr>
            <a:endParaRPr/>
          </a:p>
        </p:txBody>
      </p:sp>
      <p:sp>
        <p:nvSpPr>
          <p:cNvPr id="131" name="Google Shape;131;p25"/>
          <p:cNvSpPr txBox="1"/>
          <p:nvPr/>
        </p:nvSpPr>
        <p:spPr>
          <a:xfrm>
            <a:off x="766950" y="619299"/>
            <a:ext cx="7610100" cy="55627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2100" b="1" dirty="0">
                <a:solidFill>
                  <a:srgbClr val="434343"/>
                </a:solidFill>
              </a:rPr>
              <a:t>Social Media Ad </a:t>
            </a:r>
            <a:r>
              <a:rPr lang="en-GB" sz="2100" b="1" dirty="0" smtClean="0">
                <a:solidFill>
                  <a:srgbClr val="434343"/>
                </a:solidFill>
              </a:rPr>
              <a:t>Campaign</a:t>
            </a:r>
            <a:endParaRPr sz="2100" b="1">
              <a:solidFill>
                <a:srgbClr val="434343"/>
              </a:solidFill>
            </a:endParaRPr>
          </a:p>
        </p:txBody>
      </p:sp>
      <p:sp>
        <p:nvSpPr>
          <p:cNvPr id="13314" name="AutoShape 2" descr="blob:https://web.whatsapp.com/f7b46909-57d0-4bfc-9fe1-deb1f27bc87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3315" name="Picture 3"/>
          <p:cNvPicPr>
            <a:picLocks noChangeAspect="1" noChangeArrowheads="1"/>
          </p:cNvPicPr>
          <p:nvPr/>
        </p:nvPicPr>
        <p:blipFill>
          <a:blip r:embed="rId3"/>
          <a:srcRect/>
          <a:stretch>
            <a:fillRect/>
          </a:stretch>
        </p:blipFill>
        <p:spPr bwMode="auto">
          <a:xfrm>
            <a:off x="503676" y="2091557"/>
            <a:ext cx="2586365" cy="2599997"/>
          </a:xfrm>
          <a:prstGeom prst="rect">
            <a:avLst/>
          </a:prstGeom>
          <a:noFill/>
          <a:ln w="9525">
            <a:noFill/>
            <a:miter lim="800000"/>
            <a:headEnd/>
            <a:tailEnd/>
          </a:ln>
          <a:effectLst/>
        </p:spPr>
      </p:pic>
      <p:sp>
        <p:nvSpPr>
          <p:cNvPr id="8" name="TextBox 7"/>
          <p:cNvSpPr txBox="1"/>
          <p:nvPr/>
        </p:nvSpPr>
        <p:spPr>
          <a:xfrm>
            <a:off x="472965" y="4835723"/>
            <a:ext cx="2354317" cy="307777"/>
          </a:xfrm>
          <a:prstGeom prst="rect">
            <a:avLst/>
          </a:prstGeom>
          <a:noFill/>
        </p:spPr>
        <p:txBody>
          <a:bodyPr wrap="square" rtlCol="0">
            <a:spAutoFit/>
          </a:bodyPr>
          <a:lstStyle/>
          <a:p>
            <a:r>
              <a:rPr lang="en-US" dirty="0" smtClean="0"/>
              <a:t>Brand Awareness</a:t>
            </a:r>
            <a:endParaRPr lang="en-US" dirty="0"/>
          </a:p>
        </p:txBody>
      </p:sp>
      <p:pic>
        <p:nvPicPr>
          <p:cNvPr id="13316" name="Picture 4"/>
          <p:cNvPicPr>
            <a:picLocks noChangeAspect="1" noChangeArrowheads="1"/>
          </p:cNvPicPr>
          <p:nvPr/>
        </p:nvPicPr>
        <p:blipFill>
          <a:blip r:embed="rId4"/>
          <a:srcRect/>
          <a:stretch>
            <a:fillRect/>
          </a:stretch>
        </p:blipFill>
        <p:spPr bwMode="auto">
          <a:xfrm>
            <a:off x="5651446" y="2057785"/>
            <a:ext cx="2276475" cy="2577277"/>
          </a:xfrm>
          <a:prstGeom prst="rect">
            <a:avLst/>
          </a:prstGeom>
          <a:noFill/>
          <a:ln w="9525">
            <a:noFill/>
            <a:miter lim="800000"/>
            <a:headEnd/>
            <a:tailEnd/>
          </a:ln>
          <a:effectLst/>
        </p:spPr>
      </p:pic>
      <p:sp>
        <p:nvSpPr>
          <p:cNvPr id="10" name="TextBox 9"/>
          <p:cNvSpPr txBox="1"/>
          <p:nvPr/>
        </p:nvSpPr>
        <p:spPr>
          <a:xfrm>
            <a:off x="5812221" y="4838700"/>
            <a:ext cx="2017986" cy="307777"/>
          </a:xfrm>
          <a:prstGeom prst="rect">
            <a:avLst/>
          </a:prstGeom>
          <a:noFill/>
        </p:spPr>
        <p:txBody>
          <a:bodyPr wrap="square" rtlCol="0">
            <a:spAutoFit/>
          </a:bodyPr>
          <a:lstStyle/>
          <a:p>
            <a:r>
              <a:rPr lang="en-US" dirty="0" smtClean="0"/>
              <a:t>Generating Leads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p:nvPr/>
        </p:nvSpPr>
        <p:spPr>
          <a:xfrm>
            <a:off x="181350" y="323700"/>
            <a:ext cx="8781300" cy="648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b="1">
                <a:solidFill>
                  <a:srgbClr val="434343"/>
                </a:solidFill>
              </a:rPr>
              <a:t>Part 4: Content Creation and Curation (Post creations, Designs/Video Editing, Ad Campaigns over Social Media and Email Ideation and Creation) </a:t>
            </a:r>
            <a:endParaRPr/>
          </a:p>
        </p:txBody>
      </p:sp>
      <p:sp>
        <p:nvSpPr>
          <p:cNvPr id="137" name="Google Shape;137;p26"/>
          <p:cNvSpPr txBox="1"/>
          <p:nvPr/>
        </p:nvSpPr>
        <p:spPr>
          <a:xfrm>
            <a:off x="478200" y="2022525"/>
            <a:ext cx="8187600" cy="16932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GB" b="1"/>
              <a:t>For every campaign clearly define:</a:t>
            </a:r>
            <a:endParaRPr b="1"/>
          </a:p>
          <a:p>
            <a:pPr marL="457200" lvl="0" indent="-317500" algn="l" rtl="0">
              <a:spcBef>
                <a:spcPts val="0"/>
              </a:spcBef>
              <a:spcAft>
                <a:spcPts val="0"/>
              </a:spcAft>
              <a:buSzPts val="1400"/>
              <a:buChar char="●"/>
            </a:pPr>
            <a:r>
              <a:rPr lang="en-GB" b="1"/>
              <a:t>Advertising Goals:</a:t>
            </a:r>
            <a:r>
              <a:rPr lang="en-GB"/>
              <a:t> increasing brand awareness, driving website traffic, or generating leads.</a:t>
            </a:r>
            <a:endParaRPr/>
          </a:p>
          <a:p>
            <a:pPr marL="457200" lvl="0" indent="-317500" algn="l" rtl="0">
              <a:spcBef>
                <a:spcPts val="0"/>
              </a:spcBef>
              <a:spcAft>
                <a:spcPts val="0"/>
              </a:spcAft>
              <a:buSzPts val="1400"/>
              <a:buChar char="●"/>
            </a:pPr>
            <a:r>
              <a:rPr lang="en-GB" b="1"/>
              <a:t>Audience Targeting:</a:t>
            </a:r>
            <a:r>
              <a:rPr lang="en-GB"/>
              <a:t> Define the target audience for the ad campaigns based on demographics, interests, and behavior.</a:t>
            </a:r>
            <a:endParaRPr/>
          </a:p>
          <a:p>
            <a:pPr marL="457200" lvl="0" indent="-317500" algn="l" rtl="0">
              <a:spcBef>
                <a:spcPts val="0"/>
              </a:spcBef>
              <a:spcAft>
                <a:spcPts val="0"/>
              </a:spcAft>
              <a:buSzPts val="1400"/>
              <a:buChar char="●"/>
            </a:pPr>
            <a:r>
              <a:rPr lang="en-GB" b="1"/>
              <a:t>Ad Creation:</a:t>
            </a:r>
            <a:r>
              <a:rPr lang="en-GB"/>
              <a:t> Create visually appealing ad creatives, compelling ad copy and relevant call-to-action.</a:t>
            </a:r>
            <a:endParaRPr/>
          </a:p>
          <a:p>
            <a:pPr marL="45720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p:nvPr/>
        </p:nvSpPr>
        <p:spPr>
          <a:xfrm>
            <a:off x="181350" y="323700"/>
            <a:ext cx="8781300" cy="648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b="1">
                <a:solidFill>
                  <a:srgbClr val="434343"/>
                </a:solidFill>
              </a:rPr>
              <a:t>Part 4: Content Creation and Curation (Post creations, Designs/Video Editing, Ad Campaigns over Social Media and Email Ideation and Creation) </a:t>
            </a:r>
            <a:endParaRPr/>
          </a:p>
        </p:txBody>
      </p:sp>
      <p:sp>
        <p:nvSpPr>
          <p:cNvPr id="143" name="Google Shape;143;p27"/>
          <p:cNvSpPr txBox="1"/>
          <p:nvPr/>
        </p:nvSpPr>
        <p:spPr>
          <a:xfrm>
            <a:off x="478200" y="2022525"/>
            <a:ext cx="8187600" cy="14775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GB" b="1"/>
              <a:t>Ad Campaigns for email marketing:</a:t>
            </a:r>
            <a:endParaRPr b="1"/>
          </a:p>
          <a:p>
            <a:pPr marL="457200" lvl="0" indent="0" algn="l" rtl="0">
              <a:spcBef>
                <a:spcPts val="0"/>
              </a:spcBef>
              <a:spcAft>
                <a:spcPts val="0"/>
              </a:spcAft>
              <a:buNone/>
            </a:pPr>
            <a:endParaRPr b="1"/>
          </a:p>
          <a:p>
            <a:pPr marL="457200" lvl="0" indent="0" algn="l" rtl="0">
              <a:spcBef>
                <a:spcPts val="0"/>
              </a:spcBef>
              <a:spcAft>
                <a:spcPts val="0"/>
              </a:spcAft>
              <a:buNone/>
            </a:pPr>
            <a:r>
              <a:rPr lang="en-GB"/>
              <a:t>Come up with 2 email ad campaigns with the mentioned goals: </a:t>
            </a:r>
            <a:r>
              <a:rPr lang="en-GB">
                <a:solidFill>
                  <a:schemeClr val="dk1"/>
                </a:solidFill>
              </a:rPr>
              <a:t>brand awareness &amp; generating leads </a:t>
            </a:r>
            <a:endParaRPr/>
          </a:p>
          <a:p>
            <a:pPr marL="0" lvl="0" indent="0" algn="l" rtl="0">
              <a:spcBef>
                <a:spcPts val="0"/>
              </a:spcBef>
              <a:spcAft>
                <a:spcPts val="0"/>
              </a:spcAft>
              <a:buNone/>
            </a:pPr>
            <a:endParaRPr/>
          </a:p>
          <a:p>
            <a:pPr marL="457200" lvl="0" indent="0" algn="l" rtl="0">
              <a:spcBef>
                <a:spcPts val="0"/>
              </a:spcBef>
              <a:spcAft>
                <a:spcPts val="0"/>
              </a:spcAft>
              <a:buNone/>
            </a:pPr>
            <a:endParaRPr/>
          </a:p>
        </p:txBody>
      </p:sp>
      <p:sp>
        <p:nvSpPr>
          <p:cNvPr id="144" name="Google Shape;144;p27"/>
          <p:cNvSpPr txBox="1"/>
          <p:nvPr/>
        </p:nvSpPr>
        <p:spPr>
          <a:xfrm>
            <a:off x="766950" y="1281450"/>
            <a:ext cx="7610100" cy="849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2100" b="1">
                <a:solidFill>
                  <a:srgbClr val="434343"/>
                </a:solidFill>
              </a:rPr>
              <a:t>Email Ad Campaigns</a:t>
            </a:r>
            <a:endParaRPr sz="2100" b="1">
              <a:solidFill>
                <a:srgbClr val="434343"/>
              </a:solidFill>
            </a:endParaRPr>
          </a:p>
          <a:p>
            <a:pPr marL="0" lvl="0" indent="0" algn="l" rtl="0">
              <a:spcBef>
                <a:spcPts val="0"/>
              </a:spcBef>
              <a:spcAft>
                <a:spcPts val="0"/>
              </a:spcAft>
              <a:buNone/>
            </a:pPr>
            <a:endParaRPr sz="19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p:nvPr/>
        </p:nvSpPr>
        <p:spPr>
          <a:xfrm>
            <a:off x="903584" y="398581"/>
            <a:ext cx="7610100" cy="849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2100" b="1" dirty="0">
                <a:solidFill>
                  <a:srgbClr val="434343"/>
                </a:solidFill>
              </a:rPr>
              <a:t>Email Ad Campaign 1 - Brand Awareness</a:t>
            </a:r>
            <a:endParaRPr sz="2100" b="1">
              <a:solidFill>
                <a:srgbClr val="434343"/>
              </a:solidFill>
            </a:endParaRPr>
          </a:p>
          <a:p>
            <a:pPr marL="0" lvl="0" indent="0" algn="l" rtl="0">
              <a:spcBef>
                <a:spcPts val="0"/>
              </a:spcBef>
              <a:spcAft>
                <a:spcPts val="0"/>
              </a:spcAft>
              <a:buNone/>
            </a:pPr>
            <a:r>
              <a:rPr lang="en-GB" sz="1900" dirty="0"/>
              <a:t>(insert </a:t>
            </a:r>
            <a:r>
              <a:rPr lang="en-GB" sz="1900" dirty="0" err="1"/>
              <a:t>emailer</a:t>
            </a:r>
            <a:r>
              <a:rPr lang="en-GB" sz="1900" dirty="0"/>
              <a:t> image)</a:t>
            </a:r>
            <a:endParaRPr sz="1900"/>
          </a:p>
        </p:txBody>
      </p:sp>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843808" y="1460937"/>
            <a:ext cx="3227511" cy="322477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p:nvPr/>
        </p:nvSpPr>
        <p:spPr>
          <a:xfrm>
            <a:off x="724909" y="566747"/>
            <a:ext cx="7610100" cy="1141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2100" b="1" dirty="0">
                <a:solidFill>
                  <a:srgbClr val="434343"/>
                </a:solidFill>
              </a:rPr>
              <a:t>Email Ad Campaign 2 - Lead Generation</a:t>
            </a:r>
            <a:endParaRPr sz="2100" b="1">
              <a:solidFill>
                <a:srgbClr val="434343"/>
              </a:solidFill>
            </a:endParaRPr>
          </a:p>
          <a:p>
            <a:pPr marL="0" lvl="0" indent="0" algn="l" rtl="0">
              <a:spcBef>
                <a:spcPts val="0"/>
              </a:spcBef>
              <a:spcAft>
                <a:spcPts val="0"/>
              </a:spcAft>
              <a:buClr>
                <a:schemeClr val="dk1"/>
              </a:buClr>
              <a:buSzPts val="1100"/>
              <a:buFont typeface="Arial"/>
              <a:buNone/>
            </a:pPr>
            <a:r>
              <a:rPr lang="en-GB" sz="1900" dirty="0">
                <a:solidFill>
                  <a:schemeClr val="dk1"/>
                </a:solidFill>
              </a:rPr>
              <a:t>(insert </a:t>
            </a:r>
            <a:r>
              <a:rPr lang="en-GB" sz="1900" dirty="0" err="1">
                <a:solidFill>
                  <a:schemeClr val="dk1"/>
                </a:solidFill>
              </a:rPr>
              <a:t>emailer</a:t>
            </a:r>
            <a:r>
              <a:rPr lang="en-GB" sz="1900" dirty="0">
                <a:solidFill>
                  <a:schemeClr val="dk1"/>
                </a:solidFill>
              </a:rPr>
              <a:t> image)</a:t>
            </a:r>
            <a:endParaRPr sz="1900">
              <a:solidFill>
                <a:schemeClr val="dk1"/>
              </a:solidFill>
            </a:endParaRPr>
          </a:p>
          <a:p>
            <a:pPr marL="0" lvl="0" indent="0" algn="l" rtl="0">
              <a:spcBef>
                <a:spcPts val="0"/>
              </a:spcBef>
              <a:spcAft>
                <a:spcPts val="0"/>
              </a:spcAft>
              <a:buNone/>
            </a:pPr>
            <a:endParaRPr sz="1900"/>
          </a:p>
        </p:txBody>
      </p:sp>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899265" y="1618592"/>
            <a:ext cx="3040887" cy="349083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0"/>
          <p:cNvSpPr txBox="1"/>
          <p:nvPr/>
        </p:nvSpPr>
        <p:spPr>
          <a:xfrm>
            <a:off x="181350" y="323700"/>
            <a:ext cx="8781300" cy="648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b="1">
                <a:solidFill>
                  <a:srgbClr val="434343"/>
                </a:solidFill>
              </a:rPr>
              <a:t>Part 4: Content Creation and Curation (Post creations, Designs/Video </a:t>
            </a:r>
            <a:endParaRPr b="1">
              <a:solidFill>
                <a:srgbClr val="434343"/>
              </a:solidFill>
            </a:endParaRPr>
          </a:p>
          <a:p>
            <a:pPr marL="0" lvl="0" indent="0" algn="ctr" rtl="0">
              <a:lnSpc>
                <a:spcPct val="115000"/>
              </a:lnSpc>
              <a:spcBef>
                <a:spcPts val="0"/>
              </a:spcBef>
              <a:spcAft>
                <a:spcPts val="0"/>
              </a:spcAft>
              <a:buNone/>
            </a:pPr>
            <a:r>
              <a:rPr lang="en-GB" b="1">
                <a:solidFill>
                  <a:srgbClr val="434343"/>
                </a:solidFill>
              </a:rPr>
              <a:t>Editing, Ad Campaigns over Social Media and Email Ideation and Creation) </a:t>
            </a:r>
            <a:endParaRPr/>
          </a:p>
        </p:txBody>
      </p:sp>
      <p:sp>
        <p:nvSpPr>
          <p:cNvPr id="160" name="Google Shape;160;p30"/>
          <p:cNvSpPr txBox="1"/>
          <p:nvPr/>
        </p:nvSpPr>
        <p:spPr>
          <a:xfrm>
            <a:off x="551772" y="908428"/>
            <a:ext cx="8187600"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GB" dirty="0"/>
              <a:t>Reflect on the content creation and </a:t>
            </a:r>
            <a:r>
              <a:rPr lang="en-GB" dirty="0" err="1"/>
              <a:t>curation</a:t>
            </a:r>
            <a:r>
              <a:rPr lang="en-GB" dirty="0"/>
              <a:t> process, discussing the challenges faced and lessons learned.</a:t>
            </a:r>
            <a:endParaRPr/>
          </a:p>
          <a:p>
            <a:pPr marL="457200" lvl="0" indent="0" algn="l" rtl="0">
              <a:spcBef>
                <a:spcPts val="0"/>
              </a:spcBef>
              <a:spcAft>
                <a:spcPts val="0"/>
              </a:spcAft>
              <a:buNone/>
            </a:pPr>
            <a:endParaRPr/>
          </a:p>
        </p:txBody>
      </p:sp>
      <p:sp>
        <p:nvSpPr>
          <p:cNvPr id="7" name="TextBox 6"/>
          <p:cNvSpPr txBox="1"/>
          <p:nvPr/>
        </p:nvSpPr>
        <p:spPr>
          <a:xfrm>
            <a:off x="378373" y="1819513"/>
            <a:ext cx="8376745" cy="3323987"/>
          </a:xfrm>
          <a:prstGeom prst="rect">
            <a:avLst/>
          </a:prstGeom>
          <a:noFill/>
        </p:spPr>
        <p:txBody>
          <a:bodyPr wrap="square" rtlCol="0">
            <a:spAutoFit/>
          </a:bodyPr>
          <a:lstStyle/>
          <a:p>
            <a:pPr>
              <a:buFont typeface="Arial" pitchFamily="34" charset="0"/>
              <a:buChar char="•"/>
            </a:pPr>
            <a:r>
              <a:rPr lang="en-US" dirty="0" smtClean="0"/>
              <a:t>  First  was afraid to do the content creation – story creation ,video editing, ad creation , E-mail creation  later gained strength to create  videos through editing apps, E-mail Ideation and creation , story creation on </a:t>
            </a:r>
            <a:r>
              <a:rPr lang="en-US" dirty="0" err="1" smtClean="0"/>
              <a:t>Instagram</a:t>
            </a:r>
            <a:r>
              <a:rPr lang="en-US" dirty="0" smtClean="0"/>
              <a:t> .  Followed mentors recording classes and  watched </a:t>
            </a:r>
            <a:r>
              <a:rPr lang="en-US" dirty="0" err="1" smtClean="0"/>
              <a:t>Youtube</a:t>
            </a:r>
            <a:r>
              <a:rPr lang="en-US" dirty="0" smtClean="0"/>
              <a:t>  tutorials to create content on social media .  </a:t>
            </a:r>
          </a:p>
          <a:p>
            <a:pPr>
              <a:buFont typeface="Arial" pitchFamily="34" charset="0"/>
              <a:buChar char="•"/>
            </a:pPr>
            <a:endParaRPr lang="en-US" dirty="0" smtClean="0"/>
          </a:p>
          <a:p>
            <a:pPr>
              <a:buFont typeface="Arial" pitchFamily="34" charset="0"/>
              <a:buChar char="•"/>
            </a:pPr>
            <a:r>
              <a:rPr lang="en-US" dirty="0" smtClean="0"/>
              <a:t>  With the availability of large amount of content online it is very difficult to find relevant data.</a:t>
            </a:r>
          </a:p>
          <a:p>
            <a:pPr>
              <a:buFont typeface="Arial" pitchFamily="34" charset="0"/>
              <a:buChar char="•"/>
            </a:pPr>
            <a:endParaRPr lang="en-US" dirty="0" smtClean="0"/>
          </a:p>
          <a:p>
            <a:pPr>
              <a:buFont typeface="Arial" pitchFamily="34" charset="0"/>
              <a:buChar char="•"/>
            </a:pPr>
            <a:r>
              <a:rPr lang="en-US" dirty="0" smtClean="0"/>
              <a:t>   As there includes large amount of content it involves depth research , fact-checking and editing.</a:t>
            </a:r>
          </a:p>
          <a:p>
            <a:pPr>
              <a:buFont typeface="Arial" pitchFamily="34" charset="0"/>
              <a:buChar char="•"/>
            </a:pPr>
            <a:endParaRPr lang="en-US" dirty="0" smtClean="0"/>
          </a:p>
          <a:p>
            <a:pPr>
              <a:buFont typeface="Arial" pitchFamily="34" charset="0"/>
              <a:buChar char="•"/>
            </a:pPr>
            <a:r>
              <a:rPr lang="en-US" dirty="0" smtClean="0"/>
              <a:t>   Trying to create  high quality content  on ads, emails, videos, stories is really difficult for a beginner.</a:t>
            </a:r>
          </a:p>
          <a:p>
            <a:pPr>
              <a:buFont typeface="Arial" pitchFamily="34" charset="0"/>
              <a:buChar char="•"/>
            </a:pPr>
            <a:endParaRPr lang="en-US" dirty="0" smtClean="0"/>
          </a:p>
          <a:p>
            <a:pPr>
              <a:buFont typeface="Arial" pitchFamily="34" charset="0"/>
              <a:buChar char="•"/>
            </a:pPr>
            <a:r>
              <a:rPr lang="en-US" dirty="0" smtClean="0"/>
              <a:t>    In the process of creating a PPT it is difficult to frame sentences without </a:t>
            </a:r>
            <a:r>
              <a:rPr lang="en-US" dirty="0" err="1" smtClean="0"/>
              <a:t>gramatical</a:t>
            </a:r>
            <a:r>
              <a:rPr lang="en-US" dirty="0" smtClean="0"/>
              <a:t> mistakes.</a:t>
            </a:r>
          </a:p>
          <a:p>
            <a:pPr>
              <a:buFont typeface="Arial" pitchFamily="34" charset="0"/>
              <a:buChar char="•"/>
            </a:pPr>
            <a:endParaRPr lang="en-US" dirty="0" smtClean="0"/>
          </a:p>
          <a:p>
            <a:pPr>
              <a:buFont typeface="Arial" pitchFamily="34" charset="0"/>
              <a:buChar char="•"/>
            </a:pPr>
            <a:r>
              <a:rPr lang="en-US" dirty="0" smtClean="0"/>
              <a:t>    In the process of Digital Marketing Project it is difficult to adapt new concepts, new tools and using them.</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p:nvPr/>
        </p:nvSpPr>
        <p:spPr>
          <a:xfrm>
            <a:off x="766950" y="873463"/>
            <a:ext cx="7610100" cy="813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b="1" dirty="0">
                <a:solidFill>
                  <a:srgbClr val="434343"/>
                </a:solidFill>
              </a:rPr>
              <a:t>Part 1: Brand study, Competitor Analysis &amp; Buyer’s/Audience’s Persona</a:t>
            </a:r>
            <a:endParaRPr sz="1900"/>
          </a:p>
        </p:txBody>
      </p:sp>
      <p:sp>
        <p:nvSpPr>
          <p:cNvPr id="68" name="Google Shape;68;p15"/>
          <p:cNvSpPr txBox="1"/>
          <p:nvPr/>
        </p:nvSpPr>
        <p:spPr>
          <a:xfrm>
            <a:off x="766950" y="1740438"/>
            <a:ext cx="7380000" cy="2985402"/>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b="1" dirty="0"/>
              <a:t>Research Brand Identity: </a:t>
            </a:r>
            <a:r>
              <a:rPr lang="en-GB" dirty="0"/>
              <a:t>Study the brand's mission, values, vision, and unique selling propositions (USPs).</a:t>
            </a:r>
            <a:endParaRPr/>
          </a:p>
          <a:p>
            <a:pPr marL="0" lvl="0" indent="0" algn="l" rtl="0">
              <a:spcBef>
                <a:spcPts val="0"/>
              </a:spcBef>
              <a:spcAft>
                <a:spcPts val="0"/>
              </a:spcAft>
              <a:buNone/>
            </a:pPr>
            <a:endParaRPr/>
          </a:p>
          <a:p>
            <a:pPr marL="0" lvl="0" indent="0" algn="l" rtl="0">
              <a:spcBef>
                <a:spcPts val="0"/>
              </a:spcBef>
              <a:spcAft>
                <a:spcPts val="0"/>
              </a:spcAft>
              <a:buNone/>
            </a:pPr>
            <a:r>
              <a:rPr lang="en-GB" b="1" dirty="0"/>
              <a:t>Mission/Values:</a:t>
            </a:r>
            <a:endParaRPr b="1"/>
          </a:p>
          <a:p>
            <a:pPr lvl="0"/>
            <a:r>
              <a:rPr lang="en-US" dirty="0" smtClean="0"/>
              <a:t>                                                                                                                                                              "An Ally To The Classic Indian Woman, </a:t>
            </a:r>
            <a:r>
              <a:rPr lang="en-US" dirty="0" err="1" smtClean="0"/>
              <a:t>Lakme</a:t>
            </a:r>
            <a:r>
              <a:rPr lang="en-US" dirty="0" smtClean="0"/>
              <a:t> Inspires Her To Express The Unique Beauty And Sensuality Within Enabling Her To Realize The Potency Of Her Beauty."</a:t>
            </a:r>
            <a:endParaRPr/>
          </a:p>
          <a:p>
            <a:pPr marL="0" lvl="0" indent="0" algn="l" rtl="0">
              <a:spcBef>
                <a:spcPts val="0"/>
              </a:spcBef>
              <a:spcAft>
                <a:spcPts val="0"/>
              </a:spcAft>
              <a:buNone/>
            </a:pPr>
            <a:endParaRPr/>
          </a:p>
          <a:p>
            <a:pPr marL="0" lvl="0" indent="0" algn="l" rtl="0">
              <a:spcBef>
                <a:spcPts val="0"/>
              </a:spcBef>
              <a:spcAft>
                <a:spcPts val="0"/>
              </a:spcAft>
              <a:buNone/>
            </a:pPr>
            <a:endParaRPr b="1"/>
          </a:p>
          <a:p>
            <a:pPr marL="0" lvl="0" indent="0" algn="l" rtl="0">
              <a:spcBef>
                <a:spcPts val="0"/>
              </a:spcBef>
              <a:spcAft>
                <a:spcPts val="0"/>
              </a:spcAft>
              <a:buNone/>
            </a:pPr>
            <a:r>
              <a:rPr lang="en-GB" b="1" dirty="0"/>
              <a:t>USP</a:t>
            </a:r>
            <a:r>
              <a:rPr lang="en-GB" b="1" dirty="0" smtClean="0"/>
              <a:t>:                                                                                                                                     </a:t>
            </a:r>
            <a:endParaRPr b="1"/>
          </a:p>
          <a:p>
            <a:pPr lvl="0"/>
            <a:r>
              <a:rPr lang="en-US" dirty="0" smtClean="0"/>
              <a:t>          </a:t>
            </a:r>
            <a:r>
              <a:rPr lang="en-US" dirty="0" err="1" smtClean="0"/>
              <a:t>Lakme</a:t>
            </a:r>
            <a:r>
              <a:rPr lang="en-US" dirty="0" smtClean="0"/>
              <a:t> brings expert products and services that are borne out of true understanding of the needs of the Indian woman.</a:t>
            </a:r>
            <a:endParaRPr/>
          </a:p>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766950" y="873463"/>
            <a:ext cx="7610100" cy="813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b="1">
                <a:solidFill>
                  <a:srgbClr val="434343"/>
                </a:solidFill>
              </a:rPr>
              <a:t>Part 1: Brand study, Competitor Analysis &amp; Buyer’s/Audience’s Persona</a:t>
            </a:r>
            <a:endParaRPr sz="1900"/>
          </a:p>
        </p:txBody>
      </p:sp>
      <p:sp>
        <p:nvSpPr>
          <p:cNvPr id="74" name="Google Shape;74;p16"/>
          <p:cNvSpPr txBox="1"/>
          <p:nvPr/>
        </p:nvSpPr>
        <p:spPr>
          <a:xfrm>
            <a:off x="696150" y="1731850"/>
            <a:ext cx="7610100" cy="32008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GB" b="1" dirty="0" smtClean="0"/>
              <a:t>Analyze </a:t>
            </a:r>
            <a:r>
              <a:rPr lang="en-GB" b="1" dirty="0"/>
              <a:t>Brand </a:t>
            </a:r>
            <a:r>
              <a:rPr lang="en-GB" b="1" dirty="0" smtClean="0"/>
              <a:t>Messaging :</a:t>
            </a:r>
            <a:endParaRPr/>
          </a:p>
          <a:p>
            <a:pPr marL="0" lvl="0" indent="0" algn="l" rtl="0">
              <a:spcBef>
                <a:spcPts val="0"/>
              </a:spcBef>
              <a:spcAft>
                <a:spcPts val="0"/>
              </a:spcAft>
              <a:buNone/>
            </a:pPr>
            <a:endParaRPr/>
          </a:p>
          <a:p>
            <a:pPr marL="0" lvl="0" indent="0" algn="l" rtl="0">
              <a:spcBef>
                <a:spcPts val="0"/>
              </a:spcBef>
              <a:spcAft>
                <a:spcPts val="0"/>
              </a:spcAft>
              <a:buNone/>
            </a:pPr>
            <a:r>
              <a:rPr lang="en-US" dirty="0" smtClean="0"/>
              <a:t>                                                         Professional, women  Friendly and Beautiful.</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GB" b="1" dirty="0"/>
              <a:t>Examine the brand's tagline</a:t>
            </a:r>
            <a:r>
              <a:rPr lang="en-GB" b="1" dirty="0" smtClean="0"/>
              <a:t>:                                        </a:t>
            </a:r>
            <a:endParaRPr b="1"/>
          </a:p>
          <a:p>
            <a:pPr lvl="0"/>
            <a:r>
              <a:rPr lang="en-US" b="1" dirty="0" smtClean="0"/>
              <a:t>                                                            </a:t>
            </a:r>
            <a:r>
              <a:rPr lang="en-US" dirty="0" smtClean="0"/>
              <a:t>Effortlessly, Fashionably, Unapologetically MÉ.</a:t>
            </a:r>
            <a:endParaRPr b="1"/>
          </a:p>
          <a:p>
            <a:pPr lvl="0"/>
            <a:r>
              <a:rPr lang="en-US" b="1" dirty="0" smtClean="0"/>
              <a:t>              </a:t>
            </a:r>
            <a:r>
              <a:rPr lang="en-US" dirty="0" smtClean="0"/>
              <a:t>“Whenever women prioritize beauty, society diminishes them and strips them of their substance.”</a:t>
            </a:r>
            <a:endParaRPr b="1"/>
          </a:p>
          <a:p>
            <a:pPr lvl="0"/>
            <a:r>
              <a:rPr lang="en-US" b="1" dirty="0" smtClean="0"/>
              <a:t>             “</a:t>
            </a:r>
            <a:r>
              <a:rPr lang="en-US" dirty="0" smtClean="0"/>
              <a:t>The world of </a:t>
            </a:r>
            <a:r>
              <a:rPr lang="en-US" dirty="0" err="1" smtClean="0"/>
              <a:t>Lakmé</a:t>
            </a:r>
            <a:r>
              <a:rPr lang="en-US" dirty="0" smtClean="0"/>
              <a:t> is one where women believe they do not need to apologize for their indulgence in the way they look - no guilt trips, no justifications.”</a:t>
            </a:r>
            <a:endParaRPr b="1"/>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p:nvPr/>
        </p:nvSpPr>
        <p:spPr>
          <a:xfrm>
            <a:off x="766950" y="353563"/>
            <a:ext cx="7610100" cy="813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b="1" dirty="0">
                <a:solidFill>
                  <a:srgbClr val="434343"/>
                </a:solidFill>
              </a:rPr>
              <a:t>Part 1: Brand study, Competitor Analysis &amp; Buyer’s/Audience’s Persona</a:t>
            </a:r>
            <a:endParaRPr sz="1900"/>
          </a:p>
        </p:txBody>
      </p:sp>
      <p:sp>
        <p:nvSpPr>
          <p:cNvPr id="80" name="Google Shape;80;p17"/>
          <p:cNvSpPr txBox="1"/>
          <p:nvPr/>
        </p:nvSpPr>
        <p:spPr>
          <a:xfrm>
            <a:off x="897240" y="1082040"/>
            <a:ext cx="7380000" cy="449350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GB" b="1" dirty="0"/>
              <a:t>Competitor Analysis:</a:t>
            </a:r>
            <a:r>
              <a:rPr lang="en-GB" dirty="0"/>
              <a:t> Select three competitors operating in the same industry or niche as the chosen brand, examine their USPs and online communication.</a:t>
            </a:r>
            <a:endParaRPr/>
          </a:p>
          <a:p>
            <a:pPr marL="0" lvl="0" indent="0" algn="l" rtl="0">
              <a:spcBef>
                <a:spcPts val="0"/>
              </a:spcBef>
              <a:spcAft>
                <a:spcPts val="0"/>
              </a:spcAft>
              <a:buNone/>
            </a:pPr>
            <a:endParaRPr b="1"/>
          </a:p>
          <a:p>
            <a:r>
              <a:rPr lang="en-GB" b="1" dirty="0"/>
              <a:t>Competitor 1</a:t>
            </a:r>
            <a:r>
              <a:rPr lang="en-GB" b="1" dirty="0" smtClean="0"/>
              <a:t>:            </a:t>
            </a:r>
            <a:r>
              <a:rPr lang="en-US" dirty="0" err="1" smtClean="0">
                <a:solidFill>
                  <a:srgbClr val="7030A0"/>
                </a:solidFill>
              </a:rPr>
              <a:t>Nykaa</a:t>
            </a:r>
            <a:endParaRPr lang="en-US" dirty="0" smtClean="0">
              <a:solidFill>
                <a:srgbClr val="7030A0"/>
              </a:solidFill>
            </a:endParaRPr>
          </a:p>
          <a:p>
            <a:pPr marL="0" lvl="0" indent="0" algn="l" rtl="0">
              <a:spcBef>
                <a:spcPts val="0"/>
              </a:spcBef>
              <a:spcAft>
                <a:spcPts val="0"/>
              </a:spcAft>
              <a:buNone/>
            </a:pPr>
            <a:endParaRPr b="1"/>
          </a:p>
          <a:p>
            <a:pPr marL="0" lvl="0" indent="0" algn="l" rtl="0">
              <a:spcBef>
                <a:spcPts val="0"/>
              </a:spcBef>
              <a:spcAft>
                <a:spcPts val="0"/>
              </a:spcAft>
              <a:buNone/>
            </a:pPr>
            <a:r>
              <a:rPr lang="en-US" b="1" dirty="0" smtClean="0">
                <a:solidFill>
                  <a:srgbClr val="00B0F0"/>
                </a:solidFill>
              </a:rPr>
              <a:t>  USP   :                   </a:t>
            </a:r>
            <a:r>
              <a:rPr lang="en-US" dirty="0" smtClean="0"/>
              <a:t>Offers, Discounts, Bestsellers.</a:t>
            </a:r>
            <a:endParaRPr/>
          </a:p>
          <a:p>
            <a:pPr marL="0" lvl="0" indent="0" algn="l" rtl="0">
              <a:spcBef>
                <a:spcPts val="0"/>
              </a:spcBef>
              <a:spcAft>
                <a:spcPts val="0"/>
              </a:spcAft>
              <a:buNone/>
            </a:pPr>
            <a:r>
              <a:rPr lang="en-US" b="1" dirty="0" smtClean="0">
                <a:solidFill>
                  <a:srgbClr val="00B0F0"/>
                </a:solidFill>
              </a:rPr>
              <a:t>Online Communication  : </a:t>
            </a:r>
            <a:r>
              <a:rPr lang="en-US" dirty="0" smtClean="0">
                <a:solidFill>
                  <a:schemeClr val="tx2">
                    <a:lumMod val="10000"/>
                  </a:schemeClr>
                </a:solidFill>
              </a:rPr>
              <a:t>Tips and Tricks, Brand  Collaborations.</a:t>
            </a:r>
          </a:p>
          <a:p>
            <a:pPr marL="0" lvl="0" indent="0" algn="l" rtl="0">
              <a:spcBef>
                <a:spcPts val="0"/>
              </a:spcBef>
              <a:spcAft>
                <a:spcPts val="0"/>
              </a:spcAft>
              <a:buNone/>
            </a:pPr>
            <a:endParaRPr>
              <a:solidFill>
                <a:schemeClr val="tx2">
                  <a:lumMod val="10000"/>
                </a:schemeClr>
              </a:solidFill>
            </a:endParaRPr>
          </a:p>
          <a:p>
            <a:r>
              <a:rPr lang="en-GB" b="1" dirty="0"/>
              <a:t>Competitor </a:t>
            </a:r>
            <a:r>
              <a:rPr lang="en-GB" b="1" dirty="0" smtClean="0"/>
              <a:t>2:</a:t>
            </a:r>
            <a:r>
              <a:rPr lang="en-US" dirty="0" smtClean="0"/>
              <a:t>            </a:t>
            </a:r>
            <a:r>
              <a:rPr lang="en-US" dirty="0" err="1" smtClean="0">
                <a:solidFill>
                  <a:srgbClr val="7030A0"/>
                </a:solidFill>
              </a:rPr>
              <a:t>Purplle</a:t>
            </a:r>
            <a:endParaRPr lang="en-US" dirty="0" smtClean="0">
              <a:solidFill>
                <a:srgbClr val="7030A0"/>
              </a:solidFill>
            </a:endParaRPr>
          </a:p>
          <a:p>
            <a:endParaRPr b="1"/>
          </a:p>
          <a:p>
            <a:pPr lvl="0"/>
            <a:r>
              <a:rPr lang="en-US" b="1" dirty="0" smtClean="0">
                <a:solidFill>
                  <a:srgbClr val="00B0F0"/>
                </a:solidFill>
              </a:rPr>
              <a:t> USP    </a:t>
            </a:r>
            <a:r>
              <a:rPr lang="en-US" b="1" dirty="0" smtClean="0">
                <a:solidFill>
                  <a:schemeClr val="tx1"/>
                </a:solidFill>
              </a:rPr>
              <a:t>:</a:t>
            </a:r>
            <a:r>
              <a:rPr lang="en-US" dirty="0" smtClean="0">
                <a:solidFill>
                  <a:schemeClr val="tx1"/>
                </a:solidFill>
              </a:rPr>
              <a:t> All round sale, Wide variety of Products, Categorization</a:t>
            </a:r>
            <a:r>
              <a:rPr lang="en-US" b="1" dirty="0" smtClean="0">
                <a:solidFill>
                  <a:srgbClr val="00B0F0"/>
                </a:solidFill>
              </a:rPr>
              <a:t> .</a:t>
            </a:r>
            <a:endParaRPr b="1"/>
          </a:p>
          <a:p>
            <a:pPr lvl="0"/>
            <a:r>
              <a:rPr lang="en-US" b="1" dirty="0" smtClean="0">
                <a:solidFill>
                  <a:srgbClr val="00B0F0"/>
                </a:solidFill>
              </a:rPr>
              <a:t>Online Communication   :  </a:t>
            </a:r>
            <a:r>
              <a:rPr lang="en-US" dirty="0" smtClean="0">
                <a:solidFill>
                  <a:schemeClr val="tx1"/>
                </a:solidFill>
              </a:rPr>
              <a:t>User Generated Content, lots of Tutorials, value based content</a:t>
            </a:r>
          </a:p>
          <a:p>
            <a:pPr lvl="0"/>
            <a:endParaRPr>
              <a:solidFill>
                <a:schemeClr val="tx1"/>
              </a:solidFill>
            </a:endParaRPr>
          </a:p>
          <a:p>
            <a:r>
              <a:rPr lang="en-GB" b="1" dirty="0"/>
              <a:t>Competitor 3</a:t>
            </a:r>
            <a:r>
              <a:rPr lang="en-GB" b="1" dirty="0" smtClean="0"/>
              <a:t>:            </a:t>
            </a:r>
            <a:r>
              <a:rPr lang="en-GB" b="1" dirty="0" smtClean="0">
                <a:solidFill>
                  <a:srgbClr val="7030A0"/>
                </a:solidFill>
              </a:rPr>
              <a:t> </a:t>
            </a:r>
            <a:r>
              <a:rPr lang="en-US" dirty="0" smtClean="0">
                <a:solidFill>
                  <a:srgbClr val="7030A0"/>
                </a:solidFill>
              </a:rPr>
              <a:t>Maybelline</a:t>
            </a:r>
            <a:endParaRPr lang="en-GB" b="1" dirty="0" smtClean="0">
              <a:solidFill>
                <a:srgbClr val="7030A0"/>
              </a:solidFill>
            </a:endParaRPr>
          </a:p>
          <a:p>
            <a:pPr marL="0" lvl="0" indent="0" algn="l" rtl="0">
              <a:spcBef>
                <a:spcPts val="0"/>
              </a:spcBef>
              <a:spcAft>
                <a:spcPts val="0"/>
              </a:spcAft>
              <a:buNone/>
            </a:pPr>
            <a:r>
              <a:rPr lang="en-GB" b="1" dirty="0" smtClean="0"/>
              <a:t>     </a:t>
            </a:r>
          </a:p>
          <a:p>
            <a:pPr lvl="0"/>
            <a:r>
              <a:rPr lang="en-US" b="1" dirty="0" smtClean="0">
                <a:solidFill>
                  <a:srgbClr val="00B0F0"/>
                </a:solidFill>
              </a:rPr>
              <a:t> USP   : </a:t>
            </a:r>
            <a:r>
              <a:rPr lang="en-GB" b="1" dirty="0" smtClean="0"/>
              <a:t>    </a:t>
            </a:r>
            <a:r>
              <a:rPr lang="en-GB" dirty="0" smtClean="0"/>
              <a:t>Makeup  Looks &amp; Tips , Virtual Beauty Studio, Best Sellers  </a:t>
            </a:r>
            <a:r>
              <a:rPr lang="en-GB" b="1" dirty="0" smtClean="0"/>
              <a:t>.  </a:t>
            </a:r>
          </a:p>
          <a:p>
            <a:pPr lvl="0"/>
            <a:r>
              <a:rPr lang="en-US" b="1" dirty="0" smtClean="0">
                <a:solidFill>
                  <a:srgbClr val="00B0F0"/>
                </a:solidFill>
              </a:rPr>
              <a:t>Online Communication   :  </a:t>
            </a:r>
            <a:r>
              <a:rPr lang="en-US" dirty="0" smtClean="0">
                <a:solidFill>
                  <a:schemeClr val="tx1"/>
                </a:solidFill>
              </a:rPr>
              <a:t>Display of Products, All round  Tutorials.</a:t>
            </a:r>
            <a:endParaRPr lang="en-GB" b="1" dirty="0" smtClean="0">
              <a:solidFill>
                <a:schemeClr val="tx1"/>
              </a:solidFill>
            </a:endParaRPr>
          </a:p>
          <a:p>
            <a:pPr marL="0" lvl="0" indent="0" algn="l" rtl="0">
              <a:spcBef>
                <a:spcPts val="0"/>
              </a:spcBef>
              <a:spcAft>
                <a:spcPts val="0"/>
              </a:spcAft>
              <a:buNone/>
            </a:pPr>
            <a:r>
              <a:rPr lang="en-GB" b="1" dirty="0" smtClean="0"/>
              <a:t>  </a:t>
            </a:r>
          </a:p>
          <a:p>
            <a:pPr marL="0" lvl="0" indent="0" algn="l" rtl="0">
              <a:spcBef>
                <a:spcPts val="0"/>
              </a:spcBef>
              <a:spcAft>
                <a:spcPts val="0"/>
              </a:spcAft>
              <a:buNone/>
            </a:pPr>
            <a:r>
              <a:rPr lang="en-GB" b="1" dirty="0" smtClean="0"/>
              <a:t>                                                                                                                 </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p:nvPr/>
        </p:nvSpPr>
        <p:spPr>
          <a:xfrm>
            <a:off x="766950" y="873463"/>
            <a:ext cx="7610100" cy="813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b="1">
                <a:solidFill>
                  <a:srgbClr val="434343"/>
                </a:solidFill>
              </a:rPr>
              <a:t>Part 1: Brand study, Competitor Analysis &amp; Buyer’s/Audience’s Persona</a:t>
            </a:r>
            <a:endParaRPr sz="1900"/>
          </a:p>
        </p:txBody>
      </p:sp>
      <p:sp>
        <p:nvSpPr>
          <p:cNvPr id="86" name="Google Shape;86;p18"/>
          <p:cNvSpPr txBox="1"/>
          <p:nvPr/>
        </p:nvSpPr>
        <p:spPr>
          <a:xfrm>
            <a:off x="882000" y="1742888"/>
            <a:ext cx="7380000" cy="36317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GB" b="1" dirty="0"/>
              <a:t>Buyer's/Audience's Persona:</a:t>
            </a:r>
            <a:r>
              <a:rPr lang="en-GB" dirty="0"/>
              <a:t> Clearly define the target audience for the chosen brand. Consider demographics, psychographics, </a:t>
            </a:r>
            <a:r>
              <a:rPr lang="en-GB" dirty="0" smtClean="0"/>
              <a:t>behaviours</a:t>
            </a:r>
            <a:r>
              <a:rPr lang="en-GB" dirty="0"/>
              <a:t>, and interests.</a:t>
            </a:r>
            <a:endParaRPr/>
          </a:p>
          <a:p>
            <a:pPr lvl="0" algn="just">
              <a:spcBef>
                <a:spcPct val="0"/>
              </a:spcBef>
              <a:spcAft>
                <a:spcPct val="0"/>
              </a:spcAft>
            </a:pPr>
            <a:r>
              <a:rPr lang="en-US" dirty="0" smtClean="0"/>
              <a:t>                                                 </a:t>
            </a:r>
            <a:r>
              <a:rPr lang="en-IN" b="1" u="sng" dirty="0" smtClean="0"/>
              <a:t>Demographic Information</a:t>
            </a:r>
            <a:r>
              <a:rPr lang="en-IN" b="1" dirty="0" smtClean="0"/>
              <a:t>:</a:t>
            </a:r>
          </a:p>
          <a:p>
            <a:pPr lvl="0">
              <a:spcBef>
                <a:spcPct val="0"/>
              </a:spcBef>
              <a:spcAft>
                <a:spcPct val="0"/>
              </a:spcAft>
            </a:pPr>
            <a:r>
              <a:rPr lang="en-IN" dirty="0" smtClean="0"/>
              <a:t>     </a:t>
            </a:r>
          </a:p>
          <a:p>
            <a:pPr marL="342900" lvl="0" indent="-342900">
              <a:spcBef>
                <a:spcPct val="0"/>
              </a:spcBef>
              <a:spcAft>
                <a:spcPct val="0"/>
              </a:spcAft>
              <a:buAutoNum type="arabicPeriod"/>
            </a:pPr>
            <a:r>
              <a:rPr lang="en-IN" b="1" dirty="0" smtClean="0"/>
              <a:t>Brand Name		</a:t>
            </a:r>
            <a:r>
              <a:rPr lang="en-IN" dirty="0" smtClean="0"/>
              <a:t>:      </a:t>
            </a:r>
            <a:r>
              <a:rPr lang="en-IN" dirty="0" err="1" smtClean="0"/>
              <a:t>Lakme</a:t>
            </a:r>
            <a:r>
              <a:rPr lang="en-IN" dirty="0" smtClean="0"/>
              <a:t> .</a:t>
            </a:r>
          </a:p>
          <a:p>
            <a:pPr marL="342900" lvl="0" indent="-342900">
              <a:spcBef>
                <a:spcPct val="0"/>
              </a:spcBef>
              <a:spcAft>
                <a:spcPct val="0"/>
              </a:spcAft>
              <a:buAutoNum type="arabicPeriod"/>
            </a:pPr>
            <a:r>
              <a:rPr lang="en-IN" b="1" dirty="0" smtClean="0"/>
              <a:t>Mostly used by(Gender)        </a:t>
            </a:r>
            <a:r>
              <a:rPr lang="en-IN" dirty="0" smtClean="0"/>
              <a:t>:       Girls and Women .</a:t>
            </a:r>
          </a:p>
          <a:p>
            <a:pPr lvl="0">
              <a:spcBef>
                <a:spcPct val="0"/>
              </a:spcBef>
              <a:spcAft>
                <a:spcPct val="0"/>
              </a:spcAft>
            </a:pPr>
            <a:r>
              <a:rPr lang="en-IN" b="1" dirty="0" smtClean="0"/>
              <a:t>3.</a:t>
            </a:r>
            <a:r>
              <a:rPr lang="en-IN" dirty="0" smtClean="0"/>
              <a:t>    </a:t>
            </a:r>
            <a:r>
              <a:rPr lang="en-IN" b="1" dirty="0" smtClean="0"/>
              <a:t>Age range</a:t>
            </a:r>
            <a:r>
              <a:rPr lang="en-IN" dirty="0" smtClean="0"/>
              <a:t>		:      18 – 50 .</a:t>
            </a:r>
          </a:p>
          <a:p>
            <a:pPr lvl="0">
              <a:spcBef>
                <a:spcPct val="0"/>
              </a:spcBef>
              <a:spcAft>
                <a:spcPct val="0"/>
              </a:spcAft>
            </a:pPr>
            <a:r>
              <a:rPr lang="en-IN" b="1" dirty="0" smtClean="0"/>
              <a:t>4.</a:t>
            </a:r>
            <a:r>
              <a:rPr lang="en-IN" dirty="0" smtClean="0"/>
              <a:t>    </a:t>
            </a:r>
            <a:r>
              <a:rPr lang="en-IN" b="1" dirty="0" smtClean="0"/>
              <a:t>Marital status</a:t>
            </a:r>
            <a:r>
              <a:rPr lang="en-IN" dirty="0" smtClean="0"/>
              <a:t>		:      Married and Unmarried .	  </a:t>
            </a:r>
          </a:p>
          <a:p>
            <a:pPr lvl="0">
              <a:spcBef>
                <a:spcPct val="0"/>
              </a:spcBef>
              <a:spcAft>
                <a:spcPct val="0"/>
              </a:spcAft>
            </a:pPr>
            <a:r>
              <a:rPr lang="en-IN" b="1" dirty="0" smtClean="0"/>
              <a:t>5.    Occupation</a:t>
            </a:r>
            <a:r>
              <a:rPr lang="en-IN" dirty="0" smtClean="0"/>
              <a:t>		:      Students, young professionals and Housewives .</a:t>
            </a:r>
          </a:p>
          <a:p>
            <a:pPr lvl="0">
              <a:spcBef>
                <a:spcPct val="0"/>
              </a:spcBef>
              <a:spcAft>
                <a:spcPct val="0"/>
              </a:spcAft>
            </a:pPr>
            <a:r>
              <a:rPr lang="en-IN" b="1" dirty="0" smtClean="0"/>
              <a:t>6.    Income</a:t>
            </a:r>
            <a:r>
              <a:rPr lang="en-IN" dirty="0" smtClean="0"/>
              <a:t>	                   :     15,000 -  75,000 .</a:t>
            </a:r>
          </a:p>
          <a:p>
            <a:pPr lvl="0">
              <a:spcBef>
                <a:spcPct val="0"/>
              </a:spcBef>
              <a:spcAft>
                <a:spcPct val="0"/>
              </a:spcAft>
            </a:pPr>
            <a:r>
              <a:rPr lang="en-IN" b="1" dirty="0" smtClean="0"/>
              <a:t>7.    Location</a:t>
            </a:r>
            <a:r>
              <a:rPr lang="en-IN" dirty="0" smtClean="0"/>
              <a:t>		:      Urban and semi-urban areas .</a:t>
            </a:r>
          </a:p>
          <a:p>
            <a:pPr lvl="0">
              <a:spcBef>
                <a:spcPct val="0"/>
              </a:spcBef>
              <a:spcAft>
                <a:spcPct val="0"/>
              </a:spcAft>
            </a:pPr>
            <a:endParaRPr lang="en-IN" dirty="0" smtClean="0"/>
          </a:p>
          <a:p>
            <a:pPr marL="0" lvl="0" indent="0" algn="l" rtl="0">
              <a:spcBef>
                <a:spcPts val="0"/>
              </a:spcBef>
              <a:spcAft>
                <a:spcPts val="0"/>
              </a:spcAft>
              <a:buNone/>
            </a:pPr>
            <a:endParaRPr/>
          </a:p>
          <a:p>
            <a:pPr marL="0" lvl="0" indent="0" algn="l" rtl="0">
              <a:spcBef>
                <a:spcPts val="0"/>
              </a:spcBef>
              <a:spcAft>
                <a:spcPts val="0"/>
              </a:spcAft>
              <a:buNone/>
            </a:pPr>
            <a:endParaRPr/>
          </a:p>
          <a:p>
            <a:pPr marL="45720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52400" y="209550"/>
            <a:ext cx="8520600" cy="841800"/>
          </a:xfrm>
        </p:spPr>
        <p:txBody>
          <a:bodyPr/>
          <a:lstStyle/>
          <a:p>
            <a:r>
              <a:rPr lang="en-IN" altLang="en-US" sz="2400" b="1" u="sng" dirty="0"/>
              <a:t>Psychographic Information</a:t>
            </a:r>
            <a:r>
              <a:rPr lang="en-IN" altLang="en-US" sz="2400" b="1" dirty="0"/>
              <a:t>:</a:t>
            </a:r>
          </a:p>
        </p:txBody>
      </p:sp>
      <p:sp>
        <p:nvSpPr>
          <p:cNvPr id="3" name="Text Box 2"/>
          <p:cNvSpPr txBox="1"/>
          <p:nvPr>
            <p:custDataLst>
              <p:tags r:id="rId2"/>
            </p:custDataLst>
          </p:nvPr>
        </p:nvSpPr>
        <p:spPr>
          <a:xfrm>
            <a:off x="0" y="1141095"/>
            <a:ext cx="9144000" cy="283154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AutoNum type="arabicPeriod"/>
            </a:pPr>
            <a:r>
              <a:rPr lang="en-IN" altLang="en-US" b="1" dirty="0">
                <a:latin typeface="Arial" panose="020B0604020202020204" pitchFamily="34" charset="0"/>
                <a:cs typeface="Arial" panose="020B0604020202020204" pitchFamily="34" charset="0"/>
              </a:rPr>
              <a:t>Social Class</a:t>
            </a:r>
            <a:r>
              <a:rPr lang="en-IN" altLang="en-US" dirty="0">
                <a:latin typeface="Arial" panose="020B0604020202020204" pitchFamily="34" charset="0"/>
                <a:cs typeface="Arial" panose="020B0604020202020204" pitchFamily="34" charset="0"/>
              </a:rPr>
              <a:t>		</a:t>
            </a:r>
            <a:r>
              <a:rPr lang="en-IN" altLang="en-US" dirty="0" smtClean="0">
                <a:latin typeface="Arial" panose="020B0604020202020204" pitchFamily="34" charset="0"/>
                <a:cs typeface="Arial" panose="020B0604020202020204" pitchFamily="34" charset="0"/>
              </a:rPr>
              <a:t> :    </a:t>
            </a:r>
            <a:r>
              <a:rPr lang="en-IN" altLang="en-US" sz="1600" dirty="0" smtClean="0">
                <a:latin typeface="Arial" panose="020B0604020202020204" pitchFamily="34" charset="0"/>
                <a:cs typeface="Arial" panose="020B0604020202020204" pitchFamily="34" charset="0"/>
              </a:rPr>
              <a:t>Middle, Upper </a:t>
            </a:r>
            <a:r>
              <a:rPr lang="en-IN" altLang="en-US" sz="1600" dirty="0">
                <a:latin typeface="Arial" panose="020B0604020202020204" pitchFamily="34" charset="0"/>
                <a:cs typeface="Arial" panose="020B0604020202020204" pitchFamily="34" charset="0"/>
              </a:rPr>
              <a:t>Middle class and Rich </a:t>
            </a:r>
            <a:r>
              <a:rPr lang="en-IN" altLang="en-US" sz="1600" dirty="0" smtClean="0">
                <a:latin typeface="Arial" panose="020B0604020202020204" pitchFamily="34" charset="0"/>
                <a:cs typeface="Arial" panose="020B0604020202020204" pitchFamily="34" charset="0"/>
              </a:rPr>
              <a:t>class .</a:t>
            </a:r>
            <a:endParaRPr lang="en-IN" altLang="en-US" sz="1600" dirty="0">
              <a:latin typeface="Arial" panose="020B0604020202020204" pitchFamily="34" charset="0"/>
              <a:cs typeface="Arial" panose="020B0604020202020204" pitchFamily="34" charset="0"/>
            </a:endParaRPr>
          </a:p>
          <a:p>
            <a:pPr marL="342900" indent="-342900">
              <a:buAutoNum type="arabicPeriod"/>
            </a:pPr>
            <a:endParaRPr lang="en-IN" altLang="en-US" dirty="0">
              <a:latin typeface="Arial" panose="020B0604020202020204" pitchFamily="34" charset="0"/>
              <a:cs typeface="Arial" panose="020B0604020202020204" pitchFamily="34" charset="0"/>
            </a:endParaRPr>
          </a:p>
          <a:p>
            <a:pPr marL="342900" indent="-342900">
              <a:buAutoNum type="arabicPeriod" startAt="2"/>
            </a:pPr>
            <a:r>
              <a:rPr lang="en-IN" altLang="en-US" b="1" dirty="0">
                <a:latin typeface="Arial" panose="020B0604020202020204" pitchFamily="34" charset="0"/>
                <a:cs typeface="Arial" panose="020B0604020202020204" pitchFamily="34" charset="0"/>
              </a:rPr>
              <a:t>Behaviours</a:t>
            </a:r>
            <a:r>
              <a:rPr lang="en-IN" altLang="en-US" dirty="0">
                <a:latin typeface="Arial" panose="020B0604020202020204" pitchFamily="34" charset="0"/>
                <a:cs typeface="Arial" panose="020B0604020202020204" pitchFamily="34" charset="0"/>
              </a:rPr>
              <a:t>		:    </a:t>
            </a:r>
            <a:r>
              <a:rPr lang="en-IN" altLang="en-US" dirty="0" smtClean="0">
                <a:latin typeface="Arial" panose="020B0604020202020204" pitchFamily="34" charset="0"/>
                <a:cs typeface="Arial" panose="020B0604020202020204" pitchFamily="34" charset="0"/>
              </a:rPr>
              <a:t> </a:t>
            </a:r>
            <a:r>
              <a:rPr lang="en-IN" altLang="en-US" sz="1600" dirty="0">
                <a:latin typeface="Arial" panose="020B0604020202020204" pitchFamily="34" charset="0"/>
                <a:cs typeface="Arial" panose="020B0604020202020204" pitchFamily="34" charset="0"/>
              </a:rPr>
              <a:t>Often buys beauty products and are interested in   			      </a:t>
            </a:r>
            <a:r>
              <a:rPr lang="en-IN" altLang="en-US" sz="1600" dirty="0" smtClean="0">
                <a:latin typeface="Arial" panose="020B0604020202020204" pitchFamily="34" charset="0"/>
                <a:cs typeface="Arial" panose="020B0604020202020204" pitchFamily="34" charset="0"/>
              </a:rPr>
              <a:t>            </a:t>
            </a:r>
            <a:r>
              <a:rPr lang="en-IN" altLang="en-US" sz="1600" dirty="0">
                <a:latin typeface="Arial" panose="020B0604020202020204" pitchFamily="34" charset="0"/>
                <a:cs typeface="Arial" panose="020B0604020202020204" pitchFamily="34" charset="0"/>
              </a:rPr>
              <a:t>maintaining their </a:t>
            </a:r>
            <a:r>
              <a:rPr lang="en-IN" altLang="en-US" sz="1600" dirty="0" smtClean="0">
                <a:latin typeface="Arial" panose="020B0604020202020204" pitchFamily="34" charset="0"/>
                <a:cs typeface="Arial" panose="020B0604020202020204" pitchFamily="34" charset="0"/>
              </a:rPr>
              <a:t>beauty .</a:t>
            </a:r>
            <a:endParaRPr lang="en-IN" altLang="en-US" sz="1600" dirty="0">
              <a:latin typeface="Arial" panose="020B0604020202020204" pitchFamily="34" charset="0"/>
              <a:cs typeface="Arial" panose="020B0604020202020204" pitchFamily="34" charset="0"/>
            </a:endParaRPr>
          </a:p>
          <a:p>
            <a:endParaRPr lang="en-IN" altLang="en-US" dirty="0">
              <a:latin typeface="Arial" panose="020B0604020202020204" pitchFamily="34" charset="0"/>
              <a:cs typeface="Arial" panose="020B0604020202020204" pitchFamily="34" charset="0"/>
            </a:endParaRPr>
          </a:p>
          <a:p>
            <a:pPr marL="342900" indent="-342900">
              <a:buAutoNum type="arabicPeriod" startAt="3"/>
            </a:pPr>
            <a:r>
              <a:rPr lang="en-IN" altLang="en-US" b="1" dirty="0">
                <a:latin typeface="Arial" panose="020B0604020202020204" pitchFamily="34" charset="0"/>
                <a:cs typeface="Arial" panose="020B0604020202020204" pitchFamily="34" charset="0"/>
              </a:rPr>
              <a:t>Interests</a:t>
            </a:r>
            <a:r>
              <a:rPr lang="en-IN" altLang="en-US" dirty="0">
                <a:latin typeface="Arial" panose="020B0604020202020204" pitchFamily="34" charset="0"/>
                <a:cs typeface="Arial" panose="020B0604020202020204" pitchFamily="34" charset="0"/>
              </a:rPr>
              <a:t>		:     </a:t>
            </a:r>
            <a:r>
              <a:rPr lang="en-IN" altLang="en-US" sz="1600" dirty="0" smtClean="0">
                <a:latin typeface="Arial" panose="020B0604020202020204" pitchFamily="34" charset="0"/>
                <a:cs typeface="Arial" panose="020B0604020202020204" pitchFamily="34" charset="0"/>
              </a:rPr>
              <a:t>Most </a:t>
            </a:r>
            <a:r>
              <a:rPr lang="en-IN" altLang="en-US" sz="1600" dirty="0">
                <a:latin typeface="Arial" panose="020B0604020202020204" pitchFamily="34" charset="0"/>
                <a:cs typeface="Arial" panose="020B0604020202020204" pitchFamily="34" charset="0"/>
              </a:rPr>
              <a:t>interested in buying women </a:t>
            </a:r>
            <a:r>
              <a:rPr lang="en-IN" altLang="en-US" sz="1600" dirty="0" smtClean="0">
                <a:latin typeface="Arial" panose="020B0604020202020204" pitchFamily="34" charset="0"/>
                <a:cs typeface="Arial" panose="020B0604020202020204" pitchFamily="34" charset="0"/>
              </a:rPr>
              <a:t>cosmetics .</a:t>
            </a:r>
            <a:endParaRPr lang="en-IN" altLang="en-US" dirty="0">
              <a:latin typeface="Arial" panose="020B0604020202020204" pitchFamily="34" charset="0"/>
              <a:cs typeface="Arial" panose="020B0604020202020204" pitchFamily="34" charset="0"/>
            </a:endParaRPr>
          </a:p>
          <a:p>
            <a:pPr marL="342900" indent="-342900">
              <a:buAutoNum type="arabicPeriod" startAt="3"/>
            </a:pPr>
            <a:endParaRPr lang="en-IN" altLang="en-US" dirty="0">
              <a:latin typeface="Arial" panose="020B0604020202020204" pitchFamily="34" charset="0"/>
              <a:cs typeface="Arial" panose="020B0604020202020204" pitchFamily="34" charset="0"/>
            </a:endParaRPr>
          </a:p>
          <a:p>
            <a:pPr marL="342900" indent="-342900">
              <a:buAutoNum type="arabicPeriod" startAt="4"/>
            </a:pPr>
            <a:r>
              <a:rPr lang="en-IN" altLang="en-US" b="1" dirty="0">
                <a:latin typeface="Arial" panose="020B0604020202020204" pitchFamily="34" charset="0"/>
                <a:cs typeface="Arial" panose="020B0604020202020204" pitchFamily="34" charset="0"/>
              </a:rPr>
              <a:t>Habits</a:t>
            </a:r>
            <a:r>
              <a:rPr lang="en-IN" altLang="en-US" dirty="0">
                <a:latin typeface="Arial" panose="020B0604020202020204" pitchFamily="34" charset="0"/>
                <a:cs typeface="Arial" panose="020B0604020202020204" pitchFamily="34" charset="0"/>
              </a:rPr>
              <a:t>		:    </a:t>
            </a:r>
            <a:r>
              <a:rPr lang="en-IN" altLang="en-US" dirty="0" smtClean="0">
                <a:latin typeface="Arial" panose="020B0604020202020204" pitchFamily="34" charset="0"/>
                <a:cs typeface="Arial" panose="020B0604020202020204" pitchFamily="34" charset="0"/>
              </a:rPr>
              <a:t> </a:t>
            </a:r>
            <a:r>
              <a:rPr lang="en-IN" altLang="en-US" sz="1600" dirty="0">
                <a:latin typeface="Arial" panose="020B0604020202020204" pitchFamily="34" charset="0"/>
                <a:cs typeface="Arial" panose="020B0604020202020204" pitchFamily="34" charset="0"/>
              </a:rPr>
              <a:t>Online </a:t>
            </a:r>
            <a:r>
              <a:rPr lang="en-IN" altLang="en-US" sz="1600" dirty="0" smtClean="0">
                <a:latin typeface="Arial" panose="020B0604020202020204" pitchFamily="34" charset="0"/>
                <a:cs typeface="Arial" panose="020B0604020202020204" pitchFamily="34" charset="0"/>
              </a:rPr>
              <a:t>shopping, searching </a:t>
            </a:r>
            <a:r>
              <a:rPr lang="en-IN" altLang="en-US" sz="1600" dirty="0">
                <a:latin typeface="Arial" panose="020B0604020202020204" pitchFamily="34" charset="0"/>
                <a:cs typeface="Arial" panose="020B0604020202020204" pitchFamily="34" charset="0"/>
              </a:rPr>
              <a:t>about beauty </a:t>
            </a:r>
            <a:r>
              <a:rPr lang="en-IN" altLang="en-US" sz="1600" dirty="0" smtClean="0">
                <a:latin typeface="Arial" panose="020B0604020202020204" pitchFamily="34" charset="0"/>
                <a:cs typeface="Arial" panose="020B0604020202020204" pitchFamily="34" charset="0"/>
              </a:rPr>
              <a:t>tips, Look for Tutorials.</a:t>
            </a:r>
            <a:endParaRPr lang="en-IN" altLang="en-US" dirty="0">
              <a:latin typeface="Arial" panose="020B0604020202020204" pitchFamily="34" charset="0"/>
              <a:cs typeface="Arial" panose="020B0604020202020204" pitchFamily="34" charset="0"/>
            </a:endParaRPr>
          </a:p>
          <a:p>
            <a:pPr marL="342900" indent="-342900">
              <a:buAutoNum type="arabicPeriod" startAt="4"/>
            </a:pPr>
            <a:endParaRPr lang="en-IN" altLang="en-US" dirty="0">
              <a:latin typeface="Arial" panose="020B0604020202020204" pitchFamily="34" charset="0"/>
              <a:cs typeface="Arial" panose="020B0604020202020204" pitchFamily="34" charset="0"/>
            </a:endParaRPr>
          </a:p>
          <a:p>
            <a:r>
              <a:rPr lang="en-IN" altLang="en-US" b="1" dirty="0">
                <a:latin typeface="Arial" panose="020B0604020202020204" pitchFamily="34" charset="0"/>
                <a:cs typeface="Arial" panose="020B0604020202020204" pitchFamily="34" charset="0"/>
              </a:rPr>
              <a:t>5.</a:t>
            </a:r>
            <a:r>
              <a:rPr lang="en-IN" altLang="en-US" dirty="0">
                <a:latin typeface="Arial" panose="020B0604020202020204" pitchFamily="34" charset="0"/>
                <a:cs typeface="Arial" panose="020B0604020202020204" pitchFamily="34" charset="0"/>
              </a:rPr>
              <a:t>   </a:t>
            </a:r>
            <a:r>
              <a:rPr lang="en-IN" altLang="en-US" b="1" dirty="0">
                <a:latin typeface="Arial" panose="020B0604020202020204" pitchFamily="34" charset="0"/>
                <a:cs typeface="Arial" panose="020B0604020202020204" pitchFamily="34" charset="0"/>
              </a:rPr>
              <a:t>Lifestyle</a:t>
            </a:r>
            <a:r>
              <a:rPr lang="en-IN" altLang="en-US" dirty="0">
                <a:latin typeface="Arial" panose="020B0604020202020204" pitchFamily="34" charset="0"/>
                <a:cs typeface="Arial" panose="020B0604020202020204" pitchFamily="34" charset="0"/>
              </a:rPr>
              <a:t>		:    </a:t>
            </a:r>
            <a:r>
              <a:rPr lang="en-IN" altLang="en-US" dirty="0" smtClean="0">
                <a:latin typeface="Arial" panose="020B0604020202020204" pitchFamily="34" charset="0"/>
                <a:cs typeface="Arial" panose="020B0604020202020204" pitchFamily="34" charset="0"/>
              </a:rPr>
              <a:t> </a:t>
            </a:r>
            <a:r>
              <a:rPr lang="en-IN" altLang="en-US" sz="1600" dirty="0">
                <a:latin typeface="Arial" panose="020B0604020202020204" pitchFamily="34" charset="0"/>
                <a:cs typeface="Arial" panose="020B0604020202020204" pitchFamily="34" charset="0"/>
              </a:rPr>
              <a:t>Want to lead a healthy </a:t>
            </a:r>
            <a:r>
              <a:rPr lang="en-IN" altLang="en-US" sz="1600" dirty="0" smtClean="0">
                <a:latin typeface="Arial" panose="020B0604020202020204" pitchFamily="34" charset="0"/>
                <a:cs typeface="Arial" panose="020B0604020202020204" pitchFamily="34" charset="0"/>
              </a:rPr>
              <a:t>lifestyle .</a:t>
            </a:r>
            <a:endParaRPr lang="en-IN" altLang="en-US" dirty="0">
              <a:latin typeface="Arial" panose="020B0604020202020204" pitchFamily="34" charset="0"/>
              <a:cs typeface="Arial" panose="020B0604020202020204" pitchFamily="34"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p:nvPr/>
        </p:nvSpPr>
        <p:spPr>
          <a:xfrm>
            <a:off x="766950" y="464363"/>
            <a:ext cx="7610100" cy="477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b="1">
                <a:solidFill>
                  <a:srgbClr val="434343"/>
                </a:solidFill>
              </a:rPr>
              <a:t>Part 2: SEO &amp; Keyword Research</a:t>
            </a:r>
            <a:endParaRPr sz="1900"/>
          </a:p>
        </p:txBody>
      </p:sp>
      <p:sp>
        <p:nvSpPr>
          <p:cNvPr id="92" name="Google Shape;92;p19"/>
          <p:cNvSpPr txBox="1"/>
          <p:nvPr/>
        </p:nvSpPr>
        <p:spPr>
          <a:xfrm>
            <a:off x="915150" y="1333788"/>
            <a:ext cx="7313700" cy="2986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b="1" dirty="0"/>
              <a:t>SEO Audit:</a:t>
            </a:r>
            <a:r>
              <a:rPr lang="en-GB" dirty="0"/>
              <a:t> Do an SEO audit of the brands website</a:t>
            </a:r>
            <a:endParaRPr/>
          </a:p>
          <a:p>
            <a:pPr marL="457200" lvl="0" indent="-317500" algn="l" rtl="0">
              <a:spcBef>
                <a:spcPts val="0"/>
              </a:spcBef>
              <a:spcAft>
                <a:spcPts val="0"/>
              </a:spcAft>
              <a:buSzPts val="1400"/>
              <a:buChar char="●"/>
            </a:pPr>
            <a:r>
              <a:rPr lang="en-GB" b="1" dirty="0"/>
              <a:t>Keyword Research:</a:t>
            </a:r>
            <a:r>
              <a:rPr lang="en-GB" dirty="0"/>
              <a:t> Define Research Objectives, Brainstorm Seed Keywords, Utilize Keyword Research Tools (</a:t>
            </a:r>
            <a:r>
              <a:rPr lang="en-GB" dirty="0" err="1"/>
              <a:t>SEMrush</a:t>
            </a:r>
            <a:r>
              <a:rPr lang="en-GB" dirty="0"/>
              <a:t> or </a:t>
            </a:r>
            <a:r>
              <a:rPr lang="en-GB" dirty="0" err="1"/>
              <a:t>Moz</a:t>
            </a:r>
            <a:r>
              <a:rPr lang="en-GB" dirty="0"/>
              <a:t> Keyword Explorer),Analyze Competitor Keywords, Long-tail Keyword Exploration (specific, longer phrases) that align with the research objectives and have lower competition but higher conversion potential.</a:t>
            </a:r>
            <a:endParaRPr/>
          </a:p>
          <a:p>
            <a:pPr marL="457200" lvl="0" indent="-317500" algn="l" rtl="0">
              <a:spcBef>
                <a:spcPts val="0"/>
              </a:spcBef>
              <a:spcAft>
                <a:spcPts val="0"/>
              </a:spcAft>
              <a:buSzPts val="1400"/>
              <a:buChar char="●"/>
            </a:pPr>
            <a:r>
              <a:rPr lang="en-GB" b="1" dirty="0"/>
              <a:t>On page Optimization: </a:t>
            </a:r>
            <a:r>
              <a:rPr lang="en-GB" dirty="0"/>
              <a:t>Meta Tag optimization &amp; content optimization</a:t>
            </a:r>
            <a:endParaRPr/>
          </a:p>
          <a:p>
            <a:pPr marL="0" lvl="0" indent="0" algn="l" rtl="0">
              <a:spcBef>
                <a:spcPts val="0"/>
              </a:spcBef>
              <a:spcAft>
                <a:spcPts val="0"/>
              </a:spcAft>
              <a:buNone/>
            </a:pPr>
            <a:endParaRPr/>
          </a:p>
          <a:p>
            <a:pPr marL="0" lvl="0" indent="0" algn="l" rtl="0">
              <a:spcBef>
                <a:spcPts val="0"/>
              </a:spcBef>
              <a:spcAft>
                <a:spcPts val="0"/>
              </a:spcAft>
              <a:buNone/>
            </a:pPr>
            <a:r>
              <a:rPr lang="en-GB" dirty="0"/>
              <a:t>Reflect on the process of conducting keyword research and the SEO recommendations provided.</a:t>
            </a:r>
            <a:endParaRPr/>
          </a:p>
          <a:p>
            <a:pPr marL="457200" lvl="0" indent="0" algn="l" rtl="0">
              <a:spcBef>
                <a:spcPts val="0"/>
              </a:spcBef>
              <a:spcAft>
                <a:spcPts val="0"/>
              </a:spcAft>
              <a:buNone/>
            </a:pPr>
            <a:endParaRPr/>
          </a:p>
          <a:p>
            <a:pPr marL="0" lvl="0" indent="0" algn="l" rtl="0">
              <a:spcBef>
                <a:spcPts val="0"/>
              </a:spcBef>
              <a:spcAft>
                <a:spcPts val="0"/>
              </a:spcAft>
              <a:buNone/>
            </a:pPr>
            <a:r>
              <a:rPr lang="en-GB" dirty="0"/>
              <a:t>Document the challenges faced during the research and analysis phase, as well as the key insights gained from the keyword research process.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465675" y="2974428"/>
            <a:ext cx="8541690" cy="115613"/>
          </a:xfrm>
        </p:spPr>
        <p:txBody>
          <a:bodyPr>
            <a:normAutofit fontScale="90000"/>
          </a:bodyPr>
          <a:lstStyle/>
          <a:p>
            <a:pPr algn="l"/>
            <a:r>
              <a:rPr lang="en-US" sz="1800" dirty="0" smtClean="0"/>
              <a:t>           SEO Audit is the process of analyzing the Website’s performance in search engines. It identifies the errors and recommends suggestions which helps you rank better .</a:t>
            </a:r>
            <a:br>
              <a:rPr lang="en-US" sz="1800" dirty="0" smtClean="0"/>
            </a:br>
            <a:r>
              <a:rPr lang="en-US" sz="1800" dirty="0" smtClean="0"/>
              <a:t/>
            </a:r>
            <a:br>
              <a:rPr lang="en-US" sz="1800" dirty="0" smtClean="0"/>
            </a:br>
            <a:r>
              <a:rPr lang="en-US" sz="1800" dirty="0" smtClean="0"/>
              <a:t>Following are the simple steps which are used to do an SEO Audit</a:t>
            </a:r>
            <a:br>
              <a:rPr lang="en-US" sz="1800" dirty="0" smtClean="0"/>
            </a:br>
            <a:r>
              <a:rPr lang="en-US" sz="1800" dirty="0" smtClean="0"/>
              <a:t/>
            </a:r>
            <a:br>
              <a:rPr lang="en-US" sz="1800" dirty="0" smtClean="0"/>
            </a:br>
            <a:r>
              <a:rPr lang="en-US" sz="1800" dirty="0" smtClean="0"/>
              <a:t/>
            </a:r>
            <a:br>
              <a:rPr lang="en-US" sz="1800" dirty="0" smtClean="0"/>
            </a:br>
            <a:r>
              <a:rPr lang="en-US" sz="1600" dirty="0" smtClean="0"/>
              <a:t>1. Search for SEO Audit Tools on Google Search Engine ,then you will get number of options like </a:t>
            </a:r>
            <a:r>
              <a:rPr lang="en-US" sz="1600" dirty="0" err="1" smtClean="0"/>
              <a:t>SEOptimer</a:t>
            </a:r>
            <a:r>
              <a:rPr lang="en-US" sz="1600" dirty="0" smtClean="0"/>
              <a:t> , SEMRUSH etc.</a:t>
            </a:r>
            <a:br>
              <a:rPr lang="en-US" sz="1600" dirty="0" smtClean="0"/>
            </a:br>
            <a:r>
              <a:rPr lang="en-US" sz="1600" dirty="0" smtClean="0"/>
              <a:t/>
            </a:r>
            <a:br>
              <a:rPr lang="en-US" sz="1600" dirty="0" smtClean="0"/>
            </a:br>
            <a:r>
              <a:rPr lang="en-US" sz="1600" dirty="0" smtClean="0"/>
              <a:t>2.We selected </a:t>
            </a:r>
            <a:r>
              <a:rPr lang="en-US" sz="1600" dirty="0" err="1" smtClean="0"/>
              <a:t>SEOptimer</a:t>
            </a:r>
            <a:r>
              <a:rPr lang="en-US" sz="1600" dirty="0" smtClean="0"/>
              <a:t> then website will be opened enter or copy paste the URL and press Audit. Then the website will be analyzed for a while and recommends suggestions.</a:t>
            </a:r>
            <a:r>
              <a:rPr lang="en-US" sz="1800" dirty="0" smtClean="0"/>
              <a:t/>
            </a:r>
            <a:br>
              <a:rPr lang="en-US" sz="1800" dirty="0" smtClean="0"/>
            </a:br>
            <a:r>
              <a:rPr lang="en-US" sz="1800" dirty="0" smtClean="0"/>
              <a:t/>
            </a:r>
            <a:br>
              <a:rPr lang="en-US" sz="1800" dirty="0" smtClean="0"/>
            </a:br>
            <a:r>
              <a:rPr lang="en-US" sz="1600" dirty="0" smtClean="0"/>
              <a:t>   In the same way I did SEO Audit  for Brand </a:t>
            </a:r>
            <a:r>
              <a:rPr lang="en-US" sz="1600" dirty="0" smtClean="0">
                <a:solidFill>
                  <a:srgbClr val="FF0000"/>
                </a:solidFill>
              </a:rPr>
              <a:t>LAKME </a:t>
            </a:r>
            <a:r>
              <a:rPr lang="en-US" sz="1600" dirty="0" smtClean="0">
                <a:solidFill>
                  <a:schemeClr val="tx1"/>
                </a:solidFill>
              </a:rPr>
              <a:t>for that there are 18 recommendations such as </a:t>
            </a:r>
            <a:r>
              <a:rPr lang="en-US" sz="1600" dirty="0" smtClean="0"/>
              <a:t>Optimize for Core Web Vitals , Reduce length of title tag (to between 10 and 70 characters)Shorten meta description (to between 70 and 160 characters) , Remove Duplicate H1 Tags.</a:t>
            </a:r>
            <a:br>
              <a:rPr lang="en-US" sz="1600" dirty="0" smtClean="0"/>
            </a:br>
            <a:endParaRPr lang="en-US" sz="1800" dirty="0">
              <a:solidFill>
                <a:schemeClr val="tx1"/>
              </a:solidFill>
            </a:endParaRPr>
          </a:p>
        </p:txBody>
      </p:sp>
      <p:sp>
        <p:nvSpPr>
          <p:cNvPr id="3" name="Rectangle 2"/>
          <p:cNvSpPr/>
          <p:nvPr/>
        </p:nvSpPr>
        <p:spPr>
          <a:xfrm>
            <a:off x="1707931" y="355217"/>
            <a:ext cx="5607270" cy="307777"/>
          </a:xfrm>
          <a:prstGeom prst="rect">
            <a:avLst/>
          </a:prstGeom>
        </p:spPr>
        <p:txBody>
          <a:bodyPr wrap="square">
            <a:spAutoFit/>
          </a:bodyPr>
          <a:lstStyle/>
          <a:p>
            <a:pPr algn="ctr"/>
            <a:r>
              <a:rPr lang="en-US" b="1" dirty="0" smtClean="0"/>
              <a:t>SEO Audit:</a:t>
            </a:r>
            <a:r>
              <a:rPr lang="en-US" dirty="0" smtClean="0"/>
              <a:t> Do an SEO Audit of the brands Website - LAKME</a:t>
            </a: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UNIQUEID" val="1239"/>
</p:tagLst>
</file>

<file path=ppt/tags/tag2.xml><?xml version="1.0" encoding="utf-8"?>
<p:tagLst xmlns:a="http://schemas.openxmlformats.org/drawingml/2006/main" xmlns:r="http://schemas.openxmlformats.org/officeDocument/2006/relationships" xmlns:p="http://schemas.openxmlformats.org/presentationml/2006/main">
  <p:tag name="AS_UNIQUEID" val="1240"/>
</p:tagLst>
</file>

<file path=ppt/tags/tag3.xml><?xml version="1.0" encoding="utf-8"?>
<p:tagLst xmlns:a="http://schemas.openxmlformats.org/drawingml/2006/main" xmlns:r="http://schemas.openxmlformats.org/officeDocument/2006/relationships" xmlns:p="http://schemas.openxmlformats.org/presentationml/2006/main">
  <p:tag name="AS_UNIQUEID" val="1268"/>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1068</TotalTime>
  <Words>1523</Words>
  <PresentationFormat>On-screen Show (16:9)</PresentationFormat>
  <Paragraphs>238</Paragraphs>
  <Slides>25</Slides>
  <Notes>18</Notes>
  <HiddenSlides>0</HiddenSlides>
  <MMClips>1</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Simple Light</vt:lpstr>
      <vt:lpstr>Slide 1</vt:lpstr>
      <vt:lpstr>Slide 2</vt:lpstr>
      <vt:lpstr>Slide 3</vt:lpstr>
      <vt:lpstr>Slide 4</vt:lpstr>
      <vt:lpstr>Slide 5</vt:lpstr>
      <vt:lpstr>Slide 6</vt:lpstr>
      <vt:lpstr>Psychographic Information:</vt:lpstr>
      <vt:lpstr>Slide 8</vt:lpstr>
      <vt:lpstr>           SEO Audit is the process of analyzing the Website’s performance in search engines. It identifies the errors and recommends suggestions which helps you rank better .  Following are the simple steps which are used to do an SEO Audit   1. Search for SEO Audit Tools on Google Search Engine ,then you will get number of options like SEOptimer , SEMRUSH etc.  2.We selected SEOptimer then website will be opened enter or copy paste the URL and press Audit. Then the website will be analyzed for a while and recommends suggestions.     In the same way I did SEO Audit  for Brand LAKME for that there are 18 recommendations such as Optimize for Core Web Vitals , Reduce length of title tag (to between 10 and 70 characters)Shorten meta description (to between 70 and 160 characters) , Remove Duplicate H1 Tags. </vt:lpstr>
      <vt:lpstr>Slide 10</vt:lpstr>
      <vt:lpstr> </vt:lpstr>
      <vt:lpstr>KEYWORD RESEARCH</vt:lpstr>
      <vt:lpstr>Slide 13</vt:lpstr>
      <vt:lpstr>Slide 14</vt:lpstr>
      <vt:lpstr>Slide 15</vt:lpstr>
      <vt:lpstr>Slide 16</vt:lpstr>
      <vt:lpstr>Slide 17</vt:lpstr>
      <vt:lpstr>Instagram Story</vt:lpstr>
      <vt:lpstr>Slide 19</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Laptop</cp:lastModifiedBy>
  <cp:revision>88</cp:revision>
  <dcterms:modified xsi:type="dcterms:W3CDTF">2023-08-08T06:00:52Z</dcterms:modified>
</cp:coreProperties>
</file>