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6" r:id="rId2"/>
    <p:sldId id="256" r:id="rId3"/>
    <p:sldId id="27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3D2F7-873B-4D4A-B46D-C950643D7560}"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E84F6-4B5C-4CCB-953C-8FD7B8D3DA8D}" type="slidenum">
              <a:rPr lang="en-US" smtClean="0"/>
              <a:t>‹#›</a:t>
            </a:fld>
            <a:endParaRPr lang="en-US"/>
          </a:p>
        </p:txBody>
      </p:sp>
    </p:spTree>
    <p:extLst>
      <p:ext uri="{BB962C8B-B14F-4D97-AF65-F5344CB8AC3E}">
        <p14:creationId xmlns:p14="http://schemas.microsoft.com/office/powerpoint/2010/main" val="3504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Public records requests for state permits to get more complete picture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State permit data are, to our knowledge, an untapped resource for tracking prescribed burns. These data will be especially useful for tracking burning on private lands, which are largely left out of other data collection efforts.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prescribed fire records database  - PFRD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~275k points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ND IS WRONG HERE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Make a horizontal bar plot w/ # of records and give the n as shown in screen cap above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Map: burn type reported, ag burns, Indian lands burns, permitted, complete, request</a:t>
            </a:r>
            <a:endParaRPr lang="en-US" dirty="0"/>
          </a:p>
        </p:txBody>
      </p:sp>
      <p:sp>
        <p:nvSpPr>
          <p:cNvPr id="4" name="Slide Number Placeholder 3"/>
          <p:cNvSpPr>
            <a:spLocks noGrp="1"/>
          </p:cNvSpPr>
          <p:nvPr>
            <p:ph type="sldNum" sz="quarter" idx="5"/>
          </p:nvPr>
        </p:nvSpPr>
        <p:spPr/>
        <p:txBody>
          <a:bodyPr/>
          <a:lstStyle/>
          <a:p>
            <a:fld id="{4DC1EECC-F33A-4656-A42E-3530F49B0C7E}" type="slidenum">
              <a:rPr lang="en-US" smtClean="0"/>
              <a:t>1</a:t>
            </a:fld>
            <a:endParaRPr lang="en-US"/>
          </a:p>
        </p:txBody>
      </p:sp>
    </p:spTree>
    <p:extLst>
      <p:ext uri="{BB962C8B-B14F-4D97-AF65-F5344CB8AC3E}">
        <p14:creationId xmlns:p14="http://schemas.microsoft.com/office/powerpoint/2010/main" val="138875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Understanding of prescribed burning is limited due to lack of data consistency and completeness. </a:t>
            </a:r>
          </a:p>
          <a:p>
            <a:endParaRPr lang="en-US" sz="1200" dirty="0"/>
          </a:p>
          <a:p>
            <a:pPr marL="228600" indent="-228600">
              <a:buAutoNum type="arabicPeriod"/>
            </a:pPr>
            <a:r>
              <a:rPr lang="en-US" sz="1200" dirty="0"/>
              <a:t>Validate public records with the federal records</a:t>
            </a:r>
          </a:p>
          <a:p>
            <a:pPr marL="228600" indent="-228600">
              <a:buAutoNum type="arabicPeriod"/>
            </a:pPr>
            <a:r>
              <a:rPr lang="en-US" sz="1200" dirty="0"/>
              <a:t>Use products (</a:t>
            </a:r>
            <a:r>
              <a:rPr lang="en-US" dirty="0"/>
              <a:t>e.g. </a:t>
            </a:r>
            <a:r>
              <a:rPr lang="en-US" dirty="0" err="1"/>
              <a:t>usgs</a:t>
            </a:r>
            <a:r>
              <a:rPr lang="en-US" dirty="0"/>
              <a:t> burned area, fired) to </a:t>
            </a:r>
          </a:p>
          <a:p>
            <a:pPr marL="685800" lvl="1" indent="-228600">
              <a:buAutoNum type="arabicPeriod"/>
            </a:pPr>
            <a:r>
              <a:rPr lang="en-US" dirty="0"/>
              <a:t>validate if burns in the public record occurred</a:t>
            </a:r>
          </a:p>
          <a:p>
            <a:pPr marL="685800" lvl="1" indent="-228600">
              <a:buAutoNum type="arabicPeriod"/>
            </a:pPr>
            <a:r>
              <a:rPr lang="en-US" dirty="0"/>
              <a:t>Improve our understanding of what burns can be remotely sensed</a:t>
            </a:r>
          </a:p>
          <a:p>
            <a:endParaRPr lang="en-US" dirty="0"/>
          </a:p>
          <a:p>
            <a:r>
              <a:rPr lang="en-US" i="1" dirty="0"/>
              <a:t>Original wording of bullets:</a:t>
            </a:r>
          </a:p>
          <a:p>
            <a:pPr>
              <a:lnSpc>
                <a:spcPct val="120000"/>
              </a:lnSpc>
            </a:pPr>
            <a:r>
              <a:rPr lang="en-US" sz="1200" i="1" dirty="0"/>
              <a:t>Leverage current efforts to create comprehensive prescribed fire databases on federal lands to better understand completeness of public records. </a:t>
            </a:r>
          </a:p>
          <a:p>
            <a:pPr>
              <a:lnSpc>
                <a:spcPct val="120000"/>
              </a:lnSpc>
            </a:pPr>
            <a:r>
              <a:rPr lang="en-US" sz="1200" i="1" dirty="0"/>
              <a:t>Integrate public record data with remotely sensed products to validate burn completeness and understand detection of prescribed fire. </a:t>
            </a:r>
            <a:endParaRPr lang="en-US" i="1"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C1EECC-F33A-4656-A42E-3530F49B0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342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5567-60A5-33DD-356B-6460532F71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EC50EA-D6E6-54F3-B1E5-1636B383C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41EBFC-A327-79F6-2112-355D8B5CDE6A}"/>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5" name="Footer Placeholder 4">
            <a:extLst>
              <a:ext uri="{FF2B5EF4-FFF2-40B4-BE49-F238E27FC236}">
                <a16:creationId xmlns:a16="http://schemas.microsoft.com/office/drawing/2014/main" id="{DD111E83-C7C9-0208-5B1A-0DF1DD6BB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1937F-8C1A-2B4E-1277-F6C8EB6B7588}"/>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351715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0B45-9906-FE6B-3958-A484C2DCBE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FD73EF-94E4-D5BD-8554-5041DA5A3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3EC9F-6D55-1AAE-8AC7-3192237A574F}"/>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5" name="Footer Placeholder 4">
            <a:extLst>
              <a:ext uri="{FF2B5EF4-FFF2-40B4-BE49-F238E27FC236}">
                <a16:creationId xmlns:a16="http://schemas.microsoft.com/office/drawing/2014/main" id="{F2A124A5-6F03-5503-85C3-5622A3C1D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535B7-6720-4437-E4FD-D24A2CC3D1ED}"/>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152368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9006E-2D83-8FD2-49B8-6DA88637AB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DD5C4-9B17-5C6A-2E50-352F191C0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F5A61-5E44-A17D-F299-8E0B579D6821}"/>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5" name="Footer Placeholder 4">
            <a:extLst>
              <a:ext uri="{FF2B5EF4-FFF2-40B4-BE49-F238E27FC236}">
                <a16:creationId xmlns:a16="http://schemas.microsoft.com/office/drawing/2014/main" id="{FDE638B1-4B9D-AAEB-530F-6606D73E3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836EE-15DD-AA30-419B-09D86797DD81}"/>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4488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7081-017D-4714-D055-19A6D3F64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F8F7BD-A80D-8E4F-B96B-17DDE8839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8CC4D-0682-E080-138B-AD4BB42D5864}"/>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5" name="Footer Placeholder 4">
            <a:extLst>
              <a:ext uri="{FF2B5EF4-FFF2-40B4-BE49-F238E27FC236}">
                <a16:creationId xmlns:a16="http://schemas.microsoft.com/office/drawing/2014/main" id="{BB7FDDD1-8691-FC37-E44A-7BEEEC9FC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1A7C-5C63-E743-3C73-37D3BBD949F0}"/>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144496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AECD-BDC3-E58C-15A6-B20FB8D6F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DACAE7-5EDE-AE13-D295-D99C1BEF8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149FD-3F3E-440C-DB83-2A00C80B0B86}"/>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5" name="Footer Placeholder 4">
            <a:extLst>
              <a:ext uri="{FF2B5EF4-FFF2-40B4-BE49-F238E27FC236}">
                <a16:creationId xmlns:a16="http://schemas.microsoft.com/office/drawing/2014/main" id="{098D7527-0F80-269E-1B1B-E3909F4E1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A9293-A6F6-CC03-9FF2-12E5DCA15BC8}"/>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4397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97C-665B-60D5-245A-4022A0718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3E340-84E1-3F35-671E-0D72B346B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A6D4E-1970-F4F7-BBFA-D334FC415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BEDB11-839D-36C5-ECC2-1FBF183F7F30}"/>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6" name="Footer Placeholder 5">
            <a:extLst>
              <a:ext uri="{FF2B5EF4-FFF2-40B4-BE49-F238E27FC236}">
                <a16:creationId xmlns:a16="http://schemas.microsoft.com/office/drawing/2014/main" id="{655F1550-A448-E040-7783-9FD975CCC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7E8FB-3AC6-B8A6-3453-0A57A0160420}"/>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3694325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2376-D0B9-E29D-2450-F8C58005F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3A59E9-B7B9-DCBC-18EC-CE3ECE470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C1A1C8-5460-B349-44A3-315431EBC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9882F1-E653-5F16-75E1-8673B2191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CB856A-346F-C249-E1A5-11B2E1BAD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A808E9-FF7F-AC46-DC65-3625A5452282}"/>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8" name="Footer Placeholder 7">
            <a:extLst>
              <a:ext uri="{FF2B5EF4-FFF2-40B4-BE49-F238E27FC236}">
                <a16:creationId xmlns:a16="http://schemas.microsoft.com/office/drawing/2014/main" id="{5772026C-6AEC-66B3-9F23-62CBAC260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A13597-E59E-0300-3A73-A3B247A233DE}"/>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124323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8293-9C42-DBDA-2396-5C13020A5D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802B5F-6936-F646-0E1E-CD5F86DB7238}"/>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4" name="Footer Placeholder 3">
            <a:extLst>
              <a:ext uri="{FF2B5EF4-FFF2-40B4-BE49-F238E27FC236}">
                <a16:creationId xmlns:a16="http://schemas.microsoft.com/office/drawing/2014/main" id="{16924304-8426-5D49-2CE2-D800C3BC62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6D010-F349-850A-8550-0C494C2125D2}"/>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421307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85B09-823D-212E-9977-12BB6FE0826C}"/>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3" name="Footer Placeholder 2">
            <a:extLst>
              <a:ext uri="{FF2B5EF4-FFF2-40B4-BE49-F238E27FC236}">
                <a16:creationId xmlns:a16="http://schemas.microsoft.com/office/drawing/2014/main" id="{055E0626-D854-2C69-FCE6-569195C05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084B0D-671C-0355-F50F-92587199CC9D}"/>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390207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A4F4-45ED-FBF6-089F-41B1EE0E8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3D6D97-C34C-21C8-E57F-0C9AB6965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850A8F-3E0F-72C4-C14E-40A36E8F9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8F032-0870-8E90-7B67-BAB0423852EA}"/>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6" name="Footer Placeholder 5">
            <a:extLst>
              <a:ext uri="{FF2B5EF4-FFF2-40B4-BE49-F238E27FC236}">
                <a16:creationId xmlns:a16="http://schemas.microsoft.com/office/drawing/2014/main" id="{A83C8045-E400-218A-78B5-DB0CEF206E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C0944-61F3-31E1-7220-213DCBE15D32}"/>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141214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3B9-8EC9-5F84-FAA9-00E2F1E5F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08446-ACF2-A612-B636-3BE0B4820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1A4320-3A54-C42B-78E3-B51953B41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6FFBC-1C5A-332C-E201-F9E92A71ADB4}"/>
              </a:ext>
            </a:extLst>
          </p:cNvPr>
          <p:cNvSpPr>
            <a:spLocks noGrp="1"/>
          </p:cNvSpPr>
          <p:nvPr>
            <p:ph type="dt" sz="half" idx="10"/>
          </p:nvPr>
        </p:nvSpPr>
        <p:spPr/>
        <p:txBody>
          <a:bodyPr/>
          <a:lstStyle/>
          <a:p>
            <a:fld id="{BBEF09FF-D75D-4AEE-A434-2CDBAE26F1D3}" type="datetimeFigureOut">
              <a:rPr lang="en-US" smtClean="0"/>
              <a:t>12/1/2023</a:t>
            </a:fld>
            <a:endParaRPr lang="en-US"/>
          </a:p>
        </p:txBody>
      </p:sp>
      <p:sp>
        <p:nvSpPr>
          <p:cNvPr id="6" name="Footer Placeholder 5">
            <a:extLst>
              <a:ext uri="{FF2B5EF4-FFF2-40B4-BE49-F238E27FC236}">
                <a16:creationId xmlns:a16="http://schemas.microsoft.com/office/drawing/2014/main" id="{8563D80F-DC01-8E0D-9694-9DC0CCE31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CE73A-3BFB-D01B-32AD-E4E63212765A}"/>
              </a:ext>
            </a:extLst>
          </p:cNvPr>
          <p:cNvSpPr>
            <a:spLocks noGrp="1"/>
          </p:cNvSpPr>
          <p:nvPr>
            <p:ph type="sldNum" sz="quarter" idx="12"/>
          </p:nvPr>
        </p:nvSpPr>
        <p:spPr/>
        <p:txBody>
          <a:bodyPr/>
          <a:lstStyle/>
          <a:p>
            <a:fld id="{DA3020F7-9FE7-494F-9F1D-28C3711DDF60}" type="slidenum">
              <a:rPr lang="en-US" smtClean="0"/>
              <a:t>‹#›</a:t>
            </a:fld>
            <a:endParaRPr lang="en-US"/>
          </a:p>
        </p:txBody>
      </p:sp>
    </p:spTree>
    <p:extLst>
      <p:ext uri="{BB962C8B-B14F-4D97-AF65-F5344CB8AC3E}">
        <p14:creationId xmlns:p14="http://schemas.microsoft.com/office/powerpoint/2010/main" val="302876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DBE08-7FE6-84E0-CCA1-42BC58C6A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A30243-0CE1-3700-6FDD-57C553FDE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DF37C-2863-1B16-654B-B7A9B654C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F09FF-D75D-4AEE-A434-2CDBAE26F1D3}" type="datetimeFigureOut">
              <a:rPr lang="en-US" smtClean="0"/>
              <a:t>12/1/2023</a:t>
            </a:fld>
            <a:endParaRPr lang="en-US"/>
          </a:p>
        </p:txBody>
      </p:sp>
      <p:sp>
        <p:nvSpPr>
          <p:cNvPr id="5" name="Footer Placeholder 4">
            <a:extLst>
              <a:ext uri="{FF2B5EF4-FFF2-40B4-BE49-F238E27FC236}">
                <a16:creationId xmlns:a16="http://schemas.microsoft.com/office/drawing/2014/main" id="{042E1518-0421-1367-C85E-333209278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F05980-DC26-3E85-410C-1EA209F07C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020F7-9FE7-494F-9F1D-28C3711DDF60}" type="slidenum">
              <a:rPr lang="en-US" smtClean="0"/>
              <a:t>‹#›</a:t>
            </a:fld>
            <a:endParaRPr lang="en-US"/>
          </a:p>
        </p:txBody>
      </p:sp>
    </p:spTree>
    <p:extLst>
      <p:ext uri="{BB962C8B-B14F-4D97-AF65-F5344CB8AC3E}">
        <p14:creationId xmlns:p14="http://schemas.microsoft.com/office/powerpoint/2010/main" val="1854308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koriblankenship.github.io/StateRx/map.html" TargetMode="External"/><Relationship Id="rId1" Type="http://schemas.openxmlformats.org/officeDocument/2006/relationships/slideLayout" Target="../slideLayouts/slideLayout1.xml"/><Relationship Id="rId4" Type="http://schemas.openxmlformats.org/officeDocument/2006/relationships/hyperlink" Target="https://docs.google.com/spreadsheets/d/1yOqS-3IICJEIaDMrL68rAZxslNYItUcV6FIYsdXRkTU/edit?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D628-AA4B-D0D2-4846-B520FA4A761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A5317BD-F86C-8696-E40B-4720A308105B}"/>
              </a:ext>
            </a:extLst>
          </p:cNvPr>
          <p:cNvSpPr txBox="1">
            <a:spLocks/>
          </p:cNvSpPr>
          <p:nvPr/>
        </p:nvSpPr>
        <p:spPr>
          <a:xfrm>
            <a:off x="838200" y="1433462"/>
            <a:ext cx="8336280" cy="514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Create an all-lands prescribed fire records database for 11 western states</a:t>
            </a:r>
          </a:p>
        </p:txBody>
      </p:sp>
      <p:graphicFrame>
        <p:nvGraphicFramePr>
          <p:cNvPr id="15" name="Table 14">
            <a:extLst>
              <a:ext uri="{FF2B5EF4-FFF2-40B4-BE49-F238E27FC236}">
                <a16:creationId xmlns:a16="http://schemas.microsoft.com/office/drawing/2014/main" id="{6758D695-9FB8-C34F-D705-8EBDA3243D0D}"/>
              </a:ext>
            </a:extLst>
          </p:cNvPr>
          <p:cNvGraphicFramePr>
            <a:graphicFrameLocks noGrp="1"/>
          </p:cNvGraphicFramePr>
          <p:nvPr/>
        </p:nvGraphicFramePr>
        <p:xfrm>
          <a:off x="982982" y="2150904"/>
          <a:ext cx="9575795" cy="4046220"/>
        </p:xfrm>
        <a:graphic>
          <a:graphicData uri="http://schemas.openxmlformats.org/drawingml/2006/table">
            <a:tbl>
              <a:tblPr/>
              <a:tblGrid>
                <a:gridCol w="1210577">
                  <a:extLst>
                    <a:ext uri="{9D8B030D-6E8A-4147-A177-3AD203B41FA5}">
                      <a16:colId xmlns:a16="http://schemas.microsoft.com/office/drawing/2014/main" val="2084793459"/>
                    </a:ext>
                  </a:extLst>
                </a:gridCol>
                <a:gridCol w="1210577">
                  <a:extLst>
                    <a:ext uri="{9D8B030D-6E8A-4147-A177-3AD203B41FA5}">
                      <a16:colId xmlns:a16="http://schemas.microsoft.com/office/drawing/2014/main" val="1674605917"/>
                    </a:ext>
                  </a:extLst>
                </a:gridCol>
                <a:gridCol w="1210577">
                  <a:extLst>
                    <a:ext uri="{9D8B030D-6E8A-4147-A177-3AD203B41FA5}">
                      <a16:colId xmlns:a16="http://schemas.microsoft.com/office/drawing/2014/main" val="3829287753"/>
                    </a:ext>
                  </a:extLst>
                </a:gridCol>
                <a:gridCol w="1210577">
                  <a:extLst>
                    <a:ext uri="{9D8B030D-6E8A-4147-A177-3AD203B41FA5}">
                      <a16:colId xmlns:a16="http://schemas.microsoft.com/office/drawing/2014/main" val="1173571827"/>
                    </a:ext>
                  </a:extLst>
                </a:gridCol>
                <a:gridCol w="963021">
                  <a:extLst>
                    <a:ext uri="{9D8B030D-6E8A-4147-A177-3AD203B41FA5}">
                      <a16:colId xmlns:a16="http://schemas.microsoft.com/office/drawing/2014/main" val="3127620940"/>
                    </a:ext>
                  </a:extLst>
                </a:gridCol>
                <a:gridCol w="269319">
                  <a:extLst>
                    <a:ext uri="{9D8B030D-6E8A-4147-A177-3AD203B41FA5}">
                      <a16:colId xmlns:a16="http://schemas.microsoft.com/office/drawing/2014/main" val="479443705"/>
                    </a:ext>
                  </a:extLst>
                </a:gridCol>
                <a:gridCol w="269319">
                  <a:extLst>
                    <a:ext uri="{9D8B030D-6E8A-4147-A177-3AD203B41FA5}">
                      <a16:colId xmlns:a16="http://schemas.microsoft.com/office/drawing/2014/main" val="2561349708"/>
                    </a:ext>
                  </a:extLst>
                </a:gridCol>
                <a:gridCol w="269319">
                  <a:extLst>
                    <a:ext uri="{9D8B030D-6E8A-4147-A177-3AD203B41FA5}">
                      <a16:colId xmlns:a16="http://schemas.microsoft.com/office/drawing/2014/main" val="1983170351"/>
                    </a:ext>
                  </a:extLst>
                </a:gridCol>
                <a:gridCol w="269319">
                  <a:extLst>
                    <a:ext uri="{9D8B030D-6E8A-4147-A177-3AD203B41FA5}">
                      <a16:colId xmlns:a16="http://schemas.microsoft.com/office/drawing/2014/main" val="240113629"/>
                    </a:ext>
                  </a:extLst>
                </a:gridCol>
                <a:gridCol w="269319">
                  <a:extLst>
                    <a:ext uri="{9D8B030D-6E8A-4147-A177-3AD203B41FA5}">
                      <a16:colId xmlns:a16="http://schemas.microsoft.com/office/drawing/2014/main" val="2850043011"/>
                    </a:ext>
                  </a:extLst>
                </a:gridCol>
                <a:gridCol w="269319">
                  <a:extLst>
                    <a:ext uri="{9D8B030D-6E8A-4147-A177-3AD203B41FA5}">
                      <a16:colId xmlns:a16="http://schemas.microsoft.com/office/drawing/2014/main" val="911357996"/>
                    </a:ext>
                  </a:extLst>
                </a:gridCol>
                <a:gridCol w="269319">
                  <a:extLst>
                    <a:ext uri="{9D8B030D-6E8A-4147-A177-3AD203B41FA5}">
                      <a16:colId xmlns:a16="http://schemas.microsoft.com/office/drawing/2014/main" val="612630067"/>
                    </a:ext>
                  </a:extLst>
                </a:gridCol>
                <a:gridCol w="269319">
                  <a:extLst>
                    <a:ext uri="{9D8B030D-6E8A-4147-A177-3AD203B41FA5}">
                      <a16:colId xmlns:a16="http://schemas.microsoft.com/office/drawing/2014/main" val="1651093722"/>
                    </a:ext>
                  </a:extLst>
                </a:gridCol>
                <a:gridCol w="269319">
                  <a:extLst>
                    <a:ext uri="{9D8B030D-6E8A-4147-A177-3AD203B41FA5}">
                      <a16:colId xmlns:a16="http://schemas.microsoft.com/office/drawing/2014/main" val="75070986"/>
                    </a:ext>
                  </a:extLst>
                </a:gridCol>
                <a:gridCol w="269319">
                  <a:extLst>
                    <a:ext uri="{9D8B030D-6E8A-4147-A177-3AD203B41FA5}">
                      <a16:colId xmlns:a16="http://schemas.microsoft.com/office/drawing/2014/main" val="1001560315"/>
                    </a:ext>
                  </a:extLst>
                </a:gridCol>
                <a:gridCol w="269319">
                  <a:extLst>
                    <a:ext uri="{9D8B030D-6E8A-4147-A177-3AD203B41FA5}">
                      <a16:colId xmlns:a16="http://schemas.microsoft.com/office/drawing/2014/main" val="4269863828"/>
                    </a:ext>
                  </a:extLst>
                </a:gridCol>
                <a:gridCol w="269319">
                  <a:extLst>
                    <a:ext uri="{9D8B030D-6E8A-4147-A177-3AD203B41FA5}">
                      <a16:colId xmlns:a16="http://schemas.microsoft.com/office/drawing/2014/main" val="2354525986"/>
                    </a:ext>
                  </a:extLst>
                </a:gridCol>
                <a:gridCol w="269319">
                  <a:extLst>
                    <a:ext uri="{9D8B030D-6E8A-4147-A177-3AD203B41FA5}">
                      <a16:colId xmlns:a16="http://schemas.microsoft.com/office/drawing/2014/main" val="2257441920"/>
                    </a:ext>
                  </a:extLst>
                </a:gridCol>
                <a:gridCol w="269319">
                  <a:extLst>
                    <a:ext uri="{9D8B030D-6E8A-4147-A177-3AD203B41FA5}">
                      <a16:colId xmlns:a16="http://schemas.microsoft.com/office/drawing/2014/main" val="1458497530"/>
                    </a:ext>
                  </a:extLst>
                </a:gridCol>
              </a:tblGrid>
              <a:tr h="266700">
                <a:tc rowSpan="2">
                  <a:txBody>
                    <a:bodyPr/>
                    <a:lstStyle/>
                    <a:p>
                      <a:pPr algn="ctr" fontAlgn="ctr"/>
                      <a:r>
                        <a:rPr lang="en-US" sz="1600" b="0" i="0" u="none" strike="noStrike" dirty="0">
                          <a:solidFill>
                            <a:srgbClr val="000000"/>
                          </a:solidFill>
                          <a:effectLst/>
                          <a:latin typeface="Calibri" panose="020F0502020204030204" pitchFamily="34" charset="0"/>
                        </a:rPr>
                        <a:t>State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600" b="0" i="0" u="none" strike="noStrike">
                          <a:solidFill>
                            <a:srgbClr val="000000"/>
                          </a:solidFill>
                          <a:effectLst/>
                          <a:latin typeface="Calibri" panose="020F0502020204030204" pitchFamily="34" charset="0"/>
                        </a:rPr>
                        <a:t>Information tracked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14">
                  <a:txBody>
                    <a:bodyPr/>
                    <a:lstStyle/>
                    <a:p>
                      <a:pPr algn="ctr" fontAlgn="b"/>
                      <a:r>
                        <a:rPr lang="en-US" sz="1600" b="0" i="0" u="none" strike="noStrike">
                          <a:solidFill>
                            <a:srgbClr val="000000"/>
                          </a:solidFill>
                          <a:effectLst/>
                          <a:latin typeface="Calibri" panose="020F0502020204030204" pitchFamily="34" charset="0"/>
                        </a:rPr>
                        <a:t>Years of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9292196"/>
                  </a:ext>
                </a:extLst>
              </a:tr>
              <a:tr h="845820">
                <a:tc vMerge="1">
                  <a:txBody>
                    <a:bodyPr/>
                    <a:lstStyle/>
                    <a:p>
                      <a:endParaRPr lang="en-US"/>
                    </a:p>
                  </a:txBody>
                  <a:tcPr/>
                </a:tc>
                <a:tc>
                  <a:txBody>
                    <a:bodyPr/>
                    <a:lstStyle/>
                    <a:p>
                      <a:pPr algn="ctr" fontAlgn="ctr"/>
                      <a:r>
                        <a:rPr lang="en-US" sz="1600" b="0" i="0" u="none" strike="noStrike">
                          <a:solidFill>
                            <a:srgbClr val="000000"/>
                          </a:solidFill>
                          <a:effectLst/>
                          <a:latin typeface="Calibri" panose="020F0502020204030204" pitchFamily="34" charset="0"/>
                        </a:rPr>
                        <a:t>Permitted acres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Requested acres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Completed acres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Burn </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type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pre-2010</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2010</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2011</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2012</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2013</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2014</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2015</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2016</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2017</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2018</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2019</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2020</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2021</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2022</a:t>
                      </a:r>
                    </a:p>
                  </a:txBody>
                  <a:tcPr marL="0" marR="0" marT="0"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5130113"/>
                  </a:ext>
                </a:extLst>
              </a:tr>
              <a:tr h="266700">
                <a:tc>
                  <a:txBody>
                    <a:bodyPr/>
                    <a:lstStyle/>
                    <a:p>
                      <a:pPr algn="ctr" fontAlgn="b"/>
                      <a:r>
                        <a:rPr lang="en-US" sz="1600" b="0" i="0" u="none" strike="noStrike">
                          <a:solidFill>
                            <a:srgbClr val="000000"/>
                          </a:solidFill>
                          <a:effectLst/>
                          <a:latin typeface="Calibri" panose="020F0502020204030204" pitchFamily="34" charset="0"/>
                        </a:rPr>
                        <a:t>AZ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20106118"/>
                  </a:ext>
                </a:extLst>
              </a:tr>
              <a:tr h="266700">
                <a:tc>
                  <a:txBody>
                    <a:bodyPr/>
                    <a:lstStyle/>
                    <a:p>
                      <a:pPr algn="ctr" fontAlgn="b"/>
                      <a:r>
                        <a:rPr lang="en-US" sz="1600" b="0" i="0" u="none" strike="noStrike">
                          <a:solidFill>
                            <a:srgbClr val="000000"/>
                          </a:solidFill>
                          <a:effectLst/>
                          <a:latin typeface="Calibri" panose="020F0502020204030204" pitchFamily="34" charset="0"/>
                        </a:rPr>
                        <a:t>CA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58600454"/>
                  </a:ext>
                </a:extLst>
              </a:tr>
              <a:tr h="266700">
                <a:tc>
                  <a:txBody>
                    <a:bodyPr/>
                    <a:lstStyle/>
                    <a:p>
                      <a:pPr algn="ctr" fontAlgn="b"/>
                      <a:r>
                        <a:rPr lang="en-US" sz="1600" b="0" i="0" u="none" strike="noStrike">
                          <a:solidFill>
                            <a:srgbClr val="000000"/>
                          </a:solidFill>
                          <a:effectLst/>
                          <a:latin typeface="Calibri" panose="020F0502020204030204" pitchFamily="34" charset="0"/>
                        </a:rPr>
                        <a:t>CO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16199588"/>
                  </a:ext>
                </a:extLst>
              </a:tr>
              <a:tr h="266700">
                <a:tc>
                  <a:txBody>
                    <a:bodyPr/>
                    <a:lstStyle/>
                    <a:p>
                      <a:pPr algn="ctr" fontAlgn="b"/>
                      <a:r>
                        <a:rPr lang="en-US" sz="1600" b="0" i="0" u="none" strike="noStrike">
                          <a:solidFill>
                            <a:srgbClr val="000000"/>
                          </a:solidFill>
                          <a:effectLst/>
                          <a:latin typeface="Calibri" panose="020F0502020204030204" pitchFamily="34" charset="0"/>
                        </a:rPr>
                        <a:t>ID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10379246"/>
                  </a:ext>
                </a:extLst>
              </a:tr>
              <a:tr h="266700">
                <a:tc>
                  <a:txBody>
                    <a:bodyPr/>
                    <a:lstStyle/>
                    <a:p>
                      <a:pPr algn="ctr" fontAlgn="b"/>
                      <a:r>
                        <a:rPr lang="en-US" sz="1600" b="0" i="0" u="none" strike="noStrike">
                          <a:solidFill>
                            <a:srgbClr val="000000"/>
                          </a:solidFill>
                          <a:effectLst/>
                          <a:latin typeface="Calibri" panose="020F0502020204030204" pitchFamily="34" charset="0"/>
                        </a:rPr>
                        <a:t>MT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9044592"/>
                  </a:ext>
                </a:extLst>
              </a:tr>
              <a:tr h="266700">
                <a:tc>
                  <a:txBody>
                    <a:bodyPr/>
                    <a:lstStyle/>
                    <a:p>
                      <a:pPr algn="ctr" fontAlgn="b"/>
                      <a:r>
                        <a:rPr lang="en-US" sz="1600" b="0" i="0" u="none" strike="noStrike">
                          <a:solidFill>
                            <a:srgbClr val="000000"/>
                          </a:solidFill>
                          <a:effectLst/>
                          <a:latin typeface="Calibri" panose="020F0502020204030204" pitchFamily="34" charset="0"/>
                        </a:rPr>
                        <a:t>NM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3704727"/>
                  </a:ext>
                </a:extLst>
              </a:tr>
              <a:tr h="266700">
                <a:tc>
                  <a:txBody>
                    <a:bodyPr/>
                    <a:lstStyle/>
                    <a:p>
                      <a:pPr algn="ctr" fontAlgn="b"/>
                      <a:r>
                        <a:rPr lang="en-US" sz="1600" b="0" i="0" u="none" strike="noStrike">
                          <a:solidFill>
                            <a:srgbClr val="000000"/>
                          </a:solidFill>
                          <a:effectLst/>
                          <a:latin typeface="Calibri" panose="020F0502020204030204" pitchFamily="34" charset="0"/>
                        </a:rPr>
                        <a:t>NV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04320176"/>
                  </a:ext>
                </a:extLst>
              </a:tr>
              <a:tr h="266700">
                <a:tc>
                  <a:txBody>
                    <a:bodyPr/>
                    <a:lstStyle/>
                    <a:p>
                      <a:pPr algn="ctr" fontAlgn="b"/>
                      <a:r>
                        <a:rPr lang="en-US" sz="1600" b="0" i="0" u="none" strike="noStrike">
                          <a:solidFill>
                            <a:srgbClr val="000000"/>
                          </a:solidFill>
                          <a:effectLst/>
                          <a:latin typeface="Calibri" panose="020F0502020204030204" pitchFamily="34" charset="0"/>
                        </a:rPr>
                        <a:t>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858055294"/>
                  </a:ext>
                </a:extLst>
              </a:tr>
              <a:tr h="266700">
                <a:tc>
                  <a:txBody>
                    <a:bodyPr/>
                    <a:lstStyle/>
                    <a:p>
                      <a:pPr algn="ctr" fontAlgn="b"/>
                      <a:r>
                        <a:rPr lang="en-US" sz="1600" b="0" i="0" u="none" strike="noStrike">
                          <a:solidFill>
                            <a:srgbClr val="000000"/>
                          </a:solidFill>
                          <a:effectLst/>
                          <a:latin typeface="Calibri" panose="020F0502020204030204" pitchFamily="34" charset="0"/>
                        </a:rPr>
                        <a:t>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28674224"/>
                  </a:ext>
                </a:extLst>
              </a:tr>
              <a:tr h="266700">
                <a:tc>
                  <a:txBody>
                    <a:bodyPr/>
                    <a:lstStyle/>
                    <a:p>
                      <a:pPr algn="ctr" fontAlgn="b"/>
                      <a:r>
                        <a:rPr lang="en-US" sz="1600" b="0" i="0" u="none" strike="noStrike">
                          <a:solidFill>
                            <a:srgbClr val="000000"/>
                          </a:solidFill>
                          <a:effectLst/>
                          <a:latin typeface="Calibri" panose="020F0502020204030204" pitchFamily="34" charset="0"/>
                        </a:rPr>
                        <a:t>WA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55792493"/>
                  </a:ext>
                </a:extLst>
              </a:tr>
              <a:tr h="266700">
                <a:tc>
                  <a:txBody>
                    <a:bodyPr/>
                    <a:lstStyle/>
                    <a:p>
                      <a:pPr algn="ctr" fontAlgn="b"/>
                      <a:r>
                        <a:rPr lang="en-US" sz="1600" b="0" i="0" u="none" strike="noStrike">
                          <a:solidFill>
                            <a:srgbClr val="000000"/>
                          </a:solidFill>
                          <a:effectLst/>
                          <a:latin typeface="Calibri" panose="020F0502020204030204" pitchFamily="34" charset="0"/>
                        </a:rPr>
                        <a:t>WY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7269195"/>
                  </a:ext>
                </a:extLst>
              </a:tr>
            </a:tbl>
          </a:graphicData>
        </a:graphic>
      </p:graphicFrame>
      <p:sp>
        <p:nvSpPr>
          <p:cNvPr id="6" name="TextBox 5">
            <a:extLst>
              <a:ext uri="{FF2B5EF4-FFF2-40B4-BE49-F238E27FC236}">
                <a16:creationId xmlns:a16="http://schemas.microsoft.com/office/drawing/2014/main" id="{7DF1F28F-9A7D-2077-9456-B0AC09BC1757}"/>
              </a:ext>
            </a:extLst>
          </p:cNvPr>
          <p:cNvSpPr txBox="1"/>
          <p:nvPr/>
        </p:nvSpPr>
        <p:spPr>
          <a:xfrm>
            <a:off x="9435600" y="585618"/>
            <a:ext cx="1917645" cy="136229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ts val="2500"/>
              </a:lnSpc>
            </a:pPr>
            <a:r>
              <a:rPr lang="en-US" sz="2000" dirty="0"/>
              <a:t>6,061 Broadcast</a:t>
            </a:r>
          </a:p>
          <a:p>
            <a:pPr>
              <a:lnSpc>
                <a:spcPts val="2500"/>
              </a:lnSpc>
            </a:pPr>
            <a:r>
              <a:rPr lang="en-US" sz="2000" dirty="0"/>
              <a:t>49,974 Piles</a:t>
            </a:r>
          </a:p>
          <a:p>
            <a:pPr>
              <a:lnSpc>
                <a:spcPts val="2500"/>
              </a:lnSpc>
            </a:pPr>
            <a:r>
              <a:rPr lang="en-US" sz="2000" dirty="0"/>
              <a:t>575 Unknown</a:t>
            </a:r>
          </a:p>
          <a:p>
            <a:pPr>
              <a:lnSpc>
                <a:spcPts val="2500"/>
              </a:lnSpc>
            </a:pPr>
            <a:r>
              <a:rPr lang="en-US" sz="2000" b="1" dirty="0"/>
              <a:t>56,610 Total</a:t>
            </a:r>
          </a:p>
        </p:txBody>
      </p:sp>
    </p:spTree>
    <p:extLst>
      <p:ext uri="{BB962C8B-B14F-4D97-AF65-F5344CB8AC3E}">
        <p14:creationId xmlns:p14="http://schemas.microsoft.com/office/powerpoint/2010/main" val="285937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9161A4-4789-67B7-B0A4-D6C639626DA2}"/>
              </a:ext>
            </a:extLst>
          </p:cNvPr>
          <p:cNvSpPr txBox="1"/>
          <p:nvPr/>
        </p:nvSpPr>
        <p:spPr>
          <a:xfrm>
            <a:off x="3324969" y="1516459"/>
            <a:ext cx="4435227" cy="646331"/>
          </a:xfrm>
          <a:prstGeom prst="rect">
            <a:avLst/>
          </a:prstGeom>
          <a:noFill/>
        </p:spPr>
        <p:txBody>
          <a:bodyPr wrap="square" rtlCol="0">
            <a:spAutoFit/>
          </a:bodyPr>
          <a:lstStyle/>
          <a:p>
            <a:r>
              <a:rPr lang="en-US" dirty="0"/>
              <a:t>Draft interactive map:</a:t>
            </a:r>
          </a:p>
          <a:p>
            <a:r>
              <a:rPr lang="en-US" dirty="0">
                <a:hlinkClick r:id="rId2" action="ppaction://hlinkfile"/>
              </a:rPr>
              <a:t>koriblankenship.github.io/</a:t>
            </a:r>
            <a:r>
              <a:rPr lang="en-US" dirty="0" err="1">
                <a:hlinkClick r:id="rId2" action="ppaction://hlinkfile"/>
              </a:rPr>
              <a:t>StateRx</a:t>
            </a:r>
            <a:r>
              <a:rPr lang="en-US" dirty="0">
                <a:hlinkClick r:id="rId2" action="ppaction://hlinkfile"/>
              </a:rPr>
              <a:t>/map.html</a:t>
            </a:r>
            <a:endParaRPr lang="en-US" dirty="0"/>
          </a:p>
        </p:txBody>
      </p:sp>
      <p:pic>
        <p:nvPicPr>
          <p:cNvPr id="5" name="Picture 4" descr="A qr code with black squares&#10;&#10;Description automatically generated">
            <a:extLst>
              <a:ext uri="{FF2B5EF4-FFF2-40B4-BE49-F238E27FC236}">
                <a16:creationId xmlns:a16="http://schemas.microsoft.com/office/drawing/2014/main" id="{CCA9660F-73A5-5F7C-B887-B57A2666E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39140"/>
            <a:ext cx="1800970" cy="1800970"/>
          </a:xfrm>
          <a:prstGeom prst="rect">
            <a:avLst/>
          </a:prstGeom>
        </p:spPr>
      </p:pic>
      <p:sp>
        <p:nvSpPr>
          <p:cNvPr id="6" name="TextBox 5">
            <a:extLst>
              <a:ext uri="{FF2B5EF4-FFF2-40B4-BE49-F238E27FC236}">
                <a16:creationId xmlns:a16="http://schemas.microsoft.com/office/drawing/2014/main" id="{0F7C3CFF-047D-9EB1-8EF9-08FCEA8C5546}"/>
              </a:ext>
            </a:extLst>
          </p:cNvPr>
          <p:cNvSpPr txBox="1"/>
          <p:nvPr/>
        </p:nvSpPr>
        <p:spPr>
          <a:xfrm>
            <a:off x="3324969" y="3016354"/>
            <a:ext cx="7337730" cy="1200329"/>
          </a:xfrm>
          <a:prstGeom prst="rect">
            <a:avLst/>
          </a:prstGeom>
          <a:noFill/>
        </p:spPr>
        <p:txBody>
          <a:bodyPr wrap="square" rtlCol="0">
            <a:spAutoFit/>
          </a:bodyPr>
          <a:lstStyle/>
          <a:p>
            <a:r>
              <a:rPr lang="en-US" dirty="0"/>
              <a:t>Feedback google sheet:</a:t>
            </a:r>
          </a:p>
          <a:p>
            <a:r>
              <a:rPr lang="en-US" dirty="0">
                <a:hlinkClick r:id="rId4"/>
              </a:rPr>
              <a:t>https://docs.google.com/spreadsheets/d/1yOqS-3IICJEIaDMrL68rAZxslNYItUcV6FIYsdXRkTU/edit?usp=sharing</a:t>
            </a:r>
            <a:endParaRPr lang="en-US" dirty="0"/>
          </a:p>
          <a:p>
            <a:endParaRPr lang="en-US" dirty="0"/>
          </a:p>
        </p:txBody>
      </p:sp>
    </p:spTree>
    <p:extLst>
      <p:ext uri="{BB962C8B-B14F-4D97-AF65-F5344CB8AC3E}">
        <p14:creationId xmlns:p14="http://schemas.microsoft.com/office/powerpoint/2010/main" val="426521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B4D0-D674-6157-BC13-D73DF3EAD28C}"/>
              </a:ext>
            </a:extLst>
          </p:cNvPr>
          <p:cNvSpPr>
            <a:spLocks noGrp="1"/>
          </p:cNvSpPr>
          <p:nvPr>
            <p:ph type="title"/>
          </p:nvPr>
        </p:nvSpPr>
        <p:spPr/>
        <p:txBody>
          <a:bodyPr/>
          <a:lstStyle/>
          <a:p>
            <a:r>
              <a:rPr lang="en-US" dirty="0"/>
              <a:t>Opportunities</a:t>
            </a:r>
          </a:p>
        </p:txBody>
      </p:sp>
      <p:pic>
        <p:nvPicPr>
          <p:cNvPr id="4" name="Picture 3" descr="A tall tree with many branches&#10;&#10;Description automatically generated">
            <a:extLst>
              <a:ext uri="{FF2B5EF4-FFF2-40B4-BE49-F238E27FC236}">
                <a16:creationId xmlns:a16="http://schemas.microsoft.com/office/drawing/2014/main" id="{36CC157D-6819-96CE-F1EB-C186976EBD24}"/>
              </a:ext>
            </a:extLst>
          </p:cNvPr>
          <p:cNvPicPr>
            <a:picLocks noChangeAspect="1"/>
          </p:cNvPicPr>
          <p:nvPr/>
        </p:nvPicPr>
        <p:blipFill rotWithShape="1">
          <a:blip r:embed="rId3">
            <a:extLst>
              <a:ext uri="{28A0092B-C50C-407E-A947-70E740481C1C}">
                <a14:useLocalDpi xmlns:a14="http://schemas.microsoft.com/office/drawing/2010/main" val="0"/>
              </a:ext>
            </a:extLst>
          </a:blip>
          <a:srcRect l="13551" r="13873"/>
          <a:stretch/>
        </p:blipFill>
        <p:spPr>
          <a:xfrm>
            <a:off x="8084970" y="0"/>
            <a:ext cx="3732903" cy="6858000"/>
          </a:xfrm>
          <a:prstGeom prst="rect">
            <a:avLst/>
          </a:prstGeom>
        </p:spPr>
      </p:pic>
      <p:sp>
        <p:nvSpPr>
          <p:cNvPr id="5" name="TextBox 4">
            <a:extLst>
              <a:ext uri="{FF2B5EF4-FFF2-40B4-BE49-F238E27FC236}">
                <a16:creationId xmlns:a16="http://schemas.microsoft.com/office/drawing/2014/main" id="{0EC59D54-A828-77BB-C46A-C41159A87DE0}"/>
              </a:ext>
            </a:extLst>
          </p:cNvPr>
          <p:cNvSpPr txBox="1"/>
          <p:nvPr/>
        </p:nvSpPr>
        <p:spPr>
          <a:xfrm>
            <a:off x="8084970" y="6584315"/>
            <a:ext cx="3732902" cy="276999"/>
          </a:xfrm>
          <a:prstGeom prst="rect">
            <a:avLst/>
          </a:prstGeom>
          <a:solidFill>
            <a:srgbClr val="FFFFFF">
              <a:alpha val="30196"/>
            </a:srgbClr>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Black</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Mountain Lookout tree, OR.</a:t>
            </a:r>
          </a:p>
        </p:txBody>
      </p:sp>
      <p:sp>
        <p:nvSpPr>
          <p:cNvPr id="7" name="Content Placeholder 6">
            <a:extLst>
              <a:ext uri="{FF2B5EF4-FFF2-40B4-BE49-F238E27FC236}">
                <a16:creationId xmlns:a16="http://schemas.microsoft.com/office/drawing/2014/main" id="{093F4368-34CA-5DEA-9F2E-0DDF616FA212}"/>
              </a:ext>
            </a:extLst>
          </p:cNvPr>
          <p:cNvSpPr>
            <a:spLocks noGrp="1"/>
          </p:cNvSpPr>
          <p:nvPr>
            <p:ph idx="1"/>
          </p:nvPr>
        </p:nvSpPr>
        <p:spPr>
          <a:xfrm>
            <a:off x="838200" y="1825625"/>
            <a:ext cx="6598920" cy="4351338"/>
          </a:xfrm>
        </p:spPr>
        <p:txBody>
          <a:bodyPr>
            <a:normAutofit fontScale="92500" lnSpcReduction="10000"/>
          </a:bodyPr>
          <a:lstStyle/>
          <a:p>
            <a:pPr>
              <a:lnSpc>
                <a:spcPct val="120000"/>
              </a:lnSpc>
            </a:pPr>
            <a:r>
              <a:rPr lang="en-US" sz="2000" dirty="0"/>
              <a:t>We will: publish code, data, methods</a:t>
            </a:r>
          </a:p>
          <a:p>
            <a:pPr>
              <a:lnSpc>
                <a:spcPct val="120000"/>
              </a:lnSpc>
            </a:pPr>
            <a:r>
              <a:rPr lang="en-US" sz="2000" dirty="0"/>
              <a:t>We could use: feedback, data checking, information on additional data sources</a:t>
            </a:r>
          </a:p>
          <a:p>
            <a:pPr>
              <a:lnSpc>
                <a:spcPct val="120000"/>
              </a:lnSpc>
            </a:pPr>
            <a:endParaRPr lang="en-US" sz="2000" dirty="0"/>
          </a:p>
          <a:p>
            <a:pPr>
              <a:lnSpc>
                <a:spcPct val="120000"/>
              </a:lnSpc>
            </a:pPr>
            <a:endParaRPr lang="en-US" sz="2000" dirty="0"/>
          </a:p>
          <a:p>
            <a:pPr>
              <a:lnSpc>
                <a:spcPct val="120000"/>
              </a:lnSpc>
            </a:pPr>
            <a:r>
              <a:rPr lang="en-US" sz="2000" dirty="0"/>
              <a:t>Leverage existing federal + other records systems to better understand completeness of Prescribed Fire Records Database. </a:t>
            </a:r>
          </a:p>
          <a:p>
            <a:pPr marL="0" indent="0">
              <a:lnSpc>
                <a:spcPct val="120000"/>
              </a:lnSpc>
              <a:buNone/>
            </a:pPr>
            <a:endParaRPr lang="en-US" sz="2000" dirty="0"/>
          </a:p>
          <a:p>
            <a:pPr>
              <a:lnSpc>
                <a:spcPct val="120000"/>
              </a:lnSpc>
            </a:pPr>
            <a:r>
              <a:rPr lang="en-US" sz="2000" dirty="0"/>
              <a:t>Integrate Prescribed Fire Records Database with remotely sensed products to validate burn completeness and understand remote detection of prescribed fire. </a:t>
            </a:r>
            <a:endParaRPr lang="en-US" dirty="0"/>
          </a:p>
        </p:txBody>
      </p:sp>
    </p:spTree>
    <p:extLst>
      <p:ext uri="{BB962C8B-B14F-4D97-AF65-F5344CB8AC3E}">
        <p14:creationId xmlns:p14="http://schemas.microsoft.com/office/powerpoint/2010/main" val="2848108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568</Words>
  <Application>Microsoft Office PowerPoint</Application>
  <PresentationFormat>Widescreen</PresentationFormat>
  <Paragraphs>272</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Objective</vt:lpstr>
      <vt:lpstr>PowerPoint Presentation</vt:lpstr>
      <vt:lpstr>Opportunities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Kori Blankenship</dc:creator>
  <cp:lastModifiedBy>Kori Blankenship</cp:lastModifiedBy>
  <cp:revision>8</cp:revision>
  <dcterms:created xsi:type="dcterms:W3CDTF">2023-12-01T21:30:19Z</dcterms:created>
  <dcterms:modified xsi:type="dcterms:W3CDTF">2023-12-02T00:42:59Z</dcterms:modified>
</cp:coreProperties>
</file>