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f737bc3b8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f737bc3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f737bc3b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f737bc3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f737bc3b8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f737bc3b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f737bc3b8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f737bc3b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8eb2e2016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8eb2e20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f737bc3b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f737bc3b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5783400" cy="1702200"/>
          </a:xfrm>
          <a:prstGeom prst="rect">
            <a:avLst/>
          </a:prstGeom>
        </p:spPr>
        <p:txBody>
          <a:bodyPr anchorCtr="0" anchor="b" bIns="91425" lIns="91425" spcFirstLastPara="1" rIns="91425" wrap="square" tIns="91425">
            <a:noAutofit/>
          </a:bodyPr>
          <a:lstStyle/>
          <a:p>
            <a:pPr indent="0" lvl="0" marL="0" rtl="0" algn="l">
              <a:lnSpc>
                <a:spcPct val="125000"/>
              </a:lnSpc>
              <a:spcBef>
                <a:spcPts val="0"/>
              </a:spcBef>
              <a:spcAft>
                <a:spcPts val="1200"/>
              </a:spcAft>
              <a:buNone/>
            </a:pPr>
            <a:r>
              <a:rPr b="1" lang="en" sz="2500">
                <a:latin typeface="Montserrat"/>
                <a:ea typeface="Montserrat"/>
                <a:cs typeface="Montserrat"/>
                <a:sym typeface="Montserrat"/>
              </a:rPr>
              <a:t>Chicago Traffic Safety Analysis: Unraveling Patterns and Predicting Crash Severity</a:t>
            </a:r>
            <a:endParaRPr sz="4200">
              <a:latin typeface="Montserrat"/>
              <a:ea typeface="Montserrat"/>
              <a:cs typeface="Montserrat"/>
              <a:sym typeface="Montserrat"/>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Korir Brian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2" type="body"/>
          </p:nvPr>
        </p:nvSpPr>
        <p:spPr>
          <a:xfrm>
            <a:off x="4748075" y="476250"/>
            <a:ext cx="4028400" cy="394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Arial"/>
                <a:ea typeface="Arial"/>
                <a:cs typeface="Arial"/>
                <a:sym typeface="Arial"/>
              </a:rPr>
              <a:t>In conclusion, the analysis of the Chicago Car Crashes dataset has provided valuable insights into the dynamics of traffic incidents within the city. The investigation covered various aspects, including crash patterns, high-risk areas, temporal influences, contributing factors, vehicle involvement, geospatial distribution, weather impacts, and the development of predictive models.</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In summary, this comprehensive analysis equips stakeholders with evidence-based insights and actionable information to address and mitigate traffic incidents in Chicago. By leveraging these findings, the city can make informed decisions, implement targeted interventions, and work towards creating safer road environments for its residents.</a:t>
            </a:r>
            <a:endParaRPr sz="1300">
              <a:latin typeface="Arial"/>
              <a:ea typeface="Arial"/>
              <a:cs typeface="Arial"/>
              <a:sym typeface="Arial"/>
            </a:endParaRPr>
          </a:p>
        </p:txBody>
      </p:sp>
      <p:sp>
        <p:nvSpPr>
          <p:cNvPr id="128" name="Google Shape;128;p22"/>
          <p:cNvSpPr txBox="1"/>
          <p:nvPr>
            <p:ph type="title"/>
          </p:nvPr>
        </p:nvSpPr>
        <p:spPr>
          <a:xfrm>
            <a:off x="727300" y="1818600"/>
            <a:ext cx="30105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Conclusion</a:t>
            </a:r>
            <a:endParaRPr b="1" sz="2300">
              <a:solidFill>
                <a:srgbClr val="1F2328"/>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888" y="27799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70" name="Google Shape;70;p14"/>
          <p:cNvSpPr txBox="1"/>
          <p:nvPr>
            <p:ph idx="1" type="body"/>
          </p:nvPr>
        </p:nvSpPr>
        <p:spPr>
          <a:xfrm>
            <a:off x="387888" y="3466074"/>
            <a:ext cx="8368200" cy="3078900"/>
          </a:xfrm>
          <a:prstGeom prst="rect">
            <a:avLst/>
          </a:prstGeom>
          <a:noFill/>
        </p:spPr>
        <p:txBody>
          <a:bodyPr anchorCtr="0" anchor="t" bIns="91425" lIns="91425" spcFirstLastPara="1" rIns="91425" wrap="square" tIns="91425">
            <a:noAutofit/>
          </a:bodyPr>
          <a:lstStyle/>
          <a:p>
            <a:pPr indent="0" lvl="0" marL="0" rtl="0" algn="l">
              <a:spcBef>
                <a:spcPts val="0"/>
              </a:spcBef>
              <a:spcAft>
                <a:spcPts val="1600"/>
              </a:spcAft>
              <a:buNone/>
            </a:pPr>
            <a:r>
              <a:rPr lang="en" sz="1400"/>
              <a:t>In the bustling city of Chicago, traffic safety is a critical concern impacting the lives of residents every day. The "Chicago Traffic Safety Analysis" project seeks to delve into the patterns and dynamics of traffic crashes within the city, leveraging a comprehensive dataset provided by the City of Chicago. By scrutinizing this dataset, we aim to uncover valuable insights that can contribute to a safer and more informed urban environment.</a:t>
            </a:r>
            <a:endParaRPr sz="2300"/>
          </a:p>
        </p:txBody>
      </p:sp>
      <p:pic>
        <p:nvPicPr>
          <p:cNvPr id="71" name="Google Shape;71;p14"/>
          <p:cNvPicPr preferRelativeResize="0"/>
          <p:nvPr/>
        </p:nvPicPr>
        <p:blipFill>
          <a:blip r:embed="rId3">
            <a:alphaModFix/>
          </a:blip>
          <a:stretch>
            <a:fillRect/>
          </a:stretch>
        </p:blipFill>
        <p:spPr>
          <a:xfrm>
            <a:off x="740238" y="383300"/>
            <a:ext cx="7663521" cy="247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7" name="Google Shape;77;p15"/>
          <p:cNvSpPr txBox="1"/>
          <p:nvPr>
            <p:ph idx="4294967295" type="body"/>
          </p:nvPr>
        </p:nvSpPr>
        <p:spPr>
          <a:xfrm>
            <a:off x="311700" y="1801325"/>
            <a:ext cx="4580400" cy="244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5"/>
              </a:buClr>
              <a:buSzPts val="2400"/>
              <a:buAutoNum type="arabicPeriod"/>
            </a:pPr>
            <a:r>
              <a:rPr lang="en" sz="2400">
                <a:solidFill>
                  <a:schemeClr val="accent5"/>
                </a:solidFill>
              </a:rPr>
              <a:t>Business Understanding</a:t>
            </a:r>
            <a:endParaRPr sz="2400">
              <a:solidFill>
                <a:schemeClr val="accent5"/>
              </a:solidFill>
            </a:endParaRPr>
          </a:p>
          <a:p>
            <a:pPr indent="-381000" lvl="0" marL="457200" rtl="0" algn="l">
              <a:spcBef>
                <a:spcPts val="0"/>
              </a:spcBef>
              <a:spcAft>
                <a:spcPts val="0"/>
              </a:spcAft>
              <a:buClr>
                <a:schemeClr val="accent5"/>
              </a:buClr>
              <a:buSzPts val="2400"/>
              <a:buAutoNum type="arabicPeriod"/>
            </a:pPr>
            <a:r>
              <a:rPr lang="en" sz="2400">
                <a:solidFill>
                  <a:schemeClr val="accent5"/>
                </a:solidFill>
              </a:rPr>
              <a:t>Modeling</a:t>
            </a:r>
            <a:endParaRPr sz="2400">
              <a:solidFill>
                <a:schemeClr val="accent5"/>
              </a:solidFill>
            </a:endParaRPr>
          </a:p>
          <a:p>
            <a:pPr indent="-381000" lvl="0" marL="457200" rtl="0" algn="l">
              <a:spcBef>
                <a:spcPts val="0"/>
              </a:spcBef>
              <a:spcAft>
                <a:spcPts val="0"/>
              </a:spcAft>
              <a:buClr>
                <a:schemeClr val="accent5"/>
              </a:buClr>
              <a:buSzPts val="2400"/>
              <a:buAutoNum type="arabicPeriod"/>
            </a:pPr>
            <a:r>
              <a:rPr lang="en" sz="2400">
                <a:solidFill>
                  <a:schemeClr val="accent5"/>
                </a:solidFill>
              </a:rPr>
              <a:t>Evaluation</a:t>
            </a:r>
            <a:endParaRPr sz="2400">
              <a:solidFill>
                <a:schemeClr val="accent5"/>
              </a:solidFill>
            </a:endParaRPr>
          </a:p>
          <a:p>
            <a:pPr indent="-381000" lvl="0" marL="457200" rtl="0" algn="l">
              <a:spcBef>
                <a:spcPts val="0"/>
              </a:spcBef>
              <a:spcAft>
                <a:spcPts val="0"/>
              </a:spcAft>
              <a:buClr>
                <a:schemeClr val="accent5"/>
              </a:buClr>
              <a:buSzPts val="2400"/>
              <a:buAutoNum type="arabicPeriod"/>
            </a:pPr>
            <a:r>
              <a:rPr lang="en" sz="2400">
                <a:solidFill>
                  <a:schemeClr val="accent5"/>
                </a:solidFill>
              </a:rPr>
              <a:t>Conclusions</a:t>
            </a:r>
            <a:endParaRPr sz="2400">
              <a:solidFill>
                <a:schemeClr val="accent5"/>
              </a:solidFill>
            </a:endParaRPr>
          </a:p>
        </p:txBody>
      </p:sp>
      <p:cxnSp>
        <p:nvCxnSpPr>
          <p:cNvPr id="78" name="Google Shape;78;p15"/>
          <p:cNvCxnSpPr/>
          <p:nvPr/>
        </p:nvCxnSpPr>
        <p:spPr>
          <a:xfrm>
            <a:off x="468150" y="1106008"/>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4294967295" type="title"/>
          </p:nvPr>
        </p:nvSpPr>
        <p:spPr>
          <a:xfrm>
            <a:off x="311700" y="4962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Business Understanding</a:t>
            </a:r>
            <a:endParaRPr>
              <a:solidFill>
                <a:schemeClr val="accent2"/>
              </a:solidFill>
            </a:endParaRPr>
          </a:p>
        </p:txBody>
      </p:sp>
      <p:cxnSp>
        <p:nvCxnSpPr>
          <p:cNvPr id="84" name="Google Shape;84;p16"/>
          <p:cNvCxnSpPr/>
          <p:nvPr/>
        </p:nvCxnSpPr>
        <p:spPr>
          <a:xfrm>
            <a:off x="406300" y="1391308"/>
            <a:ext cx="270900" cy="0"/>
          </a:xfrm>
          <a:prstGeom prst="straightConnector1">
            <a:avLst/>
          </a:prstGeom>
          <a:noFill/>
          <a:ln cap="flat" cmpd="sng" w="9525">
            <a:solidFill>
              <a:schemeClr val="lt2"/>
            </a:solidFill>
            <a:prstDash val="solid"/>
            <a:round/>
            <a:headEnd len="sm" w="sm" type="none"/>
            <a:tailEnd len="sm" w="sm" type="none"/>
          </a:ln>
        </p:spPr>
      </p:cxnSp>
      <p:sp>
        <p:nvSpPr>
          <p:cNvPr id="85" name="Google Shape;85;p16"/>
          <p:cNvSpPr txBox="1"/>
          <p:nvPr>
            <p:ph idx="4294967295" type="body"/>
          </p:nvPr>
        </p:nvSpPr>
        <p:spPr>
          <a:xfrm>
            <a:off x="311700" y="1631825"/>
            <a:ext cx="78774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rial"/>
                <a:ea typeface="Arial"/>
                <a:cs typeface="Arial"/>
                <a:sym typeface="Arial"/>
              </a:rPr>
              <a:t>Primary Causes: Identify the primary causes of car crashes in Chicago. Vehicle Types: Explore the types of vehicles involved in crashes. Time and Location Patterns: Analyze if there are specific patterns related to time and location. Severity: Understand the severity of crashes and factors influencing severity.</a:t>
            </a:r>
            <a:endParaRPr sz="1300">
              <a:latin typeface="Arial"/>
              <a:ea typeface="Arial"/>
              <a:cs typeface="Arial"/>
              <a:sym typeface="Arial"/>
            </a:endParaRPr>
          </a:p>
          <a:p>
            <a:pPr indent="0" lvl="0" marL="0" rtl="0" algn="l">
              <a:spcBef>
                <a:spcPts val="1200"/>
              </a:spcBef>
              <a:spcAft>
                <a:spcPts val="0"/>
              </a:spcAft>
              <a:buNone/>
            </a:pPr>
            <a:r>
              <a:rPr b="1" lang="en" sz="1500">
                <a:latin typeface="Arial"/>
                <a:ea typeface="Arial"/>
                <a:cs typeface="Arial"/>
                <a:sym typeface="Arial"/>
              </a:rPr>
              <a:t>Stakeholder Audience:</a:t>
            </a:r>
            <a:endParaRPr b="1" sz="15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The stakeholder audience for the Chicago Car Crashes dataset could include various entities such as:</a:t>
            </a:r>
            <a:endParaRPr sz="1300">
              <a:latin typeface="Arial"/>
              <a:ea typeface="Arial"/>
              <a:cs typeface="Arial"/>
              <a:sym typeface="Arial"/>
            </a:endParaRPr>
          </a:p>
          <a:p>
            <a:pPr indent="-311150" lvl="0" marL="457200" rtl="0" algn="l">
              <a:spcBef>
                <a:spcPts val="1200"/>
              </a:spcBef>
              <a:spcAft>
                <a:spcPts val="0"/>
              </a:spcAft>
              <a:buSzPts val="1300"/>
              <a:buFont typeface="Arial"/>
              <a:buChar char="-"/>
            </a:pPr>
            <a:r>
              <a:rPr lang="en" sz="1300">
                <a:latin typeface="Arial"/>
                <a:ea typeface="Arial"/>
                <a:cs typeface="Arial"/>
                <a:sym typeface="Arial"/>
              </a:rPr>
              <a:t>City Authorities,Insurance Companies, General Public</a:t>
            </a:r>
            <a:endParaRPr sz="1300">
              <a:latin typeface="Arial"/>
              <a:ea typeface="Arial"/>
              <a:cs typeface="Arial"/>
              <a:sym typeface="Arial"/>
            </a:endParaRPr>
          </a:p>
          <a:p>
            <a:pPr indent="0" lvl="0" marL="0" rtl="0" algn="l">
              <a:spcBef>
                <a:spcPts val="1200"/>
              </a:spcBef>
              <a:spcAft>
                <a:spcPts val="1600"/>
              </a:spcAft>
              <a:buNone/>
            </a:pPr>
            <a:r>
              <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4294967295" type="title"/>
          </p:nvPr>
        </p:nvSpPr>
        <p:spPr>
          <a:xfrm>
            <a:off x="311700" y="4962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Modeling</a:t>
            </a:r>
            <a:endParaRPr>
              <a:solidFill>
                <a:schemeClr val="accent2"/>
              </a:solidFill>
            </a:endParaRPr>
          </a:p>
        </p:txBody>
      </p:sp>
      <p:cxnSp>
        <p:nvCxnSpPr>
          <p:cNvPr id="91" name="Google Shape;91;p17"/>
          <p:cNvCxnSpPr/>
          <p:nvPr/>
        </p:nvCxnSpPr>
        <p:spPr>
          <a:xfrm>
            <a:off x="406300" y="1391308"/>
            <a:ext cx="270900" cy="0"/>
          </a:xfrm>
          <a:prstGeom prst="straightConnector1">
            <a:avLst/>
          </a:prstGeom>
          <a:noFill/>
          <a:ln cap="flat" cmpd="sng" w="9525">
            <a:solidFill>
              <a:schemeClr val="lt2"/>
            </a:solidFill>
            <a:prstDash val="solid"/>
            <a:round/>
            <a:headEnd len="sm" w="sm" type="none"/>
            <a:tailEnd len="sm" w="sm" type="none"/>
          </a:ln>
        </p:spPr>
      </p:cxnSp>
      <p:sp>
        <p:nvSpPr>
          <p:cNvPr id="92" name="Google Shape;92;p17"/>
          <p:cNvSpPr txBox="1"/>
          <p:nvPr>
            <p:ph idx="4294967295" type="body"/>
          </p:nvPr>
        </p:nvSpPr>
        <p:spPr>
          <a:xfrm>
            <a:off x="311700" y="1631825"/>
            <a:ext cx="7877400" cy="27531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1300">
                <a:latin typeface="Arial"/>
                <a:ea typeface="Arial"/>
                <a:cs typeface="Arial"/>
                <a:sym typeface="Arial"/>
              </a:rPr>
              <a:t>Predict Severity: </a:t>
            </a:r>
            <a:r>
              <a:rPr lang="en" sz="1300">
                <a:latin typeface="Arial"/>
                <a:ea typeface="Arial"/>
                <a:cs typeface="Arial"/>
                <a:sym typeface="Arial"/>
              </a:rPr>
              <a:t>Using features from the dataset to predict the severity of a crash (e.g., minor, moderate, severe).</a:t>
            </a:r>
            <a:endParaRPr sz="1300">
              <a:latin typeface="Arial"/>
              <a:ea typeface="Arial"/>
              <a:cs typeface="Arial"/>
              <a:sym typeface="Arial"/>
            </a:endParaRPr>
          </a:p>
          <a:p>
            <a:pPr indent="0" lvl="0" marL="0" rtl="0" algn="l">
              <a:lnSpc>
                <a:spcPct val="100000"/>
              </a:lnSpc>
              <a:spcBef>
                <a:spcPts val="1800"/>
              </a:spcBef>
              <a:spcAft>
                <a:spcPts val="0"/>
              </a:spcAft>
              <a:buNone/>
            </a:pPr>
            <a:r>
              <a:rPr b="1" lang="en" sz="1300">
                <a:latin typeface="Arial"/>
                <a:ea typeface="Arial"/>
                <a:cs typeface="Arial"/>
                <a:sym typeface="Arial"/>
              </a:rPr>
              <a:t>Explore Clusters: </a:t>
            </a:r>
            <a:r>
              <a:rPr lang="en" sz="1300">
                <a:latin typeface="Arial"/>
                <a:ea typeface="Arial"/>
                <a:cs typeface="Arial"/>
                <a:sym typeface="Arial"/>
              </a:rPr>
              <a:t>Identifying clusters of crashes with similar characteristics.</a:t>
            </a:r>
            <a:endParaRPr sz="1300">
              <a:latin typeface="Arial"/>
              <a:ea typeface="Arial"/>
              <a:cs typeface="Arial"/>
              <a:sym typeface="Arial"/>
            </a:endParaRPr>
          </a:p>
          <a:p>
            <a:pPr indent="0" lvl="0" marL="0" rtl="0" algn="l">
              <a:lnSpc>
                <a:spcPct val="100000"/>
              </a:lnSpc>
              <a:spcBef>
                <a:spcPts val="1800"/>
              </a:spcBef>
              <a:spcAft>
                <a:spcPts val="0"/>
              </a:spcAft>
              <a:buNone/>
            </a:pPr>
            <a:r>
              <a:rPr b="1" lang="en" sz="1300">
                <a:latin typeface="Arial"/>
                <a:ea typeface="Arial"/>
                <a:cs typeface="Arial"/>
                <a:sym typeface="Arial"/>
              </a:rPr>
              <a:t>Techniques:</a:t>
            </a:r>
            <a:endParaRPr b="1" sz="1300">
              <a:latin typeface="Arial"/>
              <a:ea typeface="Arial"/>
              <a:cs typeface="Arial"/>
              <a:sym typeface="Arial"/>
            </a:endParaRPr>
          </a:p>
          <a:p>
            <a:pPr indent="0" lvl="0" marL="0" rtl="0" algn="l">
              <a:lnSpc>
                <a:spcPct val="100000"/>
              </a:lnSpc>
              <a:spcBef>
                <a:spcPts val="1800"/>
              </a:spcBef>
              <a:spcAft>
                <a:spcPts val="0"/>
              </a:spcAft>
              <a:buNone/>
            </a:pPr>
            <a:r>
              <a:rPr b="1" lang="en" sz="1300">
                <a:latin typeface="Arial"/>
                <a:ea typeface="Arial"/>
                <a:cs typeface="Arial"/>
                <a:sym typeface="Arial"/>
              </a:rPr>
              <a:t>Classification Models:</a:t>
            </a:r>
            <a:r>
              <a:rPr lang="en" sz="1300">
                <a:latin typeface="Arial"/>
                <a:ea typeface="Arial"/>
                <a:cs typeface="Arial"/>
                <a:sym typeface="Arial"/>
              </a:rPr>
              <a:t>Train models to predict severity (e.g., Decision Trees, Random Forest).</a:t>
            </a:r>
            <a:endParaRPr sz="1300">
              <a:latin typeface="Arial"/>
              <a:ea typeface="Arial"/>
              <a:cs typeface="Arial"/>
              <a:sym typeface="Arial"/>
            </a:endParaRPr>
          </a:p>
          <a:p>
            <a:pPr indent="0" lvl="0" marL="0" rtl="0" algn="l">
              <a:lnSpc>
                <a:spcPct val="100000"/>
              </a:lnSpc>
              <a:spcBef>
                <a:spcPts val="1800"/>
              </a:spcBef>
              <a:spcAft>
                <a:spcPts val="0"/>
              </a:spcAft>
              <a:buNone/>
            </a:pPr>
            <a:r>
              <a:rPr b="1" lang="en" sz="1300">
                <a:latin typeface="Arial"/>
                <a:ea typeface="Arial"/>
                <a:cs typeface="Arial"/>
                <a:sym typeface="Arial"/>
              </a:rPr>
              <a:t>Clustering Algorithms:</a:t>
            </a:r>
            <a:r>
              <a:rPr lang="en" sz="1300">
                <a:latin typeface="Arial"/>
                <a:ea typeface="Arial"/>
                <a:cs typeface="Arial"/>
                <a:sym typeface="Arial"/>
              </a:rPr>
              <a:t>Applying algorithms like K-Means to identify groups with similar characteristics.</a:t>
            </a:r>
            <a:endParaRPr sz="1300">
              <a:latin typeface="Arial"/>
              <a:ea typeface="Arial"/>
              <a:cs typeface="Arial"/>
              <a:sym typeface="Arial"/>
            </a:endParaRPr>
          </a:p>
          <a:p>
            <a:pPr indent="0" lvl="0" marL="0" rtl="0" algn="l">
              <a:spcBef>
                <a:spcPts val="1200"/>
              </a:spcBef>
              <a:spcAft>
                <a:spcPts val="1600"/>
              </a:spcAft>
              <a:buNone/>
            </a:pPr>
            <a:r>
              <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4294967295" type="title"/>
          </p:nvPr>
        </p:nvSpPr>
        <p:spPr>
          <a:xfrm>
            <a:off x="311700" y="4962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Data Analysis</a:t>
            </a:r>
            <a:endParaRPr>
              <a:solidFill>
                <a:schemeClr val="accent2"/>
              </a:solidFill>
            </a:endParaRPr>
          </a:p>
        </p:txBody>
      </p:sp>
      <p:cxnSp>
        <p:nvCxnSpPr>
          <p:cNvPr id="98" name="Google Shape;98;p18"/>
          <p:cNvCxnSpPr/>
          <p:nvPr/>
        </p:nvCxnSpPr>
        <p:spPr>
          <a:xfrm>
            <a:off x="406300" y="1391308"/>
            <a:ext cx="270900" cy="0"/>
          </a:xfrm>
          <a:prstGeom prst="straightConnector1">
            <a:avLst/>
          </a:prstGeom>
          <a:noFill/>
          <a:ln cap="flat" cmpd="sng" w="9525">
            <a:solidFill>
              <a:schemeClr val="lt2"/>
            </a:solidFill>
            <a:prstDash val="solid"/>
            <a:round/>
            <a:headEnd len="sm" w="sm" type="none"/>
            <a:tailEnd len="sm" w="sm" type="none"/>
          </a:ln>
        </p:spPr>
      </p:cxnSp>
      <p:sp>
        <p:nvSpPr>
          <p:cNvPr id="99" name="Google Shape;99;p18"/>
          <p:cNvSpPr txBox="1"/>
          <p:nvPr>
            <p:ph idx="4294967295" type="body"/>
          </p:nvPr>
        </p:nvSpPr>
        <p:spPr>
          <a:xfrm>
            <a:off x="311700" y="1463663"/>
            <a:ext cx="7877400" cy="93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latin typeface="Arial"/>
                <a:ea typeface="Arial"/>
                <a:cs typeface="Arial"/>
                <a:sym typeface="Arial"/>
              </a:rPr>
              <a:t>Comparing rear end crashes </a:t>
            </a:r>
            <a:r>
              <a:rPr lang="en" sz="1300">
                <a:latin typeface="Arial"/>
                <a:ea typeface="Arial"/>
                <a:cs typeface="Arial"/>
                <a:sym typeface="Arial"/>
              </a:rPr>
              <a:t>occurrence</a:t>
            </a:r>
            <a:r>
              <a:rPr lang="en" sz="1300">
                <a:latin typeface="Arial"/>
                <a:ea typeface="Arial"/>
                <a:cs typeface="Arial"/>
                <a:sym typeface="Arial"/>
              </a:rPr>
              <a:t> in months.</a:t>
            </a:r>
            <a:endParaRPr sz="1300">
              <a:latin typeface="Arial"/>
              <a:ea typeface="Arial"/>
              <a:cs typeface="Arial"/>
              <a:sym typeface="Arial"/>
            </a:endParaRPr>
          </a:p>
        </p:txBody>
      </p:sp>
      <p:pic>
        <p:nvPicPr>
          <p:cNvPr id="100" name="Google Shape;100;p18"/>
          <p:cNvPicPr preferRelativeResize="0"/>
          <p:nvPr/>
        </p:nvPicPr>
        <p:blipFill>
          <a:blip r:embed="rId3">
            <a:alphaModFix/>
          </a:blip>
          <a:stretch>
            <a:fillRect/>
          </a:stretch>
        </p:blipFill>
        <p:spPr>
          <a:xfrm>
            <a:off x="2966413" y="2100750"/>
            <a:ext cx="3211179" cy="2904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4294967295" type="title"/>
          </p:nvPr>
        </p:nvSpPr>
        <p:spPr>
          <a:xfrm>
            <a:off x="311700" y="4962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Outliers For Selected Data</a:t>
            </a:r>
            <a:endParaRPr>
              <a:solidFill>
                <a:schemeClr val="accent2"/>
              </a:solidFill>
            </a:endParaRPr>
          </a:p>
        </p:txBody>
      </p:sp>
      <p:cxnSp>
        <p:nvCxnSpPr>
          <p:cNvPr id="106" name="Google Shape;106;p19"/>
          <p:cNvCxnSpPr/>
          <p:nvPr/>
        </p:nvCxnSpPr>
        <p:spPr>
          <a:xfrm>
            <a:off x="406300" y="1391308"/>
            <a:ext cx="270900" cy="0"/>
          </a:xfrm>
          <a:prstGeom prst="straightConnector1">
            <a:avLst/>
          </a:prstGeom>
          <a:noFill/>
          <a:ln cap="flat" cmpd="sng" w="9525">
            <a:solidFill>
              <a:schemeClr val="lt2"/>
            </a:solidFill>
            <a:prstDash val="solid"/>
            <a:round/>
            <a:headEnd len="sm" w="sm" type="none"/>
            <a:tailEnd len="sm" w="sm" type="none"/>
          </a:ln>
        </p:spPr>
      </p:cxnSp>
      <p:sp>
        <p:nvSpPr>
          <p:cNvPr id="107" name="Google Shape;107;p19"/>
          <p:cNvSpPr txBox="1"/>
          <p:nvPr>
            <p:ph idx="4294967295" type="body"/>
          </p:nvPr>
        </p:nvSpPr>
        <p:spPr>
          <a:xfrm>
            <a:off x="311700" y="1463663"/>
            <a:ext cx="7877400" cy="93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latin typeface="Arial"/>
                <a:ea typeface="Arial"/>
                <a:cs typeface="Arial"/>
                <a:sym typeface="Arial"/>
              </a:rPr>
              <a:t>Detecting outliers in a dataset involves analyzing the distribution of values and identifying data points that deviate significantly from the norm. Below </a:t>
            </a:r>
            <a:r>
              <a:rPr lang="en" sz="1500">
                <a:latin typeface="Arial"/>
                <a:ea typeface="Arial"/>
                <a:cs typeface="Arial"/>
                <a:sym typeface="Arial"/>
              </a:rPr>
              <a:t>demonstrates</a:t>
            </a:r>
            <a:r>
              <a:rPr lang="en" sz="1500">
                <a:latin typeface="Arial"/>
                <a:ea typeface="Arial"/>
                <a:cs typeface="Arial"/>
                <a:sym typeface="Arial"/>
              </a:rPr>
              <a:t> distribution of Crash </a:t>
            </a:r>
            <a:r>
              <a:rPr lang="en" sz="1500">
                <a:latin typeface="Arial"/>
                <a:ea typeface="Arial"/>
                <a:cs typeface="Arial"/>
                <a:sym typeface="Arial"/>
              </a:rPr>
              <a:t>Occurrence</a:t>
            </a:r>
            <a:r>
              <a:rPr lang="en" sz="1500">
                <a:latin typeface="Arial"/>
                <a:ea typeface="Arial"/>
                <a:cs typeface="Arial"/>
                <a:sym typeface="Arial"/>
              </a:rPr>
              <a:t>.</a:t>
            </a:r>
            <a:endParaRPr sz="1500">
              <a:latin typeface="Arial"/>
              <a:ea typeface="Arial"/>
              <a:cs typeface="Arial"/>
              <a:sym typeface="Arial"/>
            </a:endParaRPr>
          </a:p>
        </p:txBody>
      </p:sp>
      <p:pic>
        <p:nvPicPr>
          <p:cNvPr id="108" name="Google Shape;108;p19"/>
          <p:cNvPicPr preferRelativeResize="0"/>
          <p:nvPr/>
        </p:nvPicPr>
        <p:blipFill>
          <a:blip r:embed="rId3">
            <a:alphaModFix/>
          </a:blip>
          <a:stretch>
            <a:fillRect/>
          </a:stretch>
        </p:blipFill>
        <p:spPr>
          <a:xfrm>
            <a:off x="1720538" y="2403563"/>
            <a:ext cx="5702935" cy="24351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4294967295" type="title"/>
          </p:nvPr>
        </p:nvSpPr>
        <p:spPr>
          <a:xfrm>
            <a:off x="311700" y="4962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Correlation</a:t>
            </a:r>
            <a:endParaRPr>
              <a:solidFill>
                <a:schemeClr val="accent2"/>
              </a:solidFill>
            </a:endParaRPr>
          </a:p>
        </p:txBody>
      </p:sp>
      <p:cxnSp>
        <p:nvCxnSpPr>
          <p:cNvPr id="114" name="Google Shape;114;p20"/>
          <p:cNvCxnSpPr/>
          <p:nvPr/>
        </p:nvCxnSpPr>
        <p:spPr>
          <a:xfrm>
            <a:off x="406300" y="1391308"/>
            <a:ext cx="270900" cy="0"/>
          </a:xfrm>
          <a:prstGeom prst="straightConnector1">
            <a:avLst/>
          </a:prstGeom>
          <a:noFill/>
          <a:ln cap="flat" cmpd="sng" w="9525">
            <a:solidFill>
              <a:schemeClr val="lt2"/>
            </a:solidFill>
            <a:prstDash val="solid"/>
            <a:round/>
            <a:headEnd len="sm" w="sm" type="none"/>
            <a:tailEnd len="sm" w="sm" type="none"/>
          </a:ln>
        </p:spPr>
      </p:cxnSp>
      <p:sp>
        <p:nvSpPr>
          <p:cNvPr id="115" name="Google Shape;115;p20"/>
          <p:cNvSpPr txBox="1"/>
          <p:nvPr>
            <p:ph idx="4294967295" type="body"/>
          </p:nvPr>
        </p:nvSpPr>
        <p:spPr>
          <a:xfrm>
            <a:off x="311700" y="1463663"/>
            <a:ext cx="7877400" cy="93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latin typeface="Arial"/>
                <a:ea typeface="Arial"/>
                <a:cs typeface="Arial"/>
                <a:sym typeface="Arial"/>
              </a:rPr>
              <a:t>correlations close to 0 do not necessarily mean no relationship; it might indicate a nonlinear relationship or the need for more advanced statistical techniques.</a:t>
            </a:r>
            <a:endParaRPr sz="1500">
              <a:latin typeface="Arial"/>
              <a:ea typeface="Arial"/>
              <a:cs typeface="Arial"/>
              <a:sym typeface="Arial"/>
            </a:endParaRPr>
          </a:p>
        </p:txBody>
      </p:sp>
      <p:pic>
        <p:nvPicPr>
          <p:cNvPr id="116" name="Google Shape;116;p20"/>
          <p:cNvPicPr preferRelativeResize="0"/>
          <p:nvPr/>
        </p:nvPicPr>
        <p:blipFill rotWithShape="1">
          <a:blip r:embed="rId3">
            <a:alphaModFix/>
          </a:blip>
          <a:srcRect b="12491" l="0" r="0" t="12484"/>
          <a:stretch/>
        </p:blipFill>
        <p:spPr>
          <a:xfrm>
            <a:off x="2367988" y="2009350"/>
            <a:ext cx="4408025" cy="293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2" type="body"/>
          </p:nvPr>
        </p:nvSpPr>
        <p:spPr>
          <a:xfrm>
            <a:off x="4939500" y="724200"/>
            <a:ext cx="39795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Font typeface="Arial"/>
              <a:buAutoNum type="arabicPeriod"/>
            </a:pPr>
            <a:r>
              <a:rPr lang="en" sz="1200">
                <a:latin typeface="Arial"/>
                <a:ea typeface="Arial"/>
                <a:cs typeface="Arial"/>
                <a:sym typeface="Arial"/>
              </a:rPr>
              <a:t>A</a:t>
            </a:r>
            <a:r>
              <a:rPr lang="en" sz="1200">
                <a:latin typeface="Arial"/>
                <a:ea typeface="Arial"/>
                <a:cs typeface="Arial"/>
                <a:sym typeface="Arial"/>
              </a:rPr>
              <a:t>ccuracy</a:t>
            </a:r>
            <a:r>
              <a:rPr lang="en" sz="1200">
                <a:latin typeface="Arial"/>
                <a:ea typeface="Arial"/>
                <a:cs typeface="Arial"/>
                <a:sym typeface="Arial"/>
              </a:rPr>
              <a:t>: Evaluating the accuracy of the severity prediction model.</a:t>
            </a:r>
            <a:endParaRPr sz="1200">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 sz="1200">
                <a:latin typeface="Arial"/>
                <a:ea typeface="Arial"/>
                <a:cs typeface="Arial"/>
                <a:sym typeface="Arial"/>
              </a:rPr>
              <a:t>Cluster Cohesion: Measuring the cohesion within identified clusters.</a:t>
            </a:r>
            <a:endParaRPr sz="1200">
              <a:latin typeface="Arial"/>
              <a:ea typeface="Arial"/>
              <a:cs typeface="Arial"/>
              <a:sym typeface="Arial"/>
            </a:endParaRPr>
          </a:p>
          <a:p>
            <a:pPr indent="0" lvl="0" marL="457200" rtl="0" algn="l">
              <a:spcBef>
                <a:spcPts val="1200"/>
              </a:spcBef>
              <a:spcAft>
                <a:spcPts val="1600"/>
              </a:spcAft>
              <a:buNone/>
            </a:pPr>
            <a:r>
              <a:t/>
            </a:r>
            <a:endParaRPr sz="1500">
              <a:latin typeface="Arial"/>
              <a:ea typeface="Arial"/>
              <a:cs typeface="Arial"/>
              <a:sym typeface="Arial"/>
            </a:endParaRPr>
          </a:p>
        </p:txBody>
      </p:sp>
      <p:sp>
        <p:nvSpPr>
          <p:cNvPr id="122" name="Google Shape;122;p2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Evaluation</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