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80" r:id="rId12"/>
    <p:sldId id="281" r:id="rId13"/>
    <p:sldId id="273" r:id="rId14"/>
    <p:sldId id="274" r:id="rId15"/>
    <p:sldId id="276" r:id="rId16"/>
    <p:sldId id="278"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DM Sans" pitchFamily="2" charset="0"/>
      <p:regular r:id="rId22"/>
      <p:bold r:id="rId23"/>
      <p:italic r:id="rId24"/>
      <p:boldItalic r:id="rId25"/>
    </p:embeddedFont>
    <p:embeddedFont>
      <p:font typeface="DM Sans Bold" charset="0"/>
      <p:regular r:id="rId26"/>
    </p:embeddedFont>
    <p:embeddedFont>
      <p:font typeface="Montserrat Light" panose="00000400000000000000" pitchFamily="2" charset="0"/>
      <p:regular r:id="rId27"/>
      <p:italic r:id="rId28"/>
    </p:embeddedFont>
    <p:embeddedFont>
      <p:font typeface="Open Sauce" panose="020B0604020202020204" charset="0"/>
      <p:regular r:id="rId29"/>
    </p:embeddedFont>
    <p:embeddedFont>
      <p:font typeface="Oswald Bold" panose="00000800000000000000"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svg"/><Relationship Id="rId9"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sv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4236347" y="3966437"/>
            <a:ext cx="9815307" cy="2470228"/>
          </a:xfrm>
          <a:prstGeom prst="rect">
            <a:avLst/>
          </a:prstGeom>
        </p:spPr>
        <p:txBody>
          <a:bodyPr lIns="0" tIns="0" rIns="0" bIns="0" rtlCol="0" anchor="t">
            <a:spAutoFit/>
          </a:bodyPr>
          <a:lstStyle/>
          <a:p>
            <a:pPr algn="ctr">
              <a:lnSpc>
                <a:spcPts val="6561"/>
              </a:lnSpc>
            </a:pPr>
            <a:r>
              <a:rPr lang="en-US" sz="4754" spc="465" dirty="0">
                <a:solidFill>
                  <a:srgbClr val="231F20"/>
                </a:solidFill>
                <a:latin typeface="Oswald Bold"/>
              </a:rPr>
              <a:t>Water Works: Unearthing Insights from Tanzania's Aquifer Data</a:t>
            </a:r>
          </a:p>
        </p:txBody>
      </p:sp>
      <p:pic>
        <p:nvPicPr>
          <p:cNvPr id="12" name="Picture 11">
            <a:extLst>
              <a:ext uri="{FF2B5EF4-FFF2-40B4-BE49-F238E27FC236}">
                <a16:creationId xmlns:a16="http://schemas.microsoft.com/office/drawing/2014/main" id="{154C5C9B-6C41-0100-CE7D-7AE85464B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 y="0"/>
            <a:ext cx="4230770" cy="3103606"/>
          </a:xfrm>
          <a:prstGeom prst="rect">
            <a:avLst/>
          </a:prstGeom>
        </p:spPr>
      </p:pic>
      <p:pic>
        <p:nvPicPr>
          <p:cNvPr id="14" name="Picture 13" descr="A diagram of a well&#10;&#10;Description automatically generated">
            <a:extLst>
              <a:ext uri="{FF2B5EF4-FFF2-40B4-BE49-F238E27FC236}">
                <a16:creationId xmlns:a16="http://schemas.microsoft.com/office/drawing/2014/main" id="{3F316BFF-A01B-46CC-DBF1-17606DBC9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14068381" y="7411115"/>
            <a:ext cx="4219619" cy="2762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17286" y="-36317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100134" y="2796698"/>
            <a:ext cx="3474003" cy="647719"/>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r>
              <a:rPr lang="en-US" sz="3000" b="1" dirty="0">
                <a:solidFill>
                  <a:schemeClr val="bg1"/>
                </a:solidFill>
              </a:rPr>
              <a:t>Data Preprocessing</a:t>
            </a:r>
            <a:endParaRPr lang="en-KE" sz="3000" b="1" dirty="0">
              <a:solidFill>
                <a:schemeClr val="bg1"/>
              </a:solidFill>
            </a:endParaRPr>
          </a:p>
        </p:txBody>
      </p:sp>
      <p:sp>
        <p:nvSpPr>
          <p:cNvPr id="7" name="TextBox 7"/>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MODELING</a:t>
            </a:r>
          </a:p>
        </p:txBody>
      </p:sp>
      <p:sp>
        <p:nvSpPr>
          <p:cNvPr id="8" name="TextBox 8"/>
          <p:cNvSpPr txBox="1"/>
          <p:nvPr/>
        </p:nvSpPr>
        <p:spPr>
          <a:xfrm>
            <a:off x="1701855" y="3812613"/>
            <a:ext cx="3798307" cy="2959336"/>
          </a:xfrm>
          <a:prstGeom prst="rect">
            <a:avLst/>
          </a:prstGeom>
        </p:spPr>
        <p:txBody>
          <a:bodyPr lIns="0" tIns="0" rIns="0" bIns="0" rtlCol="0" anchor="t">
            <a:spAutoFit/>
          </a:bodyPr>
          <a:lstStyle/>
          <a:p>
            <a:pPr marL="570234" lvl="1" indent="-342900" algn="just">
              <a:lnSpc>
                <a:spcPts val="2906"/>
              </a:lnSpc>
              <a:buFont typeface="Arial" panose="020B0604020202020204" pitchFamily="34" charset="0"/>
              <a:buChar char="•"/>
            </a:pPr>
            <a:r>
              <a:rPr lang="en-US" sz="2105" spc="206" dirty="0">
                <a:solidFill>
                  <a:srgbClr val="231F20"/>
                </a:solidFill>
                <a:latin typeface="DM Sans"/>
              </a:rPr>
              <a:t>Handling missing values</a:t>
            </a:r>
          </a:p>
          <a:p>
            <a:pPr marL="570234" lvl="1" indent="-342900" algn="just">
              <a:lnSpc>
                <a:spcPts val="2906"/>
              </a:lnSpc>
              <a:buFont typeface="Arial" panose="020B0604020202020204" pitchFamily="34" charset="0"/>
              <a:buChar char="•"/>
            </a:pPr>
            <a:r>
              <a:rPr lang="en-US" sz="2105" spc="206" dirty="0">
                <a:solidFill>
                  <a:srgbClr val="231F20"/>
                </a:solidFill>
                <a:latin typeface="DM Sans"/>
              </a:rPr>
              <a:t>Encoding categorical variables (Target Encoder)</a:t>
            </a:r>
          </a:p>
          <a:p>
            <a:pPr marL="570234" lvl="1" indent="-342900" algn="just">
              <a:lnSpc>
                <a:spcPts val="2906"/>
              </a:lnSpc>
              <a:buFont typeface="Arial" panose="020B0604020202020204" pitchFamily="34" charset="0"/>
              <a:buChar char="•"/>
            </a:pPr>
            <a:r>
              <a:rPr lang="en-US" sz="2105" spc="206" dirty="0">
                <a:solidFill>
                  <a:srgbClr val="231F20"/>
                </a:solidFill>
                <a:latin typeface="DM Sans"/>
              </a:rPr>
              <a:t>Scaling numerical features (Robust Scaler)</a:t>
            </a:r>
          </a:p>
        </p:txBody>
      </p:sp>
      <p:grpSp>
        <p:nvGrpSpPr>
          <p:cNvPr id="9" name="Group 9"/>
          <p:cNvGrpSpPr/>
          <p:nvPr/>
        </p:nvGrpSpPr>
        <p:grpSpPr>
          <a:xfrm>
            <a:off x="7239861" y="2729117"/>
            <a:ext cx="3474003" cy="647719"/>
            <a:chOff x="0" y="0"/>
            <a:chExt cx="914964" cy="170593"/>
          </a:xfrm>
        </p:grpSpPr>
        <p:sp>
          <p:nvSpPr>
            <p:cNvPr id="10" name="Freeform 1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1" name="TextBox 11"/>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rPr>
                <a:t>Model Selection</a:t>
              </a:r>
            </a:p>
          </p:txBody>
        </p:sp>
      </p:grpSp>
      <p:sp>
        <p:nvSpPr>
          <p:cNvPr id="12" name="TextBox 12"/>
          <p:cNvSpPr txBox="1"/>
          <p:nvPr/>
        </p:nvSpPr>
        <p:spPr>
          <a:xfrm>
            <a:off x="6959626" y="3812613"/>
            <a:ext cx="4593492" cy="2764411"/>
          </a:xfrm>
          <a:prstGeom prst="rect">
            <a:avLst/>
          </a:prstGeom>
        </p:spPr>
        <p:txBody>
          <a:bodyPr lIns="0" tIns="0" rIns="0" bIns="0" rtlCol="0" anchor="t">
            <a:spAutoFit/>
          </a:bodyPr>
          <a:lstStyle/>
          <a:p>
            <a:pPr marL="238615" lvl="1" algn="just">
              <a:lnSpc>
                <a:spcPts val="3050"/>
              </a:lnSpc>
            </a:pPr>
            <a:r>
              <a:rPr lang="en-US" sz="2210" spc="216" dirty="0">
                <a:solidFill>
                  <a:srgbClr val="231F20"/>
                </a:solidFill>
                <a:latin typeface="DM Sans"/>
              </a:rPr>
              <a:t>A Random Forest Classifier was chosen as the predictive model due to its ability to handle complex relationships in the data and provide insights into feature importance </a:t>
            </a:r>
          </a:p>
        </p:txBody>
      </p:sp>
      <p:grpSp>
        <p:nvGrpSpPr>
          <p:cNvPr id="13" name="Group 13"/>
          <p:cNvGrpSpPr/>
          <p:nvPr/>
        </p:nvGrpSpPr>
        <p:grpSpPr>
          <a:xfrm>
            <a:off x="12402448" y="2473035"/>
            <a:ext cx="4828267" cy="864710"/>
            <a:chOff x="0" y="-57150"/>
            <a:chExt cx="966249" cy="227743"/>
          </a:xfrm>
        </p:grpSpPr>
        <p:sp>
          <p:nvSpPr>
            <p:cNvPr id="14" name="Freeform 14"/>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5" name="TextBox 15"/>
            <p:cNvSpPr txBox="1"/>
            <p:nvPr/>
          </p:nvSpPr>
          <p:spPr>
            <a:xfrm>
              <a:off x="51285"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rPr>
                <a:t>Hyperparameter Tuning</a:t>
              </a:r>
            </a:p>
          </p:txBody>
        </p:sp>
      </p:grpSp>
      <p:sp>
        <p:nvSpPr>
          <p:cNvPr id="16" name="TextBox 16"/>
          <p:cNvSpPr txBox="1"/>
          <p:nvPr/>
        </p:nvSpPr>
        <p:spPr>
          <a:xfrm>
            <a:off x="12255930" y="3785655"/>
            <a:ext cx="5574869" cy="3885679"/>
          </a:xfrm>
          <a:prstGeom prst="rect">
            <a:avLst/>
          </a:prstGeom>
        </p:spPr>
        <p:txBody>
          <a:bodyPr wrap="square" lIns="0" tIns="0" rIns="0" bIns="0" rtlCol="0" anchor="t">
            <a:spAutoFit/>
          </a:bodyPr>
          <a:lstStyle/>
          <a:p>
            <a:pPr marL="458693" lvl="1" indent="-229347" algn="just">
              <a:lnSpc>
                <a:spcPts val="2931"/>
              </a:lnSpc>
              <a:buFont typeface="Arial"/>
              <a:buChar char="•"/>
            </a:pPr>
            <a:r>
              <a:rPr lang="en-US" sz="2124" spc="208" dirty="0">
                <a:solidFill>
                  <a:srgbClr val="231F20"/>
                </a:solidFill>
                <a:latin typeface="DM Sans"/>
              </a:rPr>
              <a:t>Parameters tuned: n_estimators, </a:t>
            </a:r>
            <a:r>
              <a:rPr lang="en-US" sz="2124" spc="208" dirty="0" err="1">
                <a:solidFill>
                  <a:srgbClr val="231F20"/>
                </a:solidFill>
                <a:latin typeface="DM Sans"/>
              </a:rPr>
              <a:t>max_depth</a:t>
            </a:r>
            <a:r>
              <a:rPr lang="en-US" sz="2124" spc="208" dirty="0">
                <a:solidFill>
                  <a:srgbClr val="231F20"/>
                </a:solidFill>
                <a:latin typeface="DM Sans"/>
              </a:rPr>
              <a:t>, </a:t>
            </a:r>
            <a:r>
              <a:rPr lang="en-US" sz="2124" spc="208" dirty="0" err="1">
                <a:solidFill>
                  <a:srgbClr val="231F20"/>
                </a:solidFill>
                <a:latin typeface="DM Sans"/>
              </a:rPr>
              <a:t>min_samples_split</a:t>
            </a:r>
            <a:r>
              <a:rPr lang="en-US" sz="2124" spc="208" dirty="0">
                <a:solidFill>
                  <a:srgbClr val="231F20"/>
                </a:solidFill>
                <a:latin typeface="DM Sans"/>
              </a:rPr>
              <a:t>, </a:t>
            </a:r>
            <a:r>
              <a:rPr lang="en-US" sz="2124" spc="208" dirty="0" err="1">
                <a:solidFill>
                  <a:srgbClr val="231F20"/>
                </a:solidFill>
                <a:latin typeface="DM Sans"/>
              </a:rPr>
              <a:t>min_samples_leaf</a:t>
            </a:r>
            <a:r>
              <a:rPr lang="en-US" sz="2124" spc="208" dirty="0">
                <a:solidFill>
                  <a:srgbClr val="231F20"/>
                </a:solidFill>
                <a:latin typeface="DM Sans"/>
              </a:rPr>
              <a:t>, </a:t>
            </a:r>
            <a:r>
              <a:rPr lang="en-US" sz="2124" spc="208" dirty="0" err="1">
                <a:solidFill>
                  <a:srgbClr val="231F20"/>
                </a:solidFill>
                <a:latin typeface="DM Sans"/>
              </a:rPr>
              <a:t>max_features</a:t>
            </a:r>
            <a:r>
              <a:rPr lang="en-US" sz="2124" spc="208" dirty="0">
                <a:solidFill>
                  <a:srgbClr val="231F20"/>
                </a:solidFill>
                <a:latin typeface="DM Sans"/>
              </a:rPr>
              <a:t>, bootstrap</a:t>
            </a:r>
          </a:p>
          <a:p>
            <a:pPr marL="458693" lvl="1" indent="-229347" algn="just">
              <a:lnSpc>
                <a:spcPts val="2931"/>
              </a:lnSpc>
              <a:buFont typeface="Arial"/>
              <a:buChar char="•"/>
            </a:pPr>
            <a:r>
              <a:rPr lang="en-US" sz="2124" spc="208" dirty="0">
                <a:solidFill>
                  <a:srgbClr val="231F20"/>
                </a:solidFill>
                <a:latin typeface="DM Sans"/>
              </a:rPr>
              <a:t>Best parameters identified through grid search and cross-validation.</a:t>
            </a:r>
          </a:p>
          <a:p>
            <a:pPr marL="0" lvl="0" indent="0" algn="ctr">
              <a:lnSpc>
                <a:spcPts val="2517"/>
              </a:lnSpc>
              <a:spcBef>
                <a:spcPct val="0"/>
              </a:spcBef>
            </a:pPr>
            <a:endParaRPr lang="en-US" sz="2124" spc="208" dirty="0">
              <a:solidFill>
                <a:srgbClr val="231F20"/>
              </a:solidFill>
              <a:latin typeface="DM Sans"/>
            </a:endParaRPr>
          </a:p>
          <a:p>
            <a:pPr marL="0" lvl="0" indent="0" algn="ctr">
              <a:lnSpc>
                <a:spcPts val="2517"/>
              </a:lnSpc>
              <a:spcBef>
                <a:spcPct val="0"/>
              </a:spcBef>
            </a:pPr>
            <a:endParaRPr lang="en-US" sz="2124" spc="208" dirty="0">
              <a:solidFill>
                <a:srgbClr val="231F20"/>
              </a:solidFill>
              <a:latin typeface="DM Sans"/>
            </a:endParaRPr>
          </a:p>
          <a:p>
            <a:pPr marL="0" lvl="0" indent="0" algn="ctr">
              <a:lnSpc>
                <a:spcPts val="2517"/>
              </a:lnSpc>
              <a:spcBef>
                <a:spcPct val="0"/>
              </a:spcBef>
            </a:pPr>
            <a:endParaRPr lang="en-US" sz="2124" spc="208" dirty="0">
              <a:solidFill>
                <a:srgbClr val="231F20"/>
              </a:solidFill>
              <a:latin typeface="DM Sans"/>
            </a:endParaRPr>
          </a:p>
          <a:p>
            <a:pPr marL="0" lvl="0" indent="0" algn="ctr">
              <a:lnSpc>
                <a:spcPts val="2517"/>
              </a:lnSpc>
              <a:spcBef>
                <a:spcPct val="0"/>
              </a:spcBef>
            </a:pPr>
            <a:endParaRPr lang="en-US" sz="2124" spc="208" dirty="0">
              <a:solidFill>
                <a:srgbClr val="231F20"/>
              </a:solidFill>
              <a:latin typeface="DM Sans"/>
            </a:endParaRPr>
          </a:p>
        </p:txBody>
      </p:sp>
      <p:sp>
        <p:nvSpPr>
          <p:cNvPr id="17" name="Freeform 17"/>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K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22860" y="-36317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524000" y="2796698"/>
            <a:ext cx="4775862" cy="647719"/>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r>
              <a:rPr lang="en-US" sz="3000" b="1" dirty="0">
                <a:solidFill>
                  <a:schemeClr val="bg1"/>
                </a:solidFill>
              </a:rPr>
              <a:t>Model Performance Metrics</a:t>
            </a:r>
            <a:endParaRPr lang="en-KE" sz="3000" b="1" dirty="0">
              <a:solidFill>
                <a:schemeClr val="bg1"/>
              </a:solidFill>
            </a:endParaRPr>
          </a:p>
        </p:txBody>
      </p:sp>
      <p:sp>
        <p:nvSpPr>
          <p:cNvPr id="7" name="TextBox 7"/>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EVALUATION</a:t>
            </a:r>
          </a:p>
        </p:txBody>
      </p:sp>
      <p:sp>
        <p:nvSpPr>
          <p:cNvPr id="8" name="TextBox 8"/>
          <p:cNvSpPr txBox="1"/>
          <p:nvPr/>
        </p:nvSpPr>
        <p:spPr>
          <a:xfrm>
            <a:off x="1524001" y="3812613"/>
            <a:ext cx="4732814" cy="2587440"/>
          </a:xfrm>
          <a:prstGeom prst="rect">
            <a:avLst/>
          </a:prstGeom>
        </p:spPr>
        <p:txBody>
          <a:bodyPr wrap="square" lIns="0" tIns="0" rIns="0" bIns="0" rtlCol="0" anchor="t">
            <a:spAutoFit/>
          </a:bodyPr>
          <a:lstStyle/>
          <a:p>
            <a:pPr marL="570234" lvl="1" indent="-342900" algn="just">
              <a:lnSpc>
                <a:spcPts val="2906"/>
              </a:lnSpc>
              <a:buFont typeface="Arial" panose="020B0604020202020204" pitchFamily="34" charset="0"/>
              <a:buChar char="•"/>
            </a:pPr>
            <a:r>
              <a:rPr lang="en-US" sz="2105" spc="206" dirty="0">
                <a:solidFill>
                  <a:srgbClr val="231F20"/>
                </a:solidFill>
                <a:latin typeface="DM Sans"/>
              </a:rPr>
              <a:t>Accuracy: Train Accuracy (0.9025), Test Accuracy (0.7870)</a:t>
            </a:r>
          </a:p>
          <a:p>
            <a:pPr marL="570234" lvl="1" indent="-342900" algn="just">
              <a:lnSpc>
                <a:spcPts val="2906"/>
              </a:lnSpc>
              <a:buFont typeface="Arial" panose="020B0604020202020204" pitchFamily="34" charset="0"/>
              <a:buChar char="•"/>
            </a:pPr>
            <a:r>
              <a:rPr lang="en-US" sz="2105" spc="206" dirty="0">
                <a:solidFill>
                  <a:srgbClr val="231F20"/>
                </a:solidFill>
                <a:latin typeface="DM Sans"/>
              </a:rPr>
              <a:t>Balanced Accuracy: Train Balanced Accuracy (0.9310), Test Balanced Accuracy (0.7161)</a:t>
            </a:r>
          </a:p>
        </p:txBody>
      </p:sp>
      <p:grpSp>
        <p:nvGrpSpPr>
          <p:cNvPr id="9" name="Group 9"/>
          <p:cNvGrpSpPr/>
          <p:nvPr/>
        </p:nvGrpSpPr>
        <p:grpSpPr>
          <a:xfrm>
            <a:off x="7239861" y="2729117"/>
            <a:ext cx="3474003" cy="647719"/>
            <a:chOff x="0" y="0"/>
            <a:chExt cx="914964" cy="170593"/>
          </a:xfrm>
        </p:grpSpPr>
        <p:sp>
          <p:nvSpPr>
            <p:cNvPr id="10" name="Freeform 1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1" name="TextBox 11"/>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rPr>
                <a:t>Model Selection</a:t>
              </a:r>
            </a:p>
          </p:txBody>
        </p:sp>
      </p:grpSp>
      <p:sp>
        <p:nvSpPr>
          <p:cNvPr id="12" name="TextBox 12"/>
          <p:cNvSpPr txBox="1"/>
          <p:nvPr/>
        </p:nvSpPr>
        <p:spPr>
          <a:xfrm>
            <a:off x="6959626" y="3812613"/>
            <a:ext cx="4593492" cy="2764411"/>
          </a:xfrm>
          <a:prstGeom prst="rect">
            <a:avLst/>
          </a:prstGeom>
        </p:spPr>
        <p:txBody>
          <a:bodyPr lIns="0" tIns="0" rIns="0" bIns="0" rtlCol="0" anchor="t">
            <a:spAutoFit/>
          </a:bodyPr>
          <a:lstStyle/>
          <a:p>
            <a:pPr marL="238615" lvl="1" algn="just">
              <a:lnSpc>
                <a:spcPts val="3050"/>
              </a:lnSpc>
            </a:pPr>
            <a:r>
              <a:rPr lang="en-US" sz="2210" spc="216" dirty="0">
                <a:solidFill>
                  <a:srgbClr val="231F20"/>
                </a:solidFill>
                <a:latin typeface="DM Sans"/>
              </a:rPr>
              <a:t>A Random Forest Classifier was chosen as the predictive model due to its ability to handle complex relationships in the data and provide insights into feature importance </a:t>
            </a:r>
          </a:p>
        </p:txBody>
      </p:sp>
      <p:grpSp>
        <p:nvGrpSpPr>
          <p:cNvPr id="13" name="Group 13"/>
          <p:cNvGrpSpPr/>
          <p:nvPr/>
        </p:nvGrpSpPr>
        <p:grpSpPr>
          <a:xfrm>
            <a:off x="12658717" y="2684046"/>
            <a:ext cx="4578576" cy="813593"/>
            <a:chOff x="38235" y="-31583"/>
            <a:chExt cx="916280" cy="214280"/>
          </a:xfrm>
        </p:grpSpPr>
        <p:sp>
          <p:nvSpPr>
            <p:cNvPr id="14" name="Freeform 14"/>
            <p:cNvSpPr/>
            <p:nvPr/>
          </p:nvSpPr>
          <p:spPr>
            <a:xfrm>
              <a:off x="38235" y="-31583"/>
              <a:ext cx="914964" cy="195175"/>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5" name="TextBox 15"/>
            <p:cNvSpPr txBox="1"/>
            <p:nvPr/>
          </p:nvSpPr>
          <p:spPr>
            <a:xfrm>
              <a:off x="39551" y="-31583"/>
              <a:ext cx="914964" cy="214280"/>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rPr>
                <a:t>Confusion Matrix</a:t>
              </a:r>
            </a:p>
          </p:txBody>
        </p:sp>
      </p:grpSp>
      <p:sp>
        <p:nvSpPr>
          <p:cNvPr id="16" name="TextBox 16"/>
          <p:cNvSpPr txBox="1"/>
          <p:nvPr/>
        </p:nvSpPr>
        <p:spPr>
          <a:xfrm>
            <a:off x="12255930" y="3785655"/>
            <a:ext cx="5574869" cy="2821285"/>
          </a:xfrm>
          <a:prstGeom prst="rect">
            <a:avLst/>
          </a:prstGeom>
        </p:spPr>
        <p:txBody>
          <a:bodyPr wrap="square" lIns="0" tIns="0" rIns="0" bIns="0" rtlCol="0" anchor="t">
            <a:spAutoFit/>
          </a:bodyPr>
          <a:lstStyle/>
          <a:p>
            <a:pPr marL="458693" lvl="1" indent="-229347" algn="just">
              <a:lnSpc>
                <a:spcPts val="2931"/>
              </a:lnSpc>
              <a:buFont typeface="Arial"/>
              <a:buChar char="•"/>
            </a:pPr>
            <a:r>
              <a:rPr lang="en-US" sz="2124" spc="208" dirty="0">
                <a:solidFill>
                  <a:srgbClr val="231F20"/>
                </a:solidFill>
                <a:latin typeface="DM Sans"/>
              </a:rPr>
              <a:t>Visualization of true vs predicted labels</a:t>
            </a:r>
          </a:p>
          <a:p>
            <a:pPr marL="458693" lvl="1" indent="-229347" algn="just">
              <a:lnSpc>
                <a:spcPts val="2931"/>
              </a:lnSpc>
              <a:buFont typeface="Arial"/>
              <a:buChar char="•"/>
            </a:pPr>
            <a:r>
              <a:rPr lang="en-US" sz="2124" spc="208" dirty="0">
                <a:solidFill>
                  <a:srgbClr val="231F20"/>
                </a:solidFill>
                <a:latin typeface="DM Sans"/>
              </a:rPr>
              <a:t>Interpretation of model performance across different classes</a:t>
            </a:r>
          </a:p>
          <a:p>
            <a:pPr marL="0" lvl="0" indent="0" algn="ctr">
              <a:lnSpc>
                <a:spcPts val="2517"/>
              </a:lnSpc>
              <a:spcBef>
                <a:spcPct val="0"/>
              </a:spcBef>
            </a:pPr>
            <a:endParaRPr lang="en-US" sz="2124" spc="208" dirty="0">
              <a:solidFill>
                <a:srgbClr val="231F20"/>
              </a:solidFill>
              <a:latin typeface="DM Sans"/>
            </a:endParaRPr>
          </a:p>
          <a:p>
            <a:pPr marL="0" lvl="0" indent="0" algn="ctr">
              <a:lnSpc>
                <a:spcPts val="2517"/>
              </a:lnSpc>
              <a:spcBef>
                <a:spcPct val="0"/>
              </a:spcBef>
            </a:pPr>
            <a:endParaRPr lang="en-US" sz="2124" spc="208" dirty="0">
              <a:solidFill>
                <a:srgbClr val="231F20"/>
              </a:solidFill>
              <a:latin typeface="DM Sans"/>
            </a:endParaRPr>
          </a:p>
          <a:p>
            <a:pPr marL="0" lvl="0" indent="0" algn="ctr">
              <a:lnSpc>
                <a:spcPts val="2517"/>
              </a:lnSpc>
              <a:spcBef>
                <a:spcPct val="0"/>
              </a:spcBef>
            </a:pPr>
            <a:endParaRPr lang="en-US" sz="2124" spc="208" dirty="0">
              <a:solidFill>
                <a:srgbClr val="231F20"/>
              </a:solidFill>
              <a:latin typeface="DM Sans"/>
            </a:endParaRPr>
          </a:p>
        </p:txBody>
      </p:sp>
      <p:sp>
        <p:nvSpPr>
          <p:cNvPr id="17" name="Freeform 17"/>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KE" dirty="0"/>
          </a:p>
        </p:txBody>
      </p:sp>
    </p:spTree>
    <p:extLst>
      <p:ext uri="{BB962C8B-B14F-4D97-AF65-F5344CB8AC3E}">
        <p14:creationId xmlns:p14="http://schemas.microsoft.com/office/powerpoint/2010/main" val="359596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CONFUSION MATRIX DISPAY</a:t>
            </a:r>
          </a:p>
        </p:txBody>
      </p:sp>
      <p:sp>
        <p:nvSpPr>
          <p:cNvPr id="17" name="Freeform 17"/>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KE" dirty="0"/>
          </a:p>
        </p:txBody>
      </p:sp>
      <p:pic>
        <p:nvPicPr>
          <p:cNvPr id="6" name="Picture 5">
            <a:extLst>
              <a:ext uri="{FF2B5EF4-FFF2-40B4-BE49-F238E27FC236}">
                <a16:creationId xmlns:a16="http://schemas.microsoft.com/office/drawing/2014/main" id="{9FDED68D-720F-9480-5C97-8E80C20C883A}"/>
              </a:ext>
            </a:extLst>
          </p:cNvPr>
          <p:cNvPicPr>
            <a:picLocks noChangeAspect="1"/>
          </p:cNvPicPr>
          <p:nvPr/>
        </p:nvPicPr>
        <p:blipFill>
          <a:blip r:embed="rId6"/>
          <a:stretch>
            <a:fillRect/>
          </a:stretch>
        </p:blipFill>
        <p:spPr>
          <a:xfrm>
            <a:off x="8508038" y="2444190"/>
            <a:ext cx="9170361" cy="7271310"/>
          </a:xfrm>
          <a:prstGeom prst="rect">
            <a:avLst/>
          </a:prstGeom>
        </p:spPr>
      </p:pic>
      <p:sp>
        <p:nvSpPr>
          <p:cNvPr id="19" name="TextBox 7">
            <a:extLst>
              <a:ext uri="{FF2B5EF4-FFF2-40B4-BE49-F238E27FC236}">
                <a16:creationId xmlns:a16="http://schemas.microsoft.com/office/drawing/2014/main" id="{8CCB5213-7EF2-C77C-9A8D-3F513EA57EFF}"/>
              </a:ext>
            </a:extLst>
          </p:cNvPr>
          <p:cNvSpPr txBox="1"/>
          <p:nvPr/>
        </p:nvSpPr>
        <p:spPr>
          <a:xfrm>
            <a:off x="1066855" y="4195900"/>
            <a:ext cx="6046606" cy="1895199"/>
          </a:xfrm>
          <a:prstGeom prst="rect">
            <a:avLst/>
          </a:prstGeom>
        </p:spPr>
        <p:txBody>
          <a:bodyPr wrap="square" lIns="0" tIns="0" rIns="0" bIns="0" rtlCol="0" anchor="t">
            <a:spAutoFit/>
          </a:bodyPr>
          <a:lstStyle/>
          <a:p>
            <a:pPr marL="591185" lvl="1" indent="-342900" algn="just">
              <a:lnSpc>
                <a:spcPts val="2989"/>
              </a:lnSpc>
              <a:buFont typeface="Arial" panose="020B0604020202020204" pitchFamily="34" charset="0"/>
              <a:buChar char="•"/>
            </a:pPr>
            <a:r>
              <a:rPr lang="en-US" sz="2299" dirty="0">
                <a:solidFill>
                  <a:srgbClr val="231F20"/>
                </a:solidFill>
                <a:latin typeface="Open Sauce"/>
              </a:rPr>
              <a:t>Test set balanced accuracy score of 0.7161.</a:t>
            </a:r>
          </a:p>
          <a:p>
            <a:pPr marL="591185" lvl="1" indent="-342900" algn="just">
              <a:lnSpc>
                <a:spcPts val="2989"/>
              </a:lnSpc>
              <a:buFont typeface="Arial" panose="020B0604020202020204" pitchFamily="34" charset="0"/>
              <a:buChar char="•"/>
            </a:pPr>
            <a:r>
              <a:rPr lang="en-US" sz="2299" dirty="0">
                <a:solidFill>
                  <a:srgbClr val="231F20"/>
                </a:solidFill>
                <a:latin typeface="Open Sauce"/>
              </a:rPr>
              <a:t>Room for improvement in handling class imbalance and overall prediction accuracy.</a:t>
            </a:r>
          </a:p>
        </p:txBody>
      </p:sp>
    </p:spTree>
    <p:extLst>
      <p:ext uri="{BB962C8B-B14F-4D97-AF65-F5344CB8AC3E}">
        <p14:creationId xmlns:p14="http://schemas.microsoft.com/office/powerpoint/2010/main" val="167558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5" name="Group 5"/>
          <p:cNvGrpSpPr/>
          <p:nvPr/>
        </p:nvGrpSpPr>
        <p:grpSpPr>
          <a:xfrm>
            <a:off x="11900353" y="4678112"/>
            <a:ext cx="4113179" cy="4087473"/>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5"/>
            <a:stretch>
              <a:fillRect t="-86495"/>
            </a:stretch>
          </a:blipFill>
        </p:spPr>
      </p:sp>
      <p:grpSp>
        <p:nvGrpSpPr>
          <p:cNvPr id="9" name="Group 9"/>
          <p:cNvGrpSpPr/>
          <p:nvPr/>
        </p:nvGrpSpPr>
        <p:grpSpPr>
          <a:xfrm>
            <a:off x="7095033" y="4678112"/>
            <a:ext cx="4113179" cy="4087473"/>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13" name="Group 13"/>
          <p:cNvGrpSpPr/>
          <p:nvPr/>
        </p:nvGrpSpPr>
        <p:grpSpPr>
          <a:xfrm>
            <a:off x="2289311" y="4678112"/>
            <a:ext cx="4113179" cy="4087473"/>
            <a:chOff x="0" y="0"/>
            <a:chExt cx="1279723" cy="1271725"/>
          </a:xfrm>
        </p:grpSpPr>
        <p:sp>
          <p:nvSpPr>
            <p:cNvPr id="14" name="Freeform 1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5" name="TextBox 15"/>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6" name="Group 16"/>
          <p:cNvGrpSpPr/>
          <p:nvPr/>
        </p:nvGrpSpPr>
        <p:grpSpPr>
          <a:xfrm>
            <a:off x="3321316" y="3653528"/>
            <a:ext cx="2049168" cy="204916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9" name="Group 19"/>
          <p:cNvGrpSpPr/>
          <p:nvPr/>
        </p:nvGrpSpPr>
        <p:grpSpPr>
          <a:xfrm>
            <a:off x="8119617" y="3653528"/>
            <a:ext cx="2049168" cy="204916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2" name="Group 22"/>
          <p:cNvGrpSpPr/>
          <p:nvPr/>
        </p:nvGrpSpPr>
        <p:grpSpPr>
          <a:xfrm>
            <a:off x="12933709" y="3653528"/>
            <a:ext cx="2049168" cy="204916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5" name="Freeform 25"/>
          <p:cNvSpPr/>
          <p:nvPr/>
        </p:nvSpPr>
        <p:spPr>
          <a:xfrm>
            <a:off x="3732628" y="4016965"/>
            <a:ext cx="1211702" cy="1322294"/>
          </a:xfrm>
          <a:custGeom>
            <a:avLst/>
            <a:gdLst/>
            <a:ahLst/>
            <a:cxnLst/>
            <a:rect l="l" t="t" r="r" b="b"/>
            <a:pathLst>
              <a:path w="1211702" h="1322294">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8563658" y="4016965"/>
            <a:ext cx="1160684" cy="1393835"/>
          </a:xfrm>
          <a:custGeom>
            <a:avLst/>
            <a:gdLst/>
            <a:ahLst/>
            <a:cxnLst/>
            <a:rect l="l" t="t" r="r" b="b"/>
            <a:pathLst>
              <a:path w="1160684" h="1393835">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3272985" y="3986188"/>
            <a:ext cx="1353071" cy="1353071"/>
          </a:xfrm>
          <a:custGeom>
            <a:avLst/>
            <a:gdLst/>
            <a:ahLst/>
            <a:cxnLst/>
            <a:rect l="l" t="t" r="r" b="b"/>
            <a:pathLst>
              <a:path w="1353071" h="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8" name="TextBox 28"/>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RECOMMENDATIONS</a:t>
            </a:r>
          </a:p>
        </p:txBody>
      </p:sp>
      <p:sp>
        <p:nvSpPr>
          <p:cNvPr id="29" name="TextBox 29"/>
          <p:cNvSpPr txBox="1"/>
          <p:nvPr/>
        </p:nvSpPr>
        <p:spPr>
          <a:xfrm>
            <a:off x="2433341" y="5610415"/>
            <a:ext cx="3825119" cy="1651927"/>
          </a:xfrm>
          <a:prstGeom prst="rect">
            <a:avLst/>
          </a:prstGeom>
        </p:spPr>
        <p:txBody>
          <a:bodyPr lIns="0" tIns="0" rIns="0" bIns="0" rtlCol="0" anchor="t">
            <a:spAutoFit/>
          </a:bodyPr>
          <a:lstStyle/>
          <a:p>
            <a:pPr algn="ctr">
              <a:lnSpc>
                <a:spcPts val="2567"/>
              </a:lnSpc>
            </a:pPr>
            <a:r>
              <a:rPr lang="en-US" sz="1860" b="1" spc="182" dirty="0">
                <a:solidFill>
                  <a:srgbClr val="FFFBFB"/>
                </a:solidFill>
                <a:latin typeface="DM Sans"/>
              </a:rPr>
              <a:t>Targeted Maintenance Approach</a:t>
            </a:r>
            <a:r>
              <a:rPr lang="en-US" sz="1860" spc="182" dirty="0">
                <a:solidFill>
                  <a:srgbClr val="FFFBFB"/>
                </a:solidFill>
                <a:latin typeface="DM Sans"/>
              </a:rPr>
              <a:t>: Utilize insights from EDA and modeling to implement a targeted maintenance approach.</a:t>
            </a:r>
          </a:p>
        </p:txBody>
      </p:sp>
      <p:sp>
        <p:nvSpPr>
          <p:cNvPr id="30" name="TextBox 30"/>
          <p:cNvSpPr txBox="1"/>
          <p:nvPr/>
        </p:nvSpPr>
        <p:spPr>
          <a:xfrm>
            <a:off x="7235005" y="5610415"/>
            <a:ext cx="3835524" cy="1985544"/>
          </a:xfrm>
          <a:prstGeom prst="rect">
            <a:avLst/>
          </a:prstGeom>
        </p:spPr>
        <p:txBody>
          <a:bodyPr lIns="0" tIns="0" rIns="0" bIns="0" rtlCol="0" anchor="t">
            <a:spAutoFit/>
          </a:bodyPr>
          <a:lstStyle/>
          <a:p>
            <a:pPr algn="ctr">
              <a:lnSpc>
                <a:spcPts val="2574"/>
              </a:lnSpc>
            </a:pPr>
            <a:r>
              <a:rPr lang="en-US" sz="1865" b="1" spc="182" dirty="0">
                <a:solidFill>
                  <a:srgbClr val="FFFBFB"/>
                </a:solidFill>
                <a:latin typeface="DM Sans"/>
              </a:rPr>
              <a:t>Optimize Resource Allocation</a:t>
            </a:r>
            <a:r>
              <a:rPr lang="en-US" sz="1865" spc="182" dirty="0">
                <a:solidFill>
                  <a:srgbClr val="FFFBFB"/>
                </a:solidFill>
                <a:latin typeface="DM Sans"/>
              </a:rPr>
              <a:t>: Leverage EDA findings and feature importance from the modeling phase to optimize resource allocation.</a:t>
            </a:r>
          </a:p>
        </p:txBody>
      </p:sp>
      <p:sp>
        <p:nvSpPr>
          <p:cNvPr id="31" name="TextBox 31"/>
          <p:cNvSpPr txBox="1"/>
          <p:nvPr/>
        </p:nvSpPr>
        <p:spPr>
          <a:xfrm>
            <a:off x="12213527" y="5649574"/>
            <a:ext cx="3542623" cy="1832809"/>
          </a:xfrm>
          <a:prstGeom prst="rect">
            <a:avLst/>
          </a:prstGeom>
        </p:spPr>
        <p:txBody>
          <a:bodyPr lIns="0" tIns="0" rIns="0" bIns="0" rtlCol="0" anchor="t">
            <a:spAutoFit/>
          </a:bodyPr>
          <a:lstStyle/>
          <a:p>
            <a:pPr algn="ctr">
              <a:lnSpc>
                <a:spcPts val="2377"/>
              </a:lnSpc>
            </a:pPr>
            <a:r>
              <a:rPr lang="en-US" sz="1722" b="1" spc="168" dirty="0">
                <a:solidFill>
                  <a:srgbClr val="FFFBFB"/>
                </a:solidFill>
                <a:latin typeface="DM Sans"/>
              </a:rPr>
              <a:t>Continuous Monitoring and Feedback Loop</a:t>
            </a:r>
            <a:r>
              <a:rPr lang="en-US" sz="1722" spc="168" dirty="0">
                <a:solidFill>
                  <a:srgbClr val="FFFBFB"/>
                </a:solidFill>
                <a:latin typeface="DM Sans"/>
              </a:rPr>
              <a:t>: Establish a continuous monitoring system informed by EDA insights and model predictions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2727769" y="3096316"/>
            <a:ext cx="4464739" cy="3689853"/>
            <a:chOff x="0" y="0"/>
            <a:chExt cx="1637583" cy="1353370"/>
          </a:xfrm>
        </p:grpSpPr>
        <p:sp>
          <p:nvSpPr>
            <p:cNvPr id="5" name="Freeform 5"/>
            <p:cNvSpPr/>
            <p:nvPr/>
          </p:nvSpPr>
          <p:spPr>
            <a:xfrm>
              <a:off x="0" y="0"/>
              <a:ext cx="1637583" cy="1353370"/>
            </a:xfrm>
            <a:custGeom>
              <a:avLst/>
              <a:gdLst/>
              <a:ahLst/>
              <a:cxnLst/>
              <a:rect l="l" t="t" r="r" b="b"/>
              <a:pathLst>
                <a:path w="1637583" h="1353370">
                  <a:moveTo>
                    <a:pt x="53754" y="0"/>
                  </a:moveTo>
                  <a:lnTo>
                    <a:pt x="1583829" y="0"/>
                  </a:lnTo>
                  <a:cubicBezTo>
                    <a:pt x="1613517" y="0"/>
                    <a:pt x="1637583" y="24067"/>
                    <a:pt x="1637583" y="53754"/>
                  </a:cubicBezTo>
                  <a:lnTo>
                    <a:pt x="1637583" y="1299615"/>
                  </a:lnTo>
                  <a:cubicBezTo>
                    <a:pt x="1637583" y="1329303"/>
                    <a:pt x="1613517" y="1353370"/>
                    <a:pt x="1583829" y="1353370"/>
                  </a:cubicBezTo>
                  <a:lnTo>
                    <a:pt x="53754" y="1353370"/>
                  </a:lnTo>
                  <a:cubicBezTo>
                    <a:pt x="24067" y="1353370"/>
                    <a:pt x="0" y="1329303"/>
                    <a:pt x="0" y="1299615"/>
                  </a:cubicBezTo>
                  <a:lnTo>
                    <a:pt x="0" y="53754"/>
                  </a:lnTo>
                  <a:cubicBezTo>
                    <a:pt x="0" y="24067"/>
                    <a:pt x="24067" y="0"/>
                    <a:pt x="53754" y="0"/>
                  </a:cubicBezTo>
                  <a:close/>
                </a:path>
              </a:pathLst>
            </a:custGeom>
            <a:solidFill>
              <a:srgbClr val="FFFFFF">
                <a:alpha val="98824"/>
              </a:srgbClr>
            </a:solidFill>
          </p:spPr>
        </p:sp>
        <p:sp>
          <p:nvSpPr>
            <p:cNvPr id="6" name="TextBox 6"/>
            <p:cNvSpPr txBox="1"/>
            <p:nvPr/>
          </p:nvSpPr>
          <p:spPr>
            <a:xfrm>
              <a:off x="0" y="-19050"/>
              <a:ext cx="1637583" cy="1372420"/>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8056766" y="3575038"/>
            <a:ext cx="4194590" cy="4058242"/>
            <a:chOff x="0" y="0"/>
            <a:chExt cx="1538498" cy="1488488"/>
          </a:xfrm>
        </p:grpSpPr>
        <p:sp>
          <p:nvSpPr>
            <p:cNvPr id="11" name="Freeform 11"/>
            <p:cNvSpPr/>
            <p:nvPr/>
          </p:nvSpPr>
          <p:spPr>
            <a:xfrm>
              <a:off x="0" y="0"/>
              <a:ext cx="1538498" cy="1488488"/>
            </a:xfrm>
            <a:custGeom>
              <a:avLst/>
              <a:gdLst/>
              <a:ahLst/>
              <a:cxnLst/>
              <a:rect l="l" t="t" r="r" b="b"/>
              <a:pathLst>
                <a:path w="1538498" h="1488488">
                  <a:moveTo>
                    <a:pt x="57216" y="0"/>
                  </a:moveTo>
                  <a:lnTo>
                    <a:pt x="1481281" y="0"/>
                  </a:lnTo>
                  <a:cubicBezTo>
                    <a:pt x="1496456" y="0"/>
                    <a:pt x="1511009" y="6028"/>
                    <a:pt x="1521739" y="16758"/>
                  </a:cubicBezTo>
                  <a:cubicBezTo>
                    <a:pt x="1532469" y="27488"/>
                    <a:pt x="1538498" y="42042"/>
                    <a:pt x="1538498" y="57216"/>
                  </a:cubicBezTo>
                  <a:lnTo>
                    <a:pt x="1538498" y="1431271"/>
                  </a:lnTo>
                  <a:cubicBezTo>
                    <a:pt x="1538498" y="1462871"/>
                    <a:pt x="1512881" y="1488488"/>
                    <a:pt x="1481281" y="1488488"/>
                  </a:cubicBezTo>
                  <a:lnTo>
                    <a:pt x="57216" y="1488488"/>
                  </a:lnTo>
                  <a:cubicBezTo>
                    <a:pt x="25617" y="1488488"/>
                    <a:pt x="0" y="1462871"/>
                    <a:pt x="0" y="1431271"/>
                  </a:cubicBezTo>
                  <a:lnTo>
                    <a:pt x="0" y="57216"/>
                  </a:lnTo>
                  <a:cubicBezTo>
                    <a:pt x="0" y="25617"/>
                    <a:pt x="25617" y="0"/>
                    <a:pt x="57216" y="0"/>
                  </a:cubicBezTo>
                  <a:close/>
                </a:path>
              </a:pathLst>
            </a:custGeom>
            <a:solidFill>
              <a:srgbClr val="FFFFFF">
                <a:alpha val="98824"/>
              </a:srgbClr>
            </a:solidFill>
          </p:spPr>
        </p:sp>
        <p:sp>
          <p:nvSpPr>
            <p:cNvPr id="12" name="TextBox 12"/>
            <p:cNvSpPr txBox="1"/>
            <p:nvPr/>
          </p:nvSpPr>
          <p:spPr>
            <a:xfrm>
              <a:off x="0" y="-19050"/>
              <a:ext cx="1538498" cy="1507538"/>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3046312" y="2421067"/>
            <a:ext cx="4057830" cy="3626833"/>
            <a:chOff x="0" y="0"/>
            <a:chExt cx="1488337" cy="1330255"/>
          </a:xfrm>
        </p:grpSpPr>
        <p:sp>
          <p:nvSpPr>
            <p:cNvPr id="17" name="Freeform 17"/>
            <p:cNvSpPr/>
            <p:nvPr/>
          </p:nvSpPr>
          <p:spPr>
            <a:xfrm>
              <a:off x="0" y="0"/>
              <a:ext cx="1488337" cy="1330255"/>
            </a:xfrm>
            <a:custGeom>
              <a:avLst/>
              <a:gdLst/>
              <a:ahLst/>
              <a:cxnLst/>
              <a:rect l="l" t="t" r="r" b="b"/>
              <a:pathLst>
                <a:path w="1488337" h="1330255">
                  <a:moveTo>
                    <a:pt x="59145" y="0"/>
                  </a:moveTo>
                  <a:lnTo>
                    <a:pt x="1429192" y="0"/>
                  </a:lnTo>
                  <a:cubicBezTo>
                    <a:pt x="1461857" y="0"/>
                    <a:pt x="1488337" y="26480"/>
                    <a:pt x="1488337" y="59145"/>
                  </a:cubicBezTo>
                  <a:lnTo>
                    <a:pt x="1488337" y="1271110"/>
                  </a:lnTo>
                  <a:cubicBezTo>
                    <a:pt x="1488337" y="1303775"/>
                    <a:pt x="1461857" y="1330255"/>
                    <a:pt x="1429192" y="1330255"/>
                  </a:cubicBezTo>
                  <a:lnTo>
                    <a:pt x="59145" y="1330255"/>
                  </a:lnTo>
                  <a:cubicBezTo>
                    <a:pt x="26480" y="1330255"/>
                    <a:pt x="0" y="1303775"/>
                    <a:pt x="0" y="1271110"/>
                  </a:cubicBezTo>
                  <a:lnTo>
                    <a:pt x="0" y="59145"/>
                  </a:lnTo>
                  <a:cubicBezTo>
                    <a:pt x="0" y="26480"/>
                    <a:pt x="26480" y="0"/>
                    <a:pt x="59145" y="0"/>
                  </a:cubicBezTo>
                  <a:close/>
                </a:path>
              </a:pathLst>
            </a:custGeom>
            <a:solidFill>
              <a:srgbClr val="FFFFFF">
                <a:alpha val="98824"/>
              </a:srgbClr>
            </a:solidFill>
          </p:spPr>
        </p:sp>
        <p:sp>
          <p:nvSpPr>
            <p:cNvPr id="18" name="TextBox 18"/>
            <p:cNvSpPr txBox="1"/>
            <p:nvPr/>
          </p:nvSpPr>
          <p:spPr>
            <a:xfrm>
              <a:off x="0" y="-19050"/>
              <a:ext cx="1488337" cy="1349305"/>
            </a:xfrm>
            <a:prstGeom prst="rect">
              <a:avLst/>
            </a:prstGeom>
          </p:spPr>
          <p:txBody>
            <a:bodyPr lIns="50800" tIns="50800" rIns="50800" bIns="50800" rtlCol="0" anchor="ctr"/>
            <a:lstStyle/>
            <a:p>
              <a:pPr algn="ctr">
                <a:lnSpc>
                  <a:spcPts val="2859"/>
                </a:lnSpc>
              </a:pPr>
              <a:endParaRPr/>
            </a:p>
          </p:txBody>
        </p:sp>
      </p:grpSp>
      <p:sp>
        <p:nvSpPr>
          <p:cNvPr id="23" name="TextBox 23"/>
          <p:cNvSpPr txBox="1"/>
          <p:nvPr/>
        </p:nvSpPr>
        <p:spPr>
          <a:xfrm>
            <a:off x="1538888" y="1195362"/>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NEXT STEPS</a:t>
            </a:r>
          </a:p>
        </p:txBody>
      </p:sp>
      <p:sp>
        <p:nvSpPr>
          <p:cNvPr id="25" name="TextBox 25"/>
          <p:cNvSpPr txBox="1"/>
          <p:nvPr/>
        </p:nvSpPr>
        <p:spPr>
          <a:xfrm>
            <a:off x="2882108" y="3458136"/>
            <a:ext cx="4122484" cy="3319627"/>
          </a:xfrm>
          <a:prstGeom prst="rect">
            <a:avLst/>
          </a:prstGeom>
        </p:spPr>
        <p:txBody>
          <a:bodyPr lIns="0" tIns="0" rIns="0" bIns="0" rtlCol="0" anchor="t">
            <a:spAutoFit/>
          </a:bodyPr>
          <a:lstStyle/>
          <a:p>
            <a:pPr algn="ctr">
              <a:lnSpc>
                <a:spcPts val="2895"/>
              </a:lnSpc>
            </a:pPr>
            <a:r>
              <a:rPr lang="en-US" sz="2068" b="1" dirty="0">
                <a:solidFill>
                  <a:srgbClr val="100F0D"/>
                </a:solidFill>
                <a:latin typeface="Montserrat Light"/>
              </a:rPr>
              <a:t>Validation and Deployment of Model</a:t>
            </a:r>
            <a:r>
              <a:rPr lang="en-US" sz="2068" dirty="0">
                <a:solidFill>
                  <a:srgbClr val="100F0D"/>
                </a:solidFill>
                <a:latin typeface="Montserrat Light"/>
              </a:rPr>
              <a:t>: Validate the predictive model using additional datasets or real-time data to ensure its accuracy and reliability. Once validated, deploy the model for ongoing monitoring and prediction of water well conditions.</a:t>
            </a:r>
          </a:p>
        </p:txBody>
      </p:sp>
      <p:sp>
        <p:nvSpPr>
          <p:cNvPr id="27" name="TextBox 27"/>
          <p:cNvSpPr txBox="1"/>
          <p:nvPr/>
        </p:nvSpPr>
        <p:spPr>
          <a:xfrm>
            <a:off x="8284133" y="3769314"/>
            <a:ext cx="3670553" cy="3691588"/>
          </a:xfrm>
          <a:prstGeom prst="rect">
            <a:avLst/>
          </a:prstGeom>
        </p:spPr>
        <p:txBody>
          <a:bodyPr lIns="0" tIns="0" rIns="0" bIns="0" rtlCol="0" anchor="t">
            <a:spAutoFit/>
          </a:bodyPr>
          <a:lstStyle/>
          <a:p>
            <a:pPr algn="ctr">
              <a:lnSpc>
                <a:spcPts val="2898"/>
              </a:lnSpc>
            </a:pPr>
            <a:r>
              <a:rPr lang="en-US" sz="2070" b="1" dirty="0">
                <a:solidFill>
                  <a:srgbClr val="100F0D"/>
                </a:solidFill>
                <a:latin typeface="Montserrat Light"/>
              </a:rPr>
              <a:t>Actionable Insights Implementation</a:t>
            </a:r>
            <a:r>
              <a:rPr lang="en-US" sz="2070" dirty="0">
                <a:solidFill>
                  <a:srgbClr val="100F0D"/>
                </a:solidFill>
                <a:latin typeface="Montserrat Light"/>
              </a:rPr>
              <a:t>: Implement actionable insights derived from the EDA analysis, such as prioritizing maintenance in high-population areas, improving water quality monitoring, and investing in pumping infrastructure.</a:t>
            </a:r>
          </a:p>
        </p:txBody>
      </p:sp>
      <p:sp>
        <p:nvSpPr>
          <p:cNvPr id="29" name="TextBox 29"/>
          <p:cNvSpPr txBox="1"/>
          <p:nvPr/>
        </p:nvSpPr>
        <p:spPr>
          <a:xfrm>
            <a:off x="13236999" y="2593901"/>
            <a:ext cx="3676456" cy="2575898"/>
          </a:xfrm>
          <a:prstGeom prst="rect">
            <a:avLst/>
          </a:prstGeom>
        </p:spPr>
        <p:txBody>
          <a:bodyPr lIns="0" tIns="0" rIns="0" bIns="0" rtlCol="0" anchor="t">
            <a:spAutoFit/>
          </a:bodyPr>
          <a:lstStyle/>
          <a:p>
            <a:pPr algn="ctr">
              <a:lnSpc>
                <a:spcPts val="2898"/>
              </a:lnSpc>
            </a:pPr>
            <a:r>
              <a:rPr lang="en-US" sz="2070" b="1" dirty="0">
                <a:solidFill>
                  <a:srgbClr val="100F0D"/>
                </a:solidFill>
                <a:latin typeface="Montserrat Light"/>
              </a:rPr>
              <a:t>Optimize Resource Allocation</a:t>
            </a:r>
            <a:r>
              <a:rPr lang="en-US" sz="2070" dirty="0">
                <a:solidFill>
                  <a:srgbClr val="100F0D"/>
                </a:solidFill>
                <a:latin typeface="Montserrat Light"/>
              </a:rPr>
              <a:t>: Leverage EDA findings and feature importance from the modeling phase to optimize resource allocation</a:t>
            </a:r>
          </a:p>
        </p:txBody>
      </p:sp>
      <p:sp>
        <p:nvSpPr>
          <p:cNvPr id="31" name="Freeform 31"/>
          <p:cNvSpPr/>
          <p:nvPr/>
        </p:nvSpPr>
        <p:spPr>
          <a:xfrm rot="887923">
            <a:off x="-8742994" y="28806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K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868345"/>
            <a:ext cx="14852134" cy="1518107"/>
          </a:xfrm>
          <a:prstGeom prst="rect">
            <a:avLst/>
          </a:prstGeom>
        </p:spPr>
        <p:txBody>
          <a:bodyPr lIns="0" tIns="0" rIns="0" bIns="0" rtlCol="0" anchor="t">
            <a:spAutoFit/>
          </a:bodyPr>
          <a:lstStyle/>
          <a:p>
            <a:pPr algn="ctr">
              <a:lnSpc>
                <a:spcPts val="12430"/>
              </a:lnSpc>
            </a:pPr>
            <a:r>
              <a:rPr lang="en-US" sz="9007" spc="882">
                <a:solidFill>
                  <a:srgbClr val="FFFFFF"/>
                </a:solidFill>
                <a:latin typeface="Oswald Bold"/>
              </a:rPr>
              <a:t>CONCLUSION</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757616" y="3936882"/>
            <a:ext cx="10951206" cy="5620513"/>
          </a:xfrm>
          <a:prstGeom prst="rect">
            <a:avLst/>
          </a:prstGeom>
        </p:spPr>
        <p:txBody>
          <a:bodyPr lIns="0" tIns="0" rIns="0" bIns="0" rtlCol="0" anchor="t">
            <a:spAutoFit/>
          </a:bodyPr>
          <a:lstStyle/>
          <a:p>
            <a:pPr algn="just">
              <a:lnSpc>
                <a:spcPts val="3999"/>
              </a:lnSpc>
            </a:pPr>
            <a:r>
              <a:rPr lang="en-US" sz="2898" spc="284" dirty="0">
                <a:solidFill>
                  <a:srgbClr val="F5FFF5"/>
                </a:solidFill>
                <a:latin typeface="DM Sans"/>
              </a:rPr>
              <a:t>In conclusion, this project demonstrates the potential of machine learning in addressing water infrastructure challenges in Tanzania. By predicting water well conditions and providing actionable insights, stakeholders can make informed decisions to improve clean water access and ensure sustainable water management practices. Further enhancements and collaborations with domain experts can lead to even greater impact and positive outcomes for communities relying on well water sources.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539876" y="3755395"/>
            <a:ext cx="9301923" cy="1826177"/>
          </a:xfrm>
          <a:prstGeom prst="rect">
            <a:avLst/>
          </a:prstGeom>
        </p:spPr>
        <p:txBody>
          <a:bodyPr lIns="0" tIns="0" rIns="0" bIns="0" rtlCol="0" anchor="t">
            <a:spAutoFit/>
          </a:bodyPr>
          <a:lstStyle/>
          <a:p>
            <a:pPr marL="0" lvl="0" indent="0" algn="l">
              <a:lnSpc>
                <a:spcPts val="14951"/>
              </a:lnSpc>
              <a:spcBef>
                <a:spcPct val="0"/>
              </a:spcBef>
            </a:pPr>
            <a:r>
              <a:rPr lang="en-US" sz="10834" spc="1061">
                <a:solidFill>
                  <a:srgbClr val="231F20"/>
                </a:solidFill>
                <a:latin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50262"/>
            <a:ext cx="1400485" cy="585083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74414" y="3224210"/>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01</a:t>
            </a:r>
          </a:p>
        </p:txBody>
      </p:sp>
      <p:sp>
        <p:nvSpPr>
          <p:cNvPr id="9" name="TextBox 9"/>
          <p:cNvSpPr txBox="1"/>
          <p:nvPr/>
        </p:nvSpPr>
        <p:spPr>
          <a:xfrm>
            <a:off x="5283888" y="402315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02</a:t>
            </a:r>
          </a:p>
        </p:txBody>
      </p:sp>
      <p:sp>
        <p:nvSpPr>
          <p:cNvPr id="10" name="TextBox 10"/>
          <p:cNvSpPr txBox="1"/>
          <p:nvPr/>
        </p:nvSpPr>
        <p:spPr>
          <a:xfrm>
            <a:off x="5358126" y="570519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05</a:t>
            </a:r>
          </a:p>
        </p:txBody>
      </p:sp>
      <p:sp>
        <p:nvSpPr>
          <p:cNvPr id="11" name="TextBox 11"/>
          <p:cNvSpPr txBox="1"/>
          <p:nvPr/>
        </p:nvSpPr>
        <p:spPr>
          <a:xfrm>
            <a:off x="5358126" y="654312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06</a:t>
            </a:r>
          </a:p>
        </p:txBody>
      </p:sp>
      <p:sp>
        <p:nvSpPr>
          <p:cNvPr id="12" name="TextBox 12"/>
          <p:cNvSpPr txBox="1"/>
          <p:nvPr/>
        </p:nvSpPr>
        <p:spPr>
          <a:xfrm>
            <a:off x="5334108" y="725083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07</a:t>
            </a:r>
          </a:p>
        </p:txBody>
      </p:sp>
      <p:sp>
        <p:nvSpPr>
          <p:cNvPr id="13" name="TextBox 13"/>
          <p:cNvSpPr txBox="1"/>
          <p:nvPr/>
        </p:nvSpPr>
        <p:spPr>
          <a:xfrm>
            <a:off x="5334109" y="7958552"/>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08</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rPr>
              <a:t>OVERVIEW</a:t>
            </a:r>
          </a:p>
        </p:txBody>
      </p:sp>
      <p:sp>
        <p:nvSpPr>
          <p:cNvPr id="16" name="TextBox 16"/>
          <p:cNvSpPr txBox="1"/>
          <p:nvPr/>
        </p:nvSpPr>
        <p:spPr>
          <a:xfrm>
            <a:off x="6607430" y="4127355"/>
            <a:ext cx="7183287"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rPr>
              <a:t>BUSINESS UNDERSTANDING</a:t>
            </a:r>
          </a:p>
        </p:txBody>
      </p:sp>
      <p:sp>
        <p:nvSpPr>
          <p:cNvPr id="17" name="TextBox 17"/>
          <p:cNvSpPr txBox="1"/>
          <p:nvPr/>
        </p:nvSpPr>
        <p:spPr>
          <a:xfrm>
            <a:off x="6607429" y="5877684"/>
            <a:ext cx="5790503" cy="430887"/>
          </a:xfrm>
          <a:prstGeom prst="rect">
            <a:avLst/>
          </a:prstGeom>
        </p:spPr>
        <p:txBody>
          <a:bodyPr lIns="0" tIns="0" rIns="0" bIns="0" rtlCol="0" anchor="t">
            <a:spAutoFit/>
          </a:bodyPr>
          <a:lstStyle/>
          <a:p>
            <a:pPr algn="l"/>
            <a:r>
              <a:rPr lang="en-US" sz="2800" dirty="0">
                <a:solidFill>
                  <a:srgbClr val="2D3B45"/>
                </a:solidFill>
                <a:latin typeface="Lato Extended"/>
              </a:rPr>
              <a:t>MODELLING</a:t>
            </a:r>
            <a:endParaRPr lang="en-US" sz="2800" b="0" i="0" dirty="0">
              <a:solidFill>
                <a:srgbClr val="2D3B45"/>
              </a:solidFill>
              <a:effectLst/>
              <a:latin typeface="Lato Extended"/>
            </a:endParaRPr>
          </a:p>
        </p:txBody>
      </p:sp>
      <p:sp>
        <p:nvSpPr>
          <p:cNvPr id="18" name="TextBox 18"/>
          <p:cNvSpPr txBox="1"/>
          <p:nvPr/>
        </p:nvSpPr>
        <p:spPr>
          <a:xfrm>
            <a:off x="6607429" y="6656292"/>
            <a:ext cx="6076629" cy="430887"/>
          </a:xfrm>
          <a:prstGeom prst="rect">
            <a:avLst/>
          </a:prstGeom>
        </p:spPr>
        <p:txBody>
          <a:bodyPr lIns="0" tIns="0" rIns="0" bIns="0" rtlCol="0" anchor="t">
            <a:spAutoFit/>
          </a:bodyPr>
          <a:lstStyle/>
          <a:p>
            <a:pPr algn="l"/>
            <a:r>
              <a:rPr lang="en-US" sz="2800" i="0" dirty="0">
                <a:solidFill>
                  <a:srgbClr val="2D3B45"/>
                </a:solidFill>
                <a:effectLst/>
                <a:latin typeface="Lato Extended"/>
              </a:rPr>
              <a:t>EVALUATION</a:t>
            </a:r>
          </a:p>
        </p:txBody>
      </p:sp>
      <p:sp>
        <p:nvSpPr>
          <p:cNvPr id="19" name="TextBox 19"/>
          <p:cNvSpPr txBox="1"/>
          <p:nvPr/>
        </p:nvSpPr>
        <p:spPr>
          <a:xfrm>
            <a:off x="6607429" y="7351734"/>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RECOMMENDATIONS</a:t>
            </a:r>
          </a:p>
        </p:txBody>
      </p:sp>
      <p:sp>
        <p:nvSpPr>
          <p:cNvPr id="20" name="TextBox 20"/>
          <p:cNvSpPr txBox="1"/>
          <p:nvPr/>
        </p:nvSpPr>
        <p:spPr>
          <a:xfrm>
            <a:off x="6607429" y="8198741"/>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NEXT STEPS</a:t>
            </a:r>
          </a:p>
        </p:txBody>
      </p:sp>
      <p:sp>
        <p:nvSpPr>
          <p:cNvPr id="22" name="TextBox 10">
            <a:extLst>
              <a:ext uri="{FF2B5EF4-FFF2-40B4-BE49-F238E27FC236}">
                <a16:creationId xmlns:a16="http://schemas.microsoft.com/office/drawing/2014/main" id="{B29DF3BA-9EA9-1879-AB6D-1FECB828207E}"/>
              </a:ext>
            </a:extLst>
          </p:cNvPr>
          <p:cNvSpPr txBox="1"/>
          <p:nvPr/>
        </p:nvSpPr>
        <p:spPr>
          <a:xfrm>
            <a:off x="5231353" y="4843895"/>
            <a:ext cx="1039973" cy="654025"/>
          </a:xfrm>
          <a:prstGeom prst="rect">
            <a:avLst/>
          </a:prstGeom>
        </p:spPr>
        <p:txBody>
          <a:bodyPr wrap="square" lIns="0" tIns="0" rIns="0" bIns="0" rtlCol="0" anchor="t">
            <a:spAutoFit/>
          </a:bodyPr>
          <a:lstStyle/>
          <a:p>
            <a:pPr algn="ctr">
              <a:lnSpc>
                <a:spcPts val="5126"/>
              </a:lnSpc>
            </a:pPr>
            <a:r>
              <a:rPr lang="en-US" sz="4271" dirty="0">
                <a:solidFill>
                  <a:srgbClr val="363636"/>
                </a:solidFill>
                <a:latin typeface="Oswald Bold Italics"/>
              </a:rPr>
              <a:t>04</a:t>
            </a:r>
          </a:p>
        </p:txBody>
      </p:sp>
      <p:sp>
        <p:nvSpPr>
          <p:cNvPr id="23" name="TextBox 16">
            <a:extLst>
              <a:ext uri="{FF2B5EF4-FFF2-40B4-BE49-F238E27FC236}">
                <a16:creationId xmlns:a16="http://schemas.microsoft.com/office/drawing/2014/main" id="{F02FE660-6C82-D5FD-4E3E-9EEC186264B5}"/>
              </a:ext>
            </a:extLst>
          </p:cNvPr>
          <p:cNvSpPr txBox="1"/>
          <p:nvPr/>
        </p:nvSpPr>
        <p:spPr>
          <a:xfrm>
            <a:off x="6631838" y="4962731"/>
            <a:ext cx="7183287"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rPr>
              <a:t>DESCRIPTIVE ANAYSIS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4655" y="7483922"/>
            <a:ext cx="4876482" cy="516424"/>
          </a:xfrm>
          <a:custGeom>
            <a:avLst/>
            <a:gdLst/>
            <a:ahLst/>
            <a:cxnLst/>
            <a:rect l="l" t="t" r="r" b="b"/>
            <a:pathLst>
              <a:path w="4876482" h="516424">
                <a:moveTo>
                  <a:pt x="0" y="0"/>
                </a:moveTo>
                <a:lnTo>
                  <a:pt x="4876483" y="0"/>
                </a:lnTo>
                <a:lnTo>
                  <a:pt x="4876483" y="516424"/>
                </a:lnTo>
                <a:lnTo>
                  <a:pt x="0" y="516424"/>
                </a:lnTo>
                <a:lnTo>
                  <a:pt x="0" y="0"/>
                </a:lnTo>
                <a:close/>
              </a:path>
            </a:pathLst>
          </a:custGeom>
          <a:blipFill>
            <a:blip r:embed="rId5"/>
            <a:stretch>
              <a:fillRect t="-86495"/>
            </a:stretch>
          </a:blipFill>
        </p:spPr>
      </p:sp>
      <p:sp>
        <p:nvSpPr>
          <p:cNvPr id="8" name="Freeform 8"/>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3258442" y="3190855"/>
            <a:ext cx="2551375" cy="2622909"/>
          </a:xfrm>
          <a:custGeom>
            <a:avLst/>
            <a:gdLst/>
            <a:ahLst/>
            <a:cxnLst/>
            <a:rect l="l" t="t" r="r" b="b"/>
            <a:pathLst>
              <a:path w="2551375" h="2622909">
                <a:moveTo>
                  <a:pt x="0" y="0"/>
                </a:moveTo>
                <a:lnTo>
                  <a:pt x="2551376" y="0"/>
                </a:lnTo>
                <a:lnTo>
                  <a:pt x="2551376" y="2622910"/>
                </a:lnTo>
                <a:lnTo>
                  <a:pt x="0" y="26229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5523181" y="973946"/>
            <a:ext cx="7241638" cy="1269578"/>
          </a:xfrm>
          <a:prstGeom prst="rect">
            <a:avLst/>
          </a:prstGeom>
        </p:spPr>
        <p:txBody>
          <a:bodyPr lIns="0" tIns="0" rIns="0" bIns="0" rtlCol="0" anchor="t">
            <a:spAutoFit/>
          </a:bodyPr>
          <a:lstStyle/>
          <a:p>
            <a:pPr marL="0" lvl="0" indent="0" algn="l">
              <a:lnSpc>
                <a:spcPts val="9903"/>
              </a:lnSpc>
            </a:pPr>
            <a:r>
              <a:rPr lang="en-US" sz="9431" spc="924" dirty="0">
                <a:solidFill>
                  <a:srgbClr val="231F20"/>
                </a:solidFill>
                <a:latin typeface="Oswald Bold"/>
              </a:rPr>
              <a:t>OVERVIEW</a:t>
            </a:r>
          </a:p>
        </p:txBody>
      </p:sp>
      <p:sp>
        <p:nvSpPr>
          <p:cNvPr id="11" name="TextBox 11"/>
          <p:cNvSpPr txBox="1"/>
          <p:nvPr/>
        </p:nvSpPr>
        <p:spPr>
          <a:xfrm>
            <a:off x="4284341" y="3390617"/>
            <a:ext cx="8900152" cy="4723409"/>
          </a:xfrm>
          <a:prstGeom prst="rect">
            <a:avLst/>
          </a:prstGeom>
        </p:spPr>
        <p:txBody>
          <a:bodyPr lIns="0" tIns="0" rIns="0" bIns="0" rtlCol="0" anchor="t">
            <a:spAutoFit/>
          </a:bodyPr>
          <a:lstStyle/>
          <a:p>
            <a:pPr algn="just">
              <a:lnSpc>
                <a:spcPts val="3658"/>
              </a:lnSpc>
            </a:pPr>
            <a:r>
              <a:rPr lang="en-US" sz="2651" spc="259" dirty="0">
                <a:solidFill>
                  <a:srgbClr val="231F20"/>
                </a:solidFill>
                <a:latin typeface="DM Sans"/>
              </a:rPr>
              <a:t>This project focuses on predicting the condition of water wells in Tanzania, aiming to aid stakeholders in effectively managing water infrastructure and ensuring access to clean water. By leveraging machine learning techniques, the project aims to provide insights into the factors influencing well conditions and offer actionable recommendations for maintenance and improvement strategies.</a:t>
            </a:r>
          </a:p>
        </p:txBody>
      </p:sp>
      <p:sp>
        <p:nvSpPr>
          <p:cNvPr id="12" name="TextBox 12"/>
          <p:cNvSpPr txBox="1"/>
          <p:nvPr/>
        </p:nvSpPr>
        <p:spPr>
          <a:xfrm>
            <a:off x="12587610" y="6332065"/>
            <a:ext cx="4135657" cy="694164"/>
          </a:xfrm>
          <a:prstGeom prst="rect">
            <a:avLst/>
          </a:prstGeom>
        </p:spPr>
        <p:txBody>
          <a:bodyPr lIns="0" tIns="0" rIns="0" bIns="0" rtlCol="0" anchor="t">
            <a:spAutoFit/>
          </a:bodyPr>
          <a:lstStyle/>
          <a:p>
            <a:pPr algn="ctr">
              <a:lnSpc>
                <a:spcPts val="5632"/>
              </a:lnSpc>
            </a:pPr>
            <a:r>
              <a:rPr lang="en-US" sz="4081" spc="399">
                <a:solidFill>
                  <a:srgbClr val="FDFBFB"/>
                </a:solidFill>
                <a:latin typeface="DM Sans Bold"/>
              </a:rPr>
              <a:t>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20102" y="800100"/>
            <a:ext cx="14852134" cy="3089732"/>
          </a:xfrm>
          <a:prstGeom prst="rect">
            <a:avLst/>
          </a:prstGeom>
        </p:spPr>
        <p:txBody>
          <a:bodyPr lIns="0" tIns="0" rIns="0" bIns="0" rtlCol="0" anchor="t">
            <a:spAutoFit/>
          </a:bodyPr>
          <a:lstStyle/>
          <a:p>
            <a:pPr algn="l">
              <a:lnSpc>
                <a:spcPts val="12430"/>
              </a:lnSpc>
            </a:pPr>
            <a:r>
              <a:rPr lang="en-US" sz="9007" spc="882" dirty="0">
                <a:solidFill>
                  <a:srgbClr val="FFFFFF"/>
                </a:solidFill>
                <a:latin typeface="Oswald Bold"/>
              </a:rPr>
              <a:t>BUSINESS UNDERSTANDING</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720102" y="3889832"/>
            <a:ext cx="10951206" cy="5620513"/>
          </a:xfrm>
          <a:prstGeom prst="rect">
            <a:avLst/>
          </a:prstGeom>
        </p:spPr>
        <p:txBody>
          <a:bodyPr lIns="0" tIns="0" rIns="0" bIns="0" rtlCol="0" anchor="t">
            <a:spAutoFit/>
          </a:bodyPr>
          <a:lstStyle/>
          <a:p>
            <a:pPr algn="l">
              <a:lnSpc>
                <a:spcPts val="3999"/>
              </a:lnSpc>
            </a:pPr>
            <a:r>
              <a:rPr lang="en-US" sz="2898" spc="284" dirty="0">
                <a:solidFill>
                  <a:srgbClr val="F5FFF5"/>
                </a:solidFill>
                <a:latin typeface="DM Sans"/>
              </a:rPr>
              <a:t>The stakeholders involved in this project include NGOs focused on water infrastructure management, governmental agencies responsible for water resource allocation, and communities relying on well water for daily needs. The dataset chosen contains valuable information about water points in Tanzania, including pump type, installation year, geographic location, and water quality indicators. This dataset was selected due to its relevance to the real-world challenges faced in providing clean water to the population.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04703"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5" name="Group 5"/>
          <p:cNvGrpSpPr/>
          <p:nvPr/>
        </p:nvGrpSpPr>
        <p:grpSpPr>
          <a:xfrm>
            <a:off x="11900353" y="4678112"/>
            <a:ext cx="4113179" cy="4087473"/>
            <a:chOff x="0" y="0"/>
            <a:chExt cx="1279723" cy="1271725"/>
          </a:xfrm>
        </p:grpSpPr>
        <p:sp>
          <p:nvSpPr>
            <p:cNvPr id="6" name="Freeform 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7" name="TextBox 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8" name="Freeform 8"/>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5"/>
            <a:stretch>
              <a:fillRect t="-86495"/>
            </a:stretch>
          </a:blipFill>
        </p:spPr>
      </p:sp>
      <p:grpSp>
        <p:nvGrpSpPr>
          <p:cNvPr id="9" name="Group 9"/>
          <p:cNvGrpSpPr/>
          <p:nvPr/>
        </p:nvGrpSpPr>
        <p:grpSpPr>
          <a:xfrm>
            <a:off x="7095033" y="4678112"/>
            <a:ext cx="4113179" cy="4087473"/>
            <a:chOff x="0" y="0"/>
            <a:chExt cx="1279723" cy="1271725"/>
          </a:xfrm>
        </p:grpSpPr>
        <p:sp>
          <p:nvSpPr>
            <p:cNvPr id="10" name="Freeform 10"/>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1" name="TextBox 11"/>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2" name="Freeform 12"/>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13" name="Group 13"/>
          <p:cNvGrpSpPr/>
          <p:nvPr/>
        </p:nvGrpSpPr>
        <p:grpSpPr>
          <a:xfrm>
            <a:off x="2289311" y="4678112"/>
            <a:ext cx="4113179" cy="4087473"/>
            <a:chOff x="0" y="0"/>
            <a:chExt cx="1279723" cy="1271725"/>
          </a:xfrm>
        </p:grpSpPr>
        <p:sp>
          <p:nvSpPr>
            <p:cNvPr id="14" name="Freeform 1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5" name="TextBox 15"/>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6" name="Group 16"/>
          <p:cNvGrpSpPr/>
          <p:nvPr/>
        </p:nvGrpSpPr>
        <p:grpSpPr>
          <a:xfrm>
            <a:off x="3321316" y="3653528"/>
            <a:ext cx="2049168" cy="204916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9" name="Group 19"/>
          <p:cNvGrpSpPr/>
          <p:nvPr/>
        </p:nvGrpSpPr>
        <p:grpSpPr>
          <a:xfrm>
            <a:off x="8119617" y="3653528"/>
            <a:ext cx="2049168" cy="204916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2" name="Group 22"/>
          <p:cNvGrpSpPr/>
          <p:nvPr/>
        </p:nvGrpSpPr>
        <p:grpSpPr>
          <a:xfrm>
            <a:off x="12933709" y="3653528"/>
            <a:ext cx="2049168" cy="204916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5" name="Freeform 25"/>
          <p:cNvSpPr/>
          <p:nvPr/>
        </p:nvSpPr>
        <p:spPr>
          <a:xfrm>
            <a:off x="3732628" y="4016965"/>
            <a:ext cx="1211702" cy="1322294"/>
          </a:xfrm>
          <a:custGeom>
            <a:avLst/>
            <a:gdLst/>
            <a:ahLst/>
            <a:cxnLst/>
            <a:rect l="l" t="t" r="r" b="b"/>
            <a:pathLst>
              <a:path w="1211702" h="1322294">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8563658" y="4016965"/>
            <a:ext cx="1160684" cy="1393835"/>
          </a:xfrm>
          <a:custGeom>
            <a:avLst/>
            <a:gdLst/>
            <a:ahLst/>
            <a:cxnLst/>
            <a:rect l="l" t="t" r="r" b="b"/>
            <a:pathLst>
              <a:path w="1160684" h="1393835">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3272985" y="3986188"/>
            <a:ext cx="1353071" cy="1353071"/>
          </a:xfrm>
          <a:custGeom>
            <a:avLst/>
            <a:gdLst/>
            <a:ahLst/>
            <a:cxnLst/>
            <a:rect l="l" t="t" r="r" b="b"/>
            <a:pathLst>
              <a:path w="1353071" h="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8" name="TextBox 28"/>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PURPOSE</a:t>
            </a:r>
          </a:p>
        </p:txBody>
      </p:sp>
      <p:sp>
        <p:nvSpPr>
          <p:cNvPr id="29" name="TextBox 29"/>
          <p:cNvSpPr txBox="1"/>
          <p:nvPr/>
        </p:nvSpPr>
        <p:spPr>
          <a:xfrm>
            <a:off x="2574589" y="5586604"/>
            <a:ext cx="3542623" cy="1591911"/>
          </a:xfrm>
          <a:prstGeom prst="rect">
            <a:avLst/>
          </a:prstGeom>
        </p:spPr>
        <p:txBody>
          <a:bodyPr lIns="0" tIns="0" rIns="0" bIns="0" rtlCol="0" anchor="t">
            <a:spAutoFit/>
          </a:bodyPr>
          <a:lstStyle/>
          <a:p>
            <a:pPr algn="ctr">
              <a:lnSpc>
                <a:spcPts val="4171"/>
              </a:lnSpc>
            </a:pPr>
            <a:r>
              <a:rPr lang="en-US" sz="3022" spc="296" dirty="0">
                <a:solidFill>
                  <a:srgbClr val="FFFBFB"/>
                </a:solidFill>
                <a:latin typeface="DM Sans"/>
              </a:rPr>
              <a:t>Forecasting Water Pump Conditions?</a:t>
            </a:r>
          </a:p>
        </p:txBody>
      </p:sp>
      <p:sp>
        <p:nvSpPr>
          <p:cNvPr id="30" name="TextBox 30"/>
          <p:cNvSpPr txBox="1"/>
          <p:nvPr/>
        </p:nvSpPr>
        <p:spPr>
          <a:xfrm>
            <a:off x="7372688" y="5586604"/>
            <a:ext cx="3542623" cy="1591911"/>
          </a:xfrm>
          <a:prstGeom prst="rect">
            <a:avLst/>
          </a:prstGeom>
        </p:spPr>
        <p:txBody>
          <a:bodyPr lIns="0" tIns="0" rIns="0" bIns="0" rtlCol="0" anchor="t">
            <a:spAutoFit/>
          </a:bodyPr>
          <a:lstStyle/>
          <a:p>
            <a:pPr algn="ctr">
              <a:lnSpc>
                <a:spcPts val="4171"/>
              </a:lnSpc>
            </a:pPr>
            <a:r>
              <a:rPr lang="en-US" sz="3022" spc="296" dirty="0">
                <a:solidFill>
                  <a:srgbClr val="FFFBFB"/>
                </a:solidFill>
                <a:latin typeface="DM Sans"/>
              </a:rPr>
              <a:t>Anticipating Water Pump Failures?</a:t>
            </a:r>
          </a:p>
        </p:txBody>
      </p:sp>
      <p:sp>
        <p:nvSpPr>
          <p:cNvPr id="31" name="TextBox 31"/>
          <p:cNvSpPr txBox="1"/>
          <p:nvPr/>
        </p:nvSpPr>
        <p:spPr>
          <a:xfrm>
            <a:off x="12178209" y="5586604"/>
            <a:ext cx="3542623" cy="1591911"/>
          </a:xfrm>
          <a:prstGeom prst="rect">
            <a:avLst/>
          </a:prstGeom>
        </p:spPr>
        <p:txBody>
          <a:bodyPr lIns="0" tIns="0" rIns="0" bIns="0" rtlCol="0" anchor="t">
            <a:spAutoFit/>
          </a:bodyPr>
          <a:lstStyle/>
          <a:p>
            <a:pPr algn="ctr">
              <a:lnSpc>
                <a:spcPts val="4171"/>
              </a:lnSpc>
            </a:pPr>
            <a:r>
              <a:rPr lang="en-US" sz="3022" spc="296" dirty="0">
                <a:solidFill>
                  <a:srgbClr val="FFFBFB"/>
                </a:solidFill>
                <a:latin typeface="DM Sans"/>
              </a:rPr>
              <a:t>Predicting Water Pump Status?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9144000" y="1278539"/>
            <a:ext cx="13188954" cy="1318895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3986589">
            <a:off x="5084777" y="6259532"/>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1392483" y="3625125"/>
            <a:ext cx="5866817" cy="5087703"/>
          </a:xfrm>
          <a:custGeom>
            <a:avLst/>
            <a:gdLst/>
            <a:ahLst/>
            <a:cxnLst/>
            <a:rect l="l" t="t" r="r" b="b"/>
            <a:pathLst>
              <a:path w="5866817" h="5087703">
                <a:moveTo>
                  <a:pt x="0" y="0"/>
                </a:moveTo>
                <a:lnTo>
                  <a:pt x="5866817" y="0"/>
                </a:lnTo>
                <a:lnTo>
                  <a:pt x="5866817" y="5087703"/>
                </a:lnTo>
                <a:lnTo>
                  <a:pt x="0" y="50877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3401484" y="506260"/>
            <a:ext cx="7942168" cy="2837511"/>
          </a:xfrm>
          <a:prstGeom prst="rect">
            <a:avLst/>
          </a:prstGeom>
        </p:spPr>
        <p:txBody>
          <a:bodyPr lIns="0" tIns="0" rIns="0" bIns="0" rtlCol="0" anchor="t">
            <a:spAutoFit/>
          </a:bodyPr>
          <a:lstStyle/>
          <a:p>
            <a:pPr algn="l">
              <a:lnSpc>
                <a:spcPts val="11349"/>
              </a:lnSpc>
            </a:pPr>
            <a:r>
              <a:rPr lang="en-US" sz="8224" spc="806">
                <a:solidFill>
                  <a:srgbClr val="FFFFFF"/>
                </a:solidFill>
                <a:latin typeface="Oswald Bold"/>
              </a:rPr>
              <a:t>DESCRIPTIVE ANALYSIS</a:t>
            </a:r>
          </a:p>
        </p:txBody>
      </p:sp>
      <p:sp>
        <p:nvSpPr>
          <p:cNvPr id="12" name="TextBox 12"/>
          <p:cNvSpPr txBox="1"/>
          <p:nvPr/>
        </p:nvSpPr>
        <p:spPr>
          <a:xfrm>
            <a:off x="916158" y="4414868"/>
            <a:ext cx="8592811" cy="4250459"/>
          </a:xfrm>
          <a:prstGeom prst="rect">
            <a:avLst/>
          </a:prstGeom>
        </p:spPr>
        <p:txBody>
          <a:bodyPr lIns="0" tIns="0" rIns="0" bIns="0" rtlCol="0" anchor="t">
            <a:spAutoFit/>
          </a:bodyPr>
          <a:lstStyle/>
          <a:p>
            <a:pPr algn="l">
              <a:lnSpc>
                <a:spcPts val="3716"/>
              </a:lnSpc>
            </a:pPr>
            <a:r>
              <a:rPr lang="en-US" sz="2693" spc="263" dirty="0">
                <a:solidFill>
                  <a:srgbClr val="F5FFF5"/>
                </a:solidFill>
                <a:latin typeface="DM Sans"/>
              </a:rPr>
              <a:t>In this section, we delve into key insights derived from our descriptive analysis of water well data. Through comprehensive visualizations and statistical summaries, we uncover crucial factors influencing water well conditions. Our exploration aims to provide valuable insights to guide strategic decisions for maintaining and improving water infrastructure in Tanzania.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28600" y="2490996"/>
            <a:ext cx="7605112" cy="1303627"/>
          </a:xfrm>
          <a:prstGeom prst="rect">
            <a:avLst/>
          </a:prstGeom>
        </p:spPr>
        <p:txBody>
          <a:bodyPr lIns="0" tIns="0" rIns="0" bIns="0" rtlCol="0" anchor="t">
            <a:spAutoFit/>
          </a:bodyPr>
          <a:lstStyle/>
          <a:p>
            <a:pPr marL="0" lvl="0" indent="0" algn="ctr">
              <a:lnSpc>
                <a:spcPts val="9903"/>
              </a:lnSpc>
            </a:pPr>
            <a:r>
              <a:rPr lang="en-US" sz="9431" spc="924" dirty="0">
                <a:solidFill>
                  <a:srgbClr val="231F20"/>
                </a:solidFill>
                <a:latin typeface="Oswald Bold"/>
              </a:rPr>
              <a:t>Funding</a:t>
            </a:r>
          </a:p>
        </p:txBody>
      </p:sp>
      <p:sp>
        <p:nvSpPr>
          <p:cNvPr id="7" name="TextBox 7"/>
          <p:cNvSpPr txBox="1"/>
          <p:nvPr/>
        </p:nvSpPr>
        <p:spPr>
          <a:xfrm>
            <a:off x="522370" y="3943745"/>
            <a:ext cx="6623984" cy="1510478"/>
          </a:xfrm>
          <a:prstGeom prst="rect">
            <a:avLst/>
          </a:prstGeom>
        </p:spPr>
        <p:txBody>
          <a:bodyPr wrap="square" lIns="0" tIns="0" rIns="0" bIns="0" rtlCol="0" anchor="t">
            <a:spAutoFit/>
          </a:bodyPr>
          <a:lstStyle/>
          <a:p>
            <a:pPr marL="248285" lvl="1" algn="just">
              <a:lnSpc>
                <a:spcPts val="2989"/>
              </a:lnSpc>
            </a:pPr>
            <a:r>
              <a:rPr lang="en-US" sz="2299" dirty="0">
                <a:solidFill>
                  <a:srgbClr val="231F20"/>
                </a:solidFill>
                <a:latin typeface="Open Sauce"/>
              </a:rPr>
              <a:t>Government-funded wells often exhibit a higher likelihood of being non-functional, highlighting a need for improved oversight or maintenance practices in these projects</a:t>
            </a:r>
          </a:p>
        </p:txBody>
      </p:sp>
      <p:pic>
        <p:nvPicPr>
          <p:cNvPr id="9" name="Picture 8">
            <a:extLst>
              <a:ext uri="{FF2B5EF4-FFF2-40B4-BE49-F238E27FC236}">
                <a16:creationId xmlns:a16="http://schemas.microsoft.com/office/drawing/2014/main" id="{84C98341-2871-4A59-65EF-C950B73DC20E}"/>
              </a:ext>
            </a:extLst>
          </p:cNvPr>
          <p:cNvPicPr>
            <a:picLocks noChangeAspect="1"/>
          </p:cNvPicPr>
          <p:nvPr/>
        </p:nvPicPr>
        <p:blipFill>
          <a:blip r:embed="rId5"/>
          <a:stretch>
            <a:fillRect/>
          </a:stretch>
        </p:blipFill>
        <p:spPr>
          <a:xfrm>
            <a:off x="7553963" y="800100"/>
            <a:ext cx="10734037" cy="906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13578" y="2949739"/>
            <a:ext cx="6678930" cy="2154436"/>
          </a:xfrm>
          <a:prstGeom prst="rect">
            <a:avLst/>
          </a:prstGeom>
        </p:spPr>
        <p:txBody>
          <a:bodyPr lIns="0" tIns="0" rIns="0" bIns="0" rtlCol="0" anchor="t">
            <a:spAutoFit/>
          </a:bodyPr>
          <a:lstStyle/>
          <a:p>
            <a:pPr marL="0" lvl="0" indent="0" algn="ctr">
              <a:lnSpc>
                <a:spcPts val="8433"/>
              </a:lnSpc>
            </a:pPr>
            <a:r>
              <a:rPr lang="en-US" sz="8032" spc="787" dirty="0">
                <a:solidFill>
                  <a:srgbClr val="231F20"/>
                </a:solidFill>
                <a:latin typeface="Oswald Bold"/>
              </a:rPr>
              <a:t>Year of Installation</a:t>
            </a:r>
          </a:p>
        </p:txBody>
      </p:sp>
      <p:sp>
        <p:nvSpPr>
          <p:cNvPr id="7" name="TextBox 7"/>
          <p:cNvSpPr txBox="1"/>
          <p:nvPr/>
        </p:nvSpPr>
        <p:spPr>
          <a:xfrm>
            <a:off x="513578" y="5104175"/>
            <a:ext cx="6839136" cy="2203232"/>
          </a:xfrm>
          <a:prstGeom prst="rect">
            <a:avLst/>
          </a:prstGeom>
        </p:spPr>
        <p:txBody>
          <a:bodyPr wrap="square" lIns="0" tIns="0" rIns="0" bIns="0" rtlCol="0" anchor="t">
            <a:spAutoFit/>
          </a:bodyPr>
          <a:lstStyle/>
          <a:p>
            <a:pPr marL="237489" lvl="1" algn="l">
              <a:lnSpc>
                <a:spcPts val="2859"/>
              </a:lnSpc>
            </a:pPr>
            <a:r>
              <a:rPr lang="en-US" sz="2199" dirty="0">
                <a:solidFill>
                  <a:srgbClr val="231F20"/>
                </a:solidFill>
                <a:latin typeface="Open Sauce"/>
              </a:rPr>
              <a:t>Recent years have seen a higher proportion of functional wells compared to older ones, but there are still functional wells that require repair. This underscores the importance of timely maintenance to prevent functional wells from deteriorating into non-functional ones.</a:t>
            </a:r>
          </a:p>
        </p:txBody>
      </p:sp>
      <p:pic>
        <p:nvPicPr>
          <p:cNvPr id="9" name="Picture 8">
            <a:extLst>
              <a:ext uri="{FF2B5EF4-FFF2-40B4-BE49-F238E27FC236}">
                <a16:creationId xmlns:a16="http://schemas.microsoft.com/office/drawing/2014/main" id="{B9267FD1-D662-49DD-FE19-FA01F3FEFEE9}"/>
              </a:ext>
            </a:extLst>
          </p:cNvPr>
          <p:cNvPicPr>
            <a:picLocks noChangeAspect="1"/>
          </p:cNvPicPr>
          <p:nvPr/>
        </p:nvPicPr>
        <p:blipFill>
          <a:blip r:embed="rId5"/>
          <a:stretch>
            <a:fillRect/>
          </a:stretch>
        </p:blipFill>
        <p:spPr>
          <a:xfrm>
            <a:off x="7706086" y="2171700"/>
            <a:ext cx="10429514" cy="66293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35636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57638" y="2991341"/>
            <a:ext cx="7079918" cy="1105513"/>
          </a:xfrm>
          <a:prstGeom prst="rect">
            <a:avLst/>
          </a:prstGeom>
        </p:spPr>
        <p:txBody>
          <a:bodyPr lIns="0" tIns="0" rIns="0" bIns="0" rtlCol="0" anchor="t">
            <a:spAutoFit/>
          </a:bodyPr>
          <a:lstStyle/>
          <a:p>
            <a:pPr marL="0" lvl="0" indent="0" algn="ctr">
              <a:lnSpc>
                <a:spcPts val="8433"/>
              </a:lnSpc>
            </a:pPr>
            <a:r>
              <a:rPr lang="en-US" sz="8032" spc="787" dirty="0">
                <a:solidFill>
                  <a:srgbClr val="231F20"/>
                </a:solidFill>
                <a:latin typeface="Oswald Bold"/>
              </a:rPr>
              <a:t>PAYMENT</a:t>
            </a:r>
          </a:p>
        </p:txBody>
      </p:sp>
      <p:sp>
        <p:nvSpPr>
          <p:cNvPr id="7" name="TextBox 7"/>
          <p:cNvSpPr txBox="1"/>
          <p:nvPr/>
        </p:nvSpPr>
        <p:spPr>
          <a:xfrm>
            <a:off x="301343" y="4602871"/>
            <a:ext cx="7079918" cy="1087542"/>
          </a:xfrm>
          <a:prstGeom prst="rect">
            <a:avLst/>
          </a:prstGeom>
        </p:spPr>
        <p:txBody>
          <a:bodyPr wrap="square" lIns="0" tIns="0" rIns="0" bIns="0" rtlCol="0" anchor="t">
            <a:spAutoFit/>
          </a:bodyPr>
          <a:lstStyle/>
          <a:p>
            <a:pPr algn="just">
              <a:lnSpc>
                <a:spcPts val="2859"/>
              </a:lnSpc>
              <a:spcBef>
                <a:spcPct val="0"/>
              </a:spcBef>
            </a:pPr>
            <a:r>
              <a:rPr lang="en-US" sz="2199" dirty="0">
                <a:solidFill>
                  <a:srgbClr val="231F20"/>
                </a:solidFill>
                <a:latin typeface="Open Sauce"/>
              </a:rPr>
              <a:t>The water wells that are paid for are majorly functional compared with water wells that are not paid for</a:t>
            </a:r>
          </a:p>
        </p:txBody>
      </p:sp>
      <p:pic>
        <p:nvPicPr>
          <p:cNvPr id="9" name="Picture 8">
            <a:extLst>
              <a:ext uri="{FF2B5EF4-FFF2-40B4-BE49-F238E27FC236}">
                <a16:creationId xmlns:a16="http://schemas.microsoft.com/office/drawing/2014/main" id="{9679CA36-351C-DD91-0C48-B69AA1CF0BC5}"/>
              </a:ext>
            </a:extLst>
          </p:cNvPr>
          <p:cNvPicPr>
            <a:picLocks noChangeAspect="1"/>
          </p:cNvPicPr>
          <p:nvPr/>
        </p:nvPicPr>
        <p:blipFill>
          <a:blip r:embed="rId5"/>
          <a:stretch>
            <a:fillRect/>
          </a:stretch>
        </p:blipFill>
        <p:spPr>
          <a:xfrm>
            <a:off x="7437556" y="800100"/>
            <a:ext cx="10850444" cy="8610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735</Words>
  <Application>Microsoft Office PowerPoint</Application>
  <PresentationFormat>Custom</PresentationFormat>
  <Paragraphs>69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DM Sans</vt:lpstr>
      <vt:lpstr>Oswald Bold</vt:lpstr>
      <vt:lpstr>Oswald Bold Italics</vt:lpstr>
      <vt:lpstr>Montserrat Light</vt:lpstr>
      <vt:lpstr>Lato Extended</vt:lpstr>
      <vt:lpstr>Open Sauce</vt:lpstr>
      <vt:lpstr>Calibri</vt:lpstr>
      <vt:lpstr>DM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Moringa project</dc:title>
  <cp:lastModifiedBy>Alex Kipkurui</cp:lastModifiedBy>
  <cp:revision>2</cp:revision>
  <dcterms:created xsi:type="dcterms:W3CDTF">2006-08-16T00:00:00Z</dcterms:created>
  <dcterms:modified xsi:type="dcterms:W3CDTF">2024-05-22T10:50:02Z</dcterms:modified>
  <dc:identifier>DAGBqV2SeU8</dc:identifier>
</cp:coreProperties>
</file>